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ppt/_rels/presentation.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51.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10.xml.rels" ContentType="application/vnd.openxmlformats-package.relationships+xml"/>
  <Override PartName="/ppt/slideLayouts/_rels/slideLayout42.xml.rels" ContentType="application/vnd.openxmlformats-package.relationships+xml"/>
  <Override PartName="/ppt/slideLayouts/_rels/slideLayout36.xml.rels" ContentType="application/vnd.openxmlformats-package.relationships+xml"/>
  <Override PartName="/ppt/slideLayouts/_rels/slideLayout5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47.xml.rels" ContentType="application/vnd.openxmlformats-package.relationships+xml"/>
  <Override PartName="/ppt/slideLayouts/_rels/slideLayout82.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39.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3.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43.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44.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79.xml.rels" ContentType="application/vnd.openxmlformats-package.relationships+xml"/>
  <Override PartName="/ppt/slideLayouts/_rels/slideLayout59.xml.rels" ContentType="application/vnd.openxmlformats-package.relationships+xml"/>
  <Override PartName="/ppt/slideLayouts/_rels/slideLayout61.xml.rels" ContentType="application/vnd.openxmlformats-package.relationships+xml"/>
  <Override PartName="/ppt/slideLayouts/_rels/slideLayout12.xml.rels" ContentType="application/vnd.openxmlformats-package.relationships+xml"/>
  <Override PartName="/ppt/slideLayouts/_rels/slideLayout31.xml.rels" ContentType="application/vnd.openxmlformats-package.relationships+xml"/>
  <Override PartName="/ppt/slideLayouts/_rels/slideLayout80.xml.rels" ContentType="application/vnd.openxmlformats-package.relationships+xml"/>
  <Override PartName="/ppt/slideLayouts/_rels/slideLayout1.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41.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40.xml.rels" ContentType="application/vnd.openxmlformats-package.relationships+xml"/>
  <Override PartName="/ppt/slideLayouts/_rels/slideLayout58.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63.xml.rels" ContentType="application/vnd.openxmlformats-package.relationships+xml"/>
  <Override PartName="/ppt/slideLayouts/_rels/slideLayout30.xml.rels" ContentType="application/vnd.openxmlformats-package.relationships+xml"/>
  <Override PartName="/ppt/slideLayouts/_rels/slideLayout77.xml.rels" ContentType="application/vnd.openxmlformats-package.relationships+xml"/>
  <Override PartName="/ppt/slideLayouts/_rels/slideLayout28.xml.rels" ContentType="application/vnd.openxmlformats-package.relationships+xml"/>
  <Override PartName="/ppt/slideLayouts/_rels/slideLayout27.xml.rels" ContentType="application/vnd.openxmlformats-package.relationships+xml"/>
  <Override PartName="/ppt/slideLayouts/_rels/slideLayout74.xml.rels" ContentType="application/vnd.openxmlformats-package.relationships+xml"/>
  <Override PartName="/ppt/slideLayouts/_rels/slideLayout25.xml.rels" ContentType="application/vnd.openxmlformats-package.relationships+xml"/>
  <Override PartName="/ppt/slideLayouts/_rels/slideLayout73.xml.rels" ContentType="application/vnd.openxmlformats-package.relationships+xml"/>
  <Override PartName="/ppt/slideLayouts/_rels/slideLayout2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72.xml.rels" ContentType="application/vnd.openxmlformats-package.relationships+xml"/>
  <Override PartName="/ppt/slideLayouts/_rels/slideLayout23.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9.xml.rels" ContentType="application/vnd.openxmlformats-package.relationships+xml"/>
  <Override PartName="/ppt/slideLayouts/_rels/slideLayout71.xml.rels" ContentType="application/vnd.openxmlformats-package.relationships+xml"/>
  <Override PartName="/ppt/slideLayouts/_rels/slideLayout22.xml.rels" ContentType="application/vnd.openxmlformats-package.relationships+xml"/>
  <Override PartName="/ppt/slideLayouts/_rels/slideLayout70.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65.xml.rels" ContentType="application/vnd.openxmlformats-package.relationships+xml"/>
  <Override PartName="/ppt/slideLayouts/_rels/slideLayout16.xml.rels" ContentType="application/vnd.openxmlformats-package.relationships+xml"/>
  <Override PartName="/ppt/slideLayouts/_rels/slideLayout37.xml.rels" ContentType="application/vnd.openxmlformats-package.relationships+xml"/>
  <Override PartName="/ppt/slideLayouts/_rels/slideLayout62.xml.rels" ContentType="application/vnd.openxmlformats-package.relationships+xml"/>
  <Override PartName="/ppt/slideLayouts/_rels/slideLayout13.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64.xml.rels" ContentType="application/vnd.openxmlformats-package.relationships+xml"/>
  <Override PartName="/ppt/slideLayouts/_rels/slideLayout15.xml.rels" ContentType="application/vnd.openxmlformats-package.relationships+xml"/>
  <Override PartName="/ppt/slideLayouts/_rels/slideLayout75.xml.rels" ContentType="application/vnd.openxmlformats-package.relationships+xml"/>
  <Override PartName="/ppt/slideLayouts/_rels/slideLayout26.xml.rels" ContentType="application/vnd.openxmlformats-package.relationships+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1.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6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79.xml" ContentType="application/vnd.openxmlformats-officedocument.presentationml.slideLayout+xml"/>
  <Override PartName="/ppt/slideLayouts/slideLayout54.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67.xml" ContentType="application/vnd.openxmlformats-officedocument.presentationml.slideLayout+xml"/>
  <Override PartName="/ppt/slideLayouts/slideLayout42.xml" ContentType="application/vnd.openxmlformats-officedocument.presentationml.slideLayout+xml"/>
  <Override PartName="/ppt/slideLayouts/slideLayout82.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60.xml" ContentType="application/vnd.openxmlformats-officedocument.presentationml.slideLayout+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image13.png" ContentType="image/png"/>
  <Override PartName="/ppt/media/image38.png" ContentType="image/png"/>
  <Override PartName="/ppt/media/image40.png" ContentType="image/png"/>
  <Override PartName="/ppt/media/image42.png" ContentType="image/png"/>
  <Override PartName="/ppt/media/image14.png" ContentType="image/png"/>
  <Override PartName="/ppt/media/image39.png" ContentType="image/png"/>
  <Override PartName="/ppt/media/image53.png" ContentType="image/png"/>
  <Override PartName="/ppt/media/image54.png" ContentType="image/png"/>
  <Override PartName="/ppt/media/image41.png" ContentType="image/png"/>
  <Override PartName="/ppt/media/image43.png" ContentType="image/png"/>
  <Override PartName="/ppt/media/image50.png" ContentType="image/png"/>
  <Override PartName="/ppt/media/image12.png" ContentType="image/png"/>
  <Override PartName="/ppt/media/image37.png" ContentType="image/png"/>
  <Override PartName="/ppt/media/image51.png" ContentType="image/png"/>
  <Override PartName="/ppt/media/image44.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46.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52.jpeg" ContentType="image/jpeg"/>
  <Override PartName="/ppt/notesSlides/notesSlide79.xml" ContentType="application/vnd.openxmlformats-officedocument.presentationml.notesSlide+xml"/>
  <Override PartName="/ppt/notesSlides/notesSlide69.xml" ContentType="application/vnd.openxmlformats-officedocument.presentationml.notesSlide+xml"/>
  <Override PartName="/ppt/notesSlides/notesSlide100.xml" ContentType="application/vnd.openxmlformats-officedocument.presentationml.notesSlide+xml"/>
  <Override PartName="/ppt/notesSlides/notesSlide68.xml" ContentType="application/vnd.openxmlformats-officedocument.presentationml.notesSlide+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_rels/notesSlide70.xml.rels" ContentType="application/vnd.openxmlformats-package.relationships+xml"/>
  <Override PartName="/ppt/notesSlides/_rels/notesSlide24.xml.rels" ContentType="application/vnd.openxmlformats-package.relationships+xml"/>
  <Override PartName="/ppt/notesSlides/_rels/notesSlide103.xml.rels" ContentType="application/vnd.openxmlformats-package.relationships+xml"/>
  <Override PartName="/ppt/notesSlides/_rels/notesSlide73.xml.rels" ContentType="application/vnd.openxmlformats-package.relationships+xml"/>
  <Override PartName="/ppt/notesSlides/_rels/notesSlide10.xml.rels" ContentType="application/vnd.openxmlformats-package.relationships+xml"/>
  <Override PartName="/ppt/notesSlides/_rels/notesSlide35.xml.rels" ContentType="application/vnd.openxmlformats-package.relationships+xml"/>
  <Override PartName="/ppt/notesSlides/_rels/notesSlide2.xml.rels" ContentType="application/vnd.openxmlformats-package.relationships+xml"/>
  <Override PartName="/ppt/notesSlides/_rels/notesSlide114.xml.rels" ContentType="application/vnd.openxmlformats-package.relationships+xml"/>
  <Override PartName="/ppt/notesSlides/_rels/notesSlide84.xml.rels" ContentType="application/vnd.openxmlformats-package.relationships+xml"/>
  <Override PartName="/ppt/notesSlides/_rels/notesSlide25.xml.rels" ContentType="application/vnd.openxmlformats-package.relationships+xml"/>
  <Override PartName="/ppt/notesSlides/_rels/notesSlide74.xml.rels" ContentType="application/vnd.openxmlformats-package.relationships+xml"/>
  <Override PartName="/ppt/notesSlides/_rels/notesSlide11.xml.rels" ContentType="application/vnd.openxmlformats-package.relationships+xml"/>
  <Override PartName="/ppt/notesSlides/_rels/notesSlide60.xml.rels" ContentType="application/vnd.openxmlformats-package.relationships+xml"/>
  <Override PartName="/ppt/notesSlides/_rels/notesSlide36.xml.rels" ContentType="application/vnd.openxmlformats-package.relationships+xml"/>
  <Override PartName="/ppt/notesSlides/_rels/notesSlide115.xml.rels" ContentType="application/vnd.openxmlformats-package.relationships+xml"/>
  <Override PartName="/ppt/notesSlides/_rels/notesSlide37.xml.rels" ContentType="application/vnd.openxmlformats-package.relationships+xml"/>
  <Override PartName="/ppt/notesSlides/_rels/notesSlide116.xml.rels" ContentType="application/vnd.openxmlformats-package.relationships+xml"/>
  <Override PartName="/ppt/notesSlides/_rels/notesSlide83.xml.rels" ContentType="application/vnd.openxmlformats-package.relationships+xml"/>
  <Override PartName="/ppt/notesSlides/_rels/notesSlide27.xml.rels" ContentType="application/vnd.openxmlformats-package.relationships+xml"/>
  <Override PartName="/ppt/notesSlides/_rels/notesSlide106.xml.rels" ContentType="application/vnd.openxmlformats-package.relationships+xml"/>
  <Override PartName="/ppt/notesSlides/_rels/notesSlide13.xml.rels" ContentType="application/vnd.openxmlformats-package.relationships+xml"/>
  <Override PartName="/ppt/notesSlides/_rels/notesSlide38.xml.rels" ContentType="application/vnd.openxmlformats-package.relationships+xml"/>
  <Override PartName="/ppt/notesSlides/_rels/notesSlide87.xml.rels" ContentType="application/vnd.openxmlformats-package.relationships+xml"/>
  <Override PartName="/ppt/notesSlides/_rels/notesSlide28.xml.rels" ContentType="application/vnd.openxmlformats-package.relationships+xml"/>
  <Override PartName="/ppt/notesSlides/_rels/notesSlide107.xml.rels" ContentType="application/vnd.openxmlformats-package.relationships+xml"/>
  <Override PartName="/ppt/notesSlides/_rels/notesSlide39.xml.rels" ContentType="application/vnd.openxmlformats-package.relationships+xml"/>
  <Override PartName="/ppt/notesSlides/_rels/notesSlide88.xml.rels" ContentType="application/vnd.openxmlformats-package.relationships+xml"/>
  <Override PartName="/ppt/notesSlides/_rels/notesSlide59.xml.rels" ContentType="application/vnd.openxmlformats-package.relationships+xml"/>
  <Override PartName="/ppt/notesSlides/_rels/notesSlide40.xml.rels" ContentType="application/vnd.openxmlformats-package.relationships+xml"/>
  <Override PartName="/ppt/notesSlides/_rels/notesSlide22.xml.rels" ContentType="application/vnd.openxmlformats-package.relationships+xml"/>
  <Override PartName="/ppt/notesSlides/_rels/notesSlide71.xml.rels" ContentType="application/vnd.openxmlformats-package.relationships+xml"/>
  <Override PartName="/ppt/notesSlides/_rels/notesSlide101.xml.rels" ContentType="application/vnd.openxmlformats-package.relationships+xml"/>
  <Override PartName="/ppt/notesSlides/_rels/notesSlide3.xml.rels" ContentType="application/vnd.openxmlformats-package.relationships+xml"/>
  <Override PartName="/ppt/notesSlides/_rels/notesSlide21.xml.rels" ContentType="application/vnd.openxmlformats-package.relationships+xml"/>
  <Override PartName="/ppt/notesSlides/_rels/notesSlide100.xml.rels" ContentType="application/vnd.openxmlformats-package.relationships+xml"/>
  <Override PartName="/ppt/notesSlides/_rels/notesSlide33.xml.rels" ContentType="application/vnd.openxmlformats-package.relationships+xml"/>
  <Override PartName="/ppt/notesSlides/_rels/notesSlide112.xml.rels" ContentType="application/vnd.openxmlformats-package.relationships+xml"/>
  <Override PartName="/ppt/notesSlides/_rels/notesSlide104.xml.rels" ContentType="application/vnd.openxmlformats-package.relationships+xml"/>
  <Override PartName="/ppt/notesSlides/_rels/notesSlide48.xml.rels" ContentType="application/vnd.openxmlformats-package.relationships+xml"/>
  <Override PartName="/ppt/notesSlides/_rels/notesSlide97.xml.rels" ContentType="application/vnd.openxmlformats-package.relationships+xml"/>
  <Override PartName="/ppt/notesSlides/_rels/notesSlide127.xml.rels" ContentType="application/vnd.openxmlformats-package.relationships+xml"/>
  <Override PartName="/ppt/notesSlides/_rels/notesSlide139.xml.rels" ContentType="application/vnd.openxmlformats-package.relationships+xml"/>
  <Override PartName="/ppt/notesSlides/_rels/notesSlide64.xml.rels" ContentType="application/vnd.openxmlformats-package.relationships+xml"/>
  <Override PartName="/ppt/notesSlides/_rels/notesSlide9.xml.rels" ContentType="application/vnd.openxmlformats-package.relationships+xml"/>
  <Override PartName="/ppt/notesSlides/_rels/notesSlide113.xml.rels" ContentType="application/vnd.openxmlformats-package.relationships+xml"/>
  <Override PartName="/ppt/notesSlides/_rels/notesSlide34.xml.rels" ContentType="application/vnd.openxmlformats-package.relationships+xml"/>
  <Override PartName="/ppt/notesSlides/_rels/notesSlide8.xml.rels" ContentType="application/vnd.openxmlformats-package.relationships+xml"/>
  <Override PartName="/ppt/notesSlides/_rels/notesSlide130.xml.rels" ContentType="application/vnd.openxmlformats-package.relationships+xml"/>
  <Override PartName="/ppt/notesSlides/_rels/notesSlide57.xml.rels" ContentType="application/vnd.openxmlformats-package.relationships+xml"/>
  <Override PartName="/ppt/notesSlides/_rels/notesSlide29.xml.rels" ContentType="application/vnd.openxmlformats-package.relationships+xml"/>
  <Override PartName="/ppt/notesSlides/_rels/notesSlide108.xml.rels" ContentType="application/vnd.openxmlformats-package.relationships+xml"/>
  <Override PartName="/ppt/notesSlides/_rels/notesSlide78.xml.rels" ContentType="application/vnd.openxmlformats-package.relationships+xml"/>
  <Override PartName="/ppt/notesSlides/_rels/notesSlide31.xml.rels" ContentType="application/vnd.openxmlformats-package.relationships+xml"/>
  <Override PartName="/ppt/notesSlides/_rels/notesSlide80.xml.rels" ContentType="application/vnd.openxmlformats-package.relationships+xml"/>
  <Override PartName="/ppt/notesSlides/_rels/notesSlide56.xml.rels" ContentType="application/vnd.openxmlformats-package.relationships+xml"/>
  <Override PartName="/ppt/notesSlides/_rels/notesSlide30.xml.rels" ContentType="application/vnd.openxmlformats-package.relationships+xml"/>
  <Override PartName="/ppt/notesSlides/_rels/notesSlide105.xml.rels" ContentType="application/vnd.openxmlformats-package.relationships+xml"/>
  <Override PartName="/ppt/notesSlides/_rels/notesSlide120.xml.rels" ContentType="application/vnd.openxmlformats-package.relationships+xml"/>
  <Override PartName="/ppt/notesSlides/_rels/notesSlide90.xml.rels" ContentType="application/vnd.openxmlformats-package.relationships+xml"/>
  <Override PartName="/ppt/notesSlides/_rels/notesSlide89.xml.rels" ContentType="application/vnd.openxmlformats-package.relationships+xml"/>
  <Override PartName="/ppt/notesSlides/_rels/notesSlide50.xml.rels" ContentType="application/vnd.openxmlformats-package.relationships+xml"/>
  <Override PartName="/ppt/notesSlides/_rels/notesSlide15.xml.rels" ContentType="application/vnd.openxmlformats-package.relationships+xml"/>
  <Override PartName="/ppt/notesSlides/_rels/notesSlide125.xml.rels" ContentType="application/vnd.openxmlformats-package.relationships+xml"/>
  <Override PartName="/ppt/notesSlides/_rels/notesSlide58.xml.rels" ContentType="application/vnd.openxmlformats-package.relationships+xml"/>
  <Override PartName="/ppt/notesSlides/_rels/notesSlide51.xml.rels" ContentType="application/vnd.openxmlformats-package.relationships+xml"/>
  <Override PartName="/ppt/notesSlides/_rels/notesSlide16.xml.rels" ContentType="application/vnd.openxmlformats-package.relationships+xml"/>
  <Override PartName="/ppt/notesSlides/_rels/notesSlide65.xml.rels" ContentType="application/vnd.openxmlformats-package.relationships+xml"/>
  <Override PartName="/ppt/notesSlides/_rels/notesSlide55.xml.rels" ContentType="application/vnd.openxmlformats-package.relationships+xml"/>
  <Override PartName="/ppt/notesSlides/_rels/notesSlide61.xml.rels" ContentType="application/vnd.openxmlformats-package.relationships+xml"/>
  <Override PartName="/ppt/notesSlides/_rels/notesSlide68.xml.rels" ContentType="application/vnd.openxmlformats-package.relationships+xml"/>
  <Override PartName="/ppt/notesSlides/_rels/notesSlide26.xml.rels" ContentType="application/vnd.openxmlformats-package.relationships+xml"/>
  <Override PartName="/ppt/notesSlides/_rels/notesSlide75.xml.rels" ContentType="application/vnd.openxmlformats-package.relationships+xml"/>
  <Override PartName="/ppt/notesSlides/_rels/notesSlide69.xml.rels" ContentType="application/vnd.openxmlformats-package.relationships+xml"/>
  <Override PartName="/ppt/notesSlides/_rels/notesSlide77.xml.rels" ContentType="application/vnd.openxmlformats-package.relationships+xml"/>
  <Override PartName="/ppt/notesSlides/_rels/notesSlide54.xml.rels" ContentType="application/vnd.openxmlformats-package.relationships+xml"/>
  <Override PartName="/ppt/notesSlides/_rels/notesSlide133.xml.rels" ContentType="application/vnd.openxmlformats-package.relationships+xml"/>
  <Override PartName="/ppt/notesSlides/_rels/notesSlide76.xml.rels" ContentType="application/vnd.openxmlformats-package.relationships+xml"/>
  <Override PartName="/ppt/notesSlides/_rels/notesSlide49.xml.rels" ContentType="application/vnd.openxmlformats-package.relationships+xml"/>
  <Override PartName="/ppt/notesSlides/_rels/notesSlide98.xml.rels" ContentType="application/vnd.openxmlformats-package.relationships+xml"/>
  <Override PartName="/ppt/notesSlides/_rels/notesSlide128.xml.rels" ContentType="application/vnd.openxmlformats-package.relationships+xml"/>
  <Override PartName="/ppt/notesSlides/_rels/notesSlide17.xml.rels" ContentType="application/vnd.openxmlformats-package.relationships+xml"/>
  <Override PartName="/ppt/notesSlides/_rels/notesSlide66.xml.rels" ContentType="application/vnd.openxmlformats-package.relationships+xml"/>
  <Override PartName="/ppt/notesSlides/_rels/notesSlide20.xml.rels" ContentType="application/vnd.openxmlformats-package.relationships+xml"/>
  <Override PartName="/ppt/notesSlides/_rels/notesSlide18.xml.rels" ContentType="application/vnd.openxmlformats-package.relationships+xml"/>
  <Override PartName="/ppt/notesSlides/_rels/notesSlide67.xml.rels" ContentType="application/vnd.openxmlformats-package.relationships+xml"/>
  <Override PartName="/ppt/notesSlides/_rels/notesSlide81.xml.rels" ContentType="application/vnd.openxmlformats-package.relationships+xml"/>
  <Override PartName="/ppt/notesSlides/_rels/notesSlide32.xml.rels" ContentType="application/vnd.openxmlformats-package.relationships+xml"/>
  <Override PartName="/ppt/notesSlides/_rels/notesSlide79.xml.rels" ContentType="application/vnd.openxmlformats-package.relationships+xml"/>
  <Override PartName="/ppt/notesSlides/_rels/notesSlide109.xml.rels" ContentType="application/vnd.openxmlformats-package.relationships+xml"/>
  <Override PartName="/ppt/notesSlides/_rels/notesSlide82.xml.rels" ContentType="application/vnd.openxmlformats-package.relationships+xml"/>
  <Override PartName="/ppt/notesSlides/_rels/notesSlide99.xml.rels" ContentType="application/vnd.openxmlformats-package.relationships+xml"/>
  <Override PartName="/ppt/notesSlides/_rels/notesSlide129.xml.rels" ContentType="application/vnd.openxmlformats-package.relationships+xml"/>
  <Override PartName="/ppt/notesSlides/_rels/notesSlide93.xml.rels" ContentType="application/vnd.openxmlformats-package.relationships+xml"/>
  <Override PartName="/ppt/notesSlides/_rels/notesSlide121.xml.rels" ContentType="application/vnd.openxmlformats-package.relationships+xml"/>
  <Override PartName="/ppt/notesSlides/_rels/notesSlide42.xml.rels" ContentType="application/vnd.openxmlformats-package.relationships+xml"/>
  <Override PartName="/ppt/notesSlides/_rels/notesSlide91.xml.rels" ContentType="application/vnd.openxmlformats-package.relationships+xml"/>
  <Override PartName="/ppt/notesSlides/_rels/notesSlide14.xml.rels" ContentType="application/vnd.openxmlformats-package.relationships+xml"/>
  <Override PartName="/ppt/notesSlides/_rels/notesSlide63.xml.rels" ContentType="application/vnd.openxmlformats-package.relationships+xml"/>
  <Override PartName="/ppt/notesSlides/_rels/notesSlide132.xml.rels" ContentType="application/vnd.openxmlformats-package.relationships+xml"/>
  <Override PartName="/ppt/notesSlides/_rels/notesSlide53.xml.rels" ContentType="application/vnd.openxmlformats-package.relationships+xml"/>
  <Override PartName="/ppt/notesSlides/_rels/notesSlide131.xml.rels" ContentType="application/vnd.openxmlformats-package.relationships+xml"/>
  <Override PartName="/ppt/notesSlides/_rels/notesSlide52.xml.rels" ContentType="application/vnd.openxmlformats-package.relationships+xml"/>
  <Override PartName="/ppt/notesSlides/_rels/notesSlide119.xml.rels" ContentType="application/vnd.openxmlformats-package.relationships+xml"/>
  <Override PartName="/ppt/notesSlides/_rels/notesSlide126.xml.rels" ContentType="application/vnd.openxmlformats-package.relationships+xml"/>
  <Override PartName="/ppt/notesSlides/_rels/notesSlide96.xml.rels" ContentType="application/vnd.openxmlformats-package.relationships+xml"/>
  <Override PartName="/ppt/notesSlides/_rels/notesSlide124.xml.rels" ContentType="application/vnd.openxmlformats-package.relationships+xml"/>
  <Override PartName="/ppt/notesSlides/_rels/notesSlide23.xml.rels" ContentType="application/vnd.openxmlformats-package.relationships+xml"/>
  <Override PartName="/ppt/notesSlides/_rels/notesSlide102.xml.rels" ContentType="application/vnd.openxmlformats-package.relationships+xml"/>
  <Override PartName="/ppt/notesSlides/_rels/notesSlide72.xml.rels" ContentType="application/vnd.openxmlformats-package.relationships+xml"/>
  <Override PartName="/ppt/notesSlides/_rels/notesSlide6.xml.rels" ContentType="application/vnd.openxmlformats-package.relationships+xml"/>
  <Override PartName="/ppt/notesSlides/_rels/notesSlide118.xml.rels" ContentType="application/vnd.openxmlformats-package.relationships+xml"/>
  <Override PartName="/ppt/notesSlides/_rels/notesSlide123.xml.rels" ContentType="application/vnd.openxmlformats-package.relationships+xml"/>
  <Override PartName="/ppt/notesSlides/_rels/notesSlide92.xml.rels" ContentType="application/vnd.openxmlformats-package.relationships+xml"/>
  <Override PartName="/ppt/notesSlides/_rels/notesSlide122.xml.rels" ContentType="application/vnd.openxmlformats-package.relationships+xml"/>
  <Override PartName="/ppt/notesSlides/_rels/notesSlide94.xml.rels" ContentType="application/vnd.openxmlformats-package.relationships+xml"/>
  <Override PartName="/ppt/notesSlides/_rels/notesSlide45.xml.rels" ContentType="application/vnd.openxmlformats-package.relationships+xml"/>
  <Override PartName="/ppt/notesSlides/_rels/notesSlide117.xml.rels" ContentType="application/vnd.openxmlformats-package.relationships+xml"/>
  <Override PartName="/ppt/notesSlides/_rels/notesSlide5.xml.rels" ContentType="application/vnd.openxmlformats-package.relationships+xml"/>
  <Override PartName="/ppt/notesSlides/_rels/notesSlide95.xml.rels" ContentType="application/vnd.openxmlformats-package.relationships+xml"/>
  <Override PartName="/ppt/notesSlides/_rels/notesSlide4.xml.rels" ContentType="application/vnd.openxmlformats-package.relationships+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2.xml" ContentType="application/vnd.openxmlformats-officedocument.presentationml.notesSlide+xml"/>
  <Override PartName="/ppt/notesSlides/notesSlide80.xml" ContentType="application/vnd.openxmlformats-officedocument.presentationml.notesSlide+xml"/>
  <Override PartName="/ppt/notesSlides/notesSlide34.xml" ContentType="application/vnd.openxmlformats-officedocument.presentationml.notesSlide+xml"/>
  <Override PartName="/ppt/notesSlides/notesSlide45.xml" ContentType="application/vnd.openxmlformats-officedocument.presentationml.notesSlide+xml"/>
  <Override PartName="/ppt/notesSlides/notesSlide91.xml" ContentType="application/vnd.openxmlformats-officedocument.presentationml.notesSlide+xml"/>
  <Override PartName="/ppt/notesSlides/notesSlide20.xml" ContentType="application/vnd.openxmlformats-officedocument.presentationml.notesSlide+xml"/>
  <Override PartName="/ppt/notesSlides/notesSlide75.xml" ContentType="application/vnd.openxmlformats-officedocument.presentationml.notesSlide+xml"/>
  <Override PartName="/ppt/notesSlides/notesSlide29.xml" ContentType="application/vnd.openxmlformats-officedocument.presentationml.notesSlide+xml"/>
  <Override PartName="/ppt/notesSlides/notesSlide15.xml" ContentType="application/vnd.openxmlformats-officedocument.presentationml.notesSlide+xml"/>
  <Override PartName="/ppt/notesSlides/notesSlide61.xml" ContentType="application/vnd.openxmlformats-officedocument.presentationml.notesSlide+xml"/>
  <Override PartName="/ppt/notesSlides/notesSlide76.xml" ContentType="application/vnd.openxmlformats-officedocument.presentationml.notesSlide+xml"/>
  <Override PartName="/ppt/notesSlides/notesSlide16.xml" ContentType="application/vnd.openxmlformats-officedocument.presentationml.notesSlide+xml"/>
  <Override PartName="/ppt/notesSlides/notesSlide77.xml" ContentType="application/vnd.openxmlformats-officedocument.presentationml.notesSlide+xml"/>
  <Override PartName="/ppt/notesSlides/notesSlide17.xml" ContentType="application/vnd.openxmlformats-officedocument.presentationml.notesSlide+xml"/>
  <Override PartName="/ppt/notesSlides/notesSlide63.xml" ContentType="application/vnd.openxmlformats-officedocument.presentationml.notesSlide+xml"/>
  <Override PartName="/ppt/notesSlides/notesSlide78.xml" ContentType="application/vnd.openxmlformats-officedocument.presentationml.notesSlide+xml"/>
  <Override PartName="/ppt/notesSlides/notesSlide18.xml" ContentType="application/vnd.openxmlformats-officedocument.presentationml.notesSlide+xml"/>
  <Override PartName="/ppt/notesSlides/notesSlide64.xml" ContentType="application/vnd.openxmlformats-officedocument.presentationml.notesSlide+xml"/>
  <Override PartName="/ppt/notesSlides/notesSlide26.xml" ContentType="application/vnd.openxmlformats-officedocument.presentationml.notesSlide+xml"/>
  <Override PartName="/ppt/notesSlides/notesSlide72.xml" ContentType="application/vnd.openxmlformats-officedocument.presentationml.notesSlide+xml"/>
  <Override PartName="/ppt/notesSlides/notesSlide89.xml" ContentType="application/vnd.openxmlformats-officedocument.presentationml.notesSlide+xml"/>
  <Override PartName="/ppt/notesSlides/notesSlide120.xml" ContentType="application/vnd.openxmlformats-officedocument.presentationml.notesSlide+xml"/>
  <Override PartName="/ppt/notesSlides/notesSlide90.xml" ContentType="application/vnd.openxmlformats-officedocument.presentationml.notesSlide+xml"/>
  <Override PartName="/ppt/notesSlides/notesSlide55.xml" ContentType="application/vnd.openxmlformats-officedocument.presentationml.notesSlide+xml"/>
  <Override PartName="/ppt/notesSlides/notesSlide30.xml" ContentType="application/vnd.openxmlformats-officedocument.presentationml.notesSlide+xml"/>
  <Override PartName="/ppt/notesSlides/notesSlide56.xml" ContentType="application/vnd.openxmlformats-officedocument.presentationml.notesSlide+xml"/>
  <Override PartName="/ppt/notesSlides/notesSlide31.xml" ContentType="application/vnd.openxmlformats-officedocument.presentationml.notesSlide+xml"/>
  <Override PartName="/ppt/notesSlides/notesSlide57.xml" ContentType="application/vnd.openxmlformats-officedocument.presentationml.notesSlide+xml"/>
  <Override PartName="/ppt/notesSlides/notesSlide32.xml" ContentType="application/vnd.openxmlformats-officedocument.presentationml.notesSlide+xml"/>
  <Override PartName="/ppt/notesSlides/notesSlide58.xml" ContentType="application/vnd.openxmlformats-officedocument.presentationml.notesSlide+xml"/>
  <Override PartName="/ppt/notesSlides/notesSlide87.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33.xml" ContentType="application/vnd.openxmlformats-officedocument.presentationml.notesSlide+xml"/>
  <Override PartName="/ppt/notesSlides/notesSlide96.xml" ContentType="application/vnd.openxmlformats-officedocument.presentationml.notesSlide+xml"/>
  <Override PartName="/ppt/notesSlides/notesSlide11.xml" ContentType="application/vnd.openxmlformats-officedocument.presentationml.notesSlide+xml"/>
  <Override PartName="/ppt/notesSlides/notesSlide25.xml" ContentType="application/vnd.openxmlformats-officedocument.presentationml.notesSlide+xml"/>
  <Override PartName="/ppt/notesSlides/notesSlide71.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73.xml" ContentType="application/vnd.openxmlformats-officedocument.presentationml.notesSlide+xml"/>
  <Override PartName="/ppt/notesSlides/notesSlide39.xml" ContentType="application/vnd.openxmlformats-officedocument.presentationml.notesSlide+xml"/>
  <Override PartName="/ppt/notesSlides/notesSlide60.xml" ContentType="application/vnd.openxmlformats-officedocument.presentationml.notes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notesSlides/notesSlide107.xml" ContentType="application/vnd.openxmlformats-officedocument.presentationml.notesSlide+xml"/>
  <Override PartName="/ppt/notesSlides/notesSlide8.xml" ContentType="application/vnd.openxmlformats-officedocument.presentationml.notesSlide+xml"/>
  <Override PartName="/ppt/notesSlides/notesSlide109.xml" ContentType="application/vnd.openxmlformats-officedocument.presentationml.notesSlide+xml"/>
  <Override PartName="/ppt/notesSlides/notesSlide99.xml" ContentType="application/vnd.openxmlformats-officedocument.presentationml.notesSlide+xml"/>
  <Override PartName="/ppt/notesSlides/notesSlide130.xml" ContentType="application/vnd.openxmlformats-officedocument.presentationml.notesSlide+xml"/>
  <Override PartName="/ppt/notesSlides/notesSlide101.xml" ContentType="application/vnd.openxmlformats-officedocument.presentationml.notesSlide+xml"/>
  <Override PartName="/ppt/notesSlides/notesSlide126.xml" ContentType="application/vnd.openxmlformats-officedocument.presentationml.notesSlide+xml"/>
  <Override PartName="/ppt/notesSlides/notesSlide102.xml" ContentType="application/vnd.openxmlformats-officedocument.presentationml.notesSlide+xml"/>
  <Override PartName="/ppt/notesSlides/notesSlide127.xml" ContentType="application/vnd.openxmlformats-officedocument.presentationml.notesSlide+xml"/>
  <Override PartName="/ppt/notesSlides/notesSlide108.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39.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1.xml" ContentType="application/vnd.openxmlformats-officedocument.presentationml.notesSlide+xml"/>
  <Override PartName="/ppt/notesSlides/notesSlide124.xml" ContentType="application/vnd.openxmlformats-officedocument.presentationml.notesSlide+xml"/>
  <Override PartName="/ppt/notesSlides/notesSlide117.xml" ContentType="application/vnd.openxmlformats-officedocument.presentationml.notesSlide+xml"/>
  <Override PartName="/ppt/notesSlides/notesSlide132.xml" ContentType="application/vnd.openxmlformats-officedocument.presentationml.notesSlide+xml"/>
  <Override PartName="/ppt/notesSlides/notesSlide125.xml" ContentType="application/vnd.openxmlformats-officedocument.presentationml.notesSlide+xml"/>
  <Override PartName="/ppt/notesSlides/notesSlide118.xml" ContentType="application/vnd.openxmlformats-officedocument.presentationml.notesSlide+xml"/>
  <Override PartName="/ppt/notesSlides/notesSlide133.xml" ContentType="application/vnd.openxmlformats-officedocument.presentationml.notesSlide+xml"/>
  <Override PartName="/ppt/notesSlides/notesSlide119.xml" ContentType="application/vnd.openxmlformats-officedocument.presentationml.notesSlide+xml"/>
  <Override PartName="/ppt/notesSlides/notesSlide123.xml" ContentType="application/vnd.openxmlformats-officedocument.presentationml.notesSlide+xml"/>
  <Override PartName="/ppt/notesSlides/notesSlide122.xml" ContentType="application/vnd.openxmlformats-officedocument.presentationml.notesSlide+xml"/>
  <Override PartName="/ppt/notesSlides/notesSlide121.xml" ContentType="application/vnd.openxmlformats-officedocument.presentationml.notesSlide+xml"/>
  <Override PartName="/ppt/notesSlides/notesSlide106.xml" ContentType="application/vnd.openxmlformats-officedocument.presentationml.notesSlide+xml"/>
  <Override PartName="/ppt/notesSlides/notesSlide5.xml" ContentType="application/vnd.openxmlformats-officedocument.presentationml.notesSlide+xml"/>
  <Override PartName="/ppt/notesSlides/notesSlide38.xml" ContentType="application/vnd.openxmlformats-officedocument.presentationml.notesSlide+xml"/>
  <Override PartName="/ppt/notesSlides/notesSlide84.xml" ContentType="application/vnd.openxmlformats-officedocument.presentationml.notesSlide+xml"/>
  <Override PartName="/ppt/notesSlides/notesSlide49.xml" ContentType="application/vnd.openxmlformats-officedocument.presentationml.notesSlide+xml"/>
  <Override PartName="/ppt/notesSlides/notesSlide95.xml" ContentType="application/vnd.openxmlformats-officedocument.presentationml.notesSlide+xml"/>
  <Override PartName="/ppt/notesSlides/notesSlide10.xml" ContentType="application/vnd.openxmlformats-officedocument.presentationml.notesSlide+xml"/>
  <Override PartName="/ppt/notesSlides/notesSlide24.xml" ContentType="application/vnd.openxmlformats-officedocument.presentationml.notesSlide+xml"/>
  <Override PartName="/ppt/notesSlides/notesSlide70.xml" ContentType="application/vnd.openxmlformats-officedocument.presentationml.notesSlide+xml"/>
  <Override PartName="/ppt/notesSlides/notesSlide105.xml" ContentType="application/vnd.openxmlformats-officedocument.presentationml.notesSlide+xml"/>
  <Override PartName="/ppt/notesSlides/notesSlide4.xml" ContentType="application/vnd.openxmlformats-officedocument.presentationml.notesSlide+xml"/>
  <Override PartName="/ppt/notesSlides/notesSlide23.xml" ContentType="application/vnd.openxmlformats-officedocument.presentationml.notesSlide+xml"/>
  <Override PartName="/ppt/notesSlides/notesSlide37.xml" ContentType="application/vnd.openxmlformats-officedocument.presentationml.notesSlide+xml"/>
  <Override PartName="/ppt/notesSlides/notesSlide83.xml" ContentType="application/vnd.openxmlformats-officedocument.presentationml.notesSlide+xml"/>
  <Override PartName="/ppt/notesSlides/notesSlide48.xml" ContentType="application/vnd.openxmlformats-officedocument.presentationml.notesSlide+xml"/>
  <Override PartName="/ppt/notesSlides/notesSlide94.xml" ContentType="application/vnd.openxmlformats-officedocument.presentationml.notesSlide+xml"/>
  <Override PartName="/ppt/notesSlides/notesSlide59.xml" ContentType="application/vnd.openxmlformats-officedocument.presentationml.notesSlide+xml"/>
  <Override PartName="/ppt/notesSlides/notesSlide103.xml" ContentType="application/vnd.openxmlformats-officedocument.presentationml.notesSlide+xml"/>
  <Override PartName="/ppt/notesSlides/notesSlide2.xml" ContentType="application/vnd.openxmlformats-officedocument.presentationml.notesSlide+xml"/>
  <Override PartName="/ppt/notesSlides/notesSlide21.xml" ContentType="application/vnd.openxmlformats-officedocument.presentationml.notesSlide+xml"/>
  <Override PartName="/ppt/notesSlides/notesSlide35.xml" ContentType="application/vnd.openxmlformats-officedocument.presentationml.notesSlide+xml"/>
  <Override PartName="/ppt/notesSlides/notesSlide81.xml" ContentType="application/vnd.openxmlformats-officedocument.presentationml.notesSlide+xml"/>
  <Override PartName="/ppt/notesSlides/notesSlide104.xml" ContentType="application/vnd.openxmlformats-officedocument.presentationml.notesSlide+xml"/>
  <Override PartName="/ppt/notesSlides/notesSlide3.xml" ContentType="application/vnd.openxmlformats-officedocument.presentationml.notesSlide+xml"/>
  <Override PartName="/ppt/notesSlides/notesSlide22.xml" ContentType="application/vnd.openxmlformats-officedocument.presentationml.notesSlide+xml"/>
  <Override PartName="/ppt/notesSlides/notesSlide36.xml" ContentType="application/vnd.openxmlformats-officedocument.presentationml.notesSlide+xml"/>
  <Override PartName="/ppt/notesSlides/notesSlide82.xml" ContentType="application/vnd.openxmlformats-officedocument.presentationml.notesSlide+xml"/>
  <Override PartName="/ppt/notesSlides/notesSlide9.xml" ContentType="application/vnd.openxmlformats-officedocument.presentationml.notesSlide+xml"/>
  <Override PartName="/ppt/notesSlides/notesSlide88.xml" ContentType="application/vnd.openxmlformats-officedocument.presentationml.notesSlide+xml"/>
  <Override PartName="/ppt/notesSlides/notesSlide74.xml" ContentType="application/vnd.openxmlformats-officedocument.presentationml.notesSlide+xml"/>
  <Override PartName="/ppt/notesSlides/notesSlide28.xml" ContentType="application/vnd.openxmlformats-officedocument.presentationml.notesSlide+xml"/>
  <Override PartName="/ppt/notesSlides/notesSlide40.xml" ContentType="application/vnd.openxmlformats-officedocument.presentationml.notesSlide+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slideMaster6.xml" ContentType="application/vnd.openxmlformats-officedocument.presentationml.slideMaster+xml"/>
  <Override PartName="/ppt/slideMasters/slideMaster2.xml" ContentType="application/vnd.openxmlformats-officedocument.presentationml.slideMaster+xml"/>
  <Override PartName="/ppt/slideMasters/slideMaster7.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presentation.xml" ContentType="application/vnd.openxmlformats-officedocument.presentationml.presentation.main+xml"/>
  <Override PartName="/ppt/theme/theme6.xml" ContentType="application/vnd.openxmlformats-officedocument.theme+xml"/>
  <Override PartName="/ppt/theme/theme5.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78.xml" ContentType="application/vnd.openxmlformats-officedocument.presentationml.slide+xml"/>
  <Override PartName="/ppt/slides/slide120.xml" ContentType="application/vnd.openxmlformats-officedocument.presentationml.slide+xml"/>
  <Override PartName="/ppt/slides/slide53.xml" ContentType="application/vnd.openxmlformats-officedocument.presentationml.slide+xml"/>
  <Override PartName="/ppt/slides/slide77.xml" ContentType="application/vnd.openxmlformats-officedocument.presentationml.slide+xml"/>
  <Override PartName="/ppt/slides/slide52.xml" ContentType="application/vnd.openxmlformats-officedocument.presentationml.slide+xml"/>
  <Override PartName="/ppt/slides/slide76.xml" ContentType="application/vnd.openxmlformats-officedocument.presentationml.slide+xml"/>
  <Override PartName="/ppt/slides/slide51.xml" ContentType="application/vnd.openxmlformats-officedocument.presentationml.slide+xml"/>
  <Override PartName="/ppt/slides/slide75.xml" ContentType="application/vnd.openxmlformats-officedocument.presentationml.slide+xml"/>
  <Override PartName="/ppt/slides/slide50.xml" ContentType="application/vnd.openxmlformats-officedocument.presentationml.slide+xml"/>
  <Override PartName="/ppt/slides/slide69.xml" ContentType="application/vnd.openxmlformats-officedocument.presentationml.slide+xml"/>
  <Override PartName="/ppt/slides/slide111.xml" ContentType="application/vnd.openxmlformats-officedocument.presentationml.slide+xml"/>
  <Override PartName="/ppt/slides/slide44.xml" ContentType="application/vnd.openxmlformats-officedocument.presentationml.slide+xml"/>
  <Override PartName="/ppt/slides/slide68.xml" ContentType="application/vnd.openxmlformats-officedocument.presentationml.slide+xml"/>
  <Override PartName="/ppt/slides/slide110.xml" ContentType="application/vnd.openxmlformats-officedocument.presentationml.slide+xml"/>
  <Override PartName="/ppt/slides/slide43.xml" ContentType="application/vnd.openxmlformats-officedocument.presentationml.slide+xml"/>
  <Override PartName="/ppt/slides/slide67.xml" ContentType="application/vnd.openxmlformats-officedocument.presentationml.slide+xml"/>
  <Override PartName="/ppt/slides/slide42.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7.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6.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9.xml.rels" ContentType="application/vnd.openxmlformats-package.relationships+xml"/>
  <Override PartName="/ppt/slides/_rels/slide15.xml.rels" ContentType="application/vnd.openxmlformats-package.relationships+xml"/>
  <Override PartName="/ppt/slides/_rels/slide8.xml.rels" ContentType="application/vnd.openxmlformats-package.relationships+xml"/>
  <Override PartName="/ppt/slides/_rels/slide14.xml.rels" ContentType="application/vnd.openxmlformats-package.relationships+xml"/>
  <Override PartName="/ppt/slides/_rels/slide2.xml.rels" ContentType="application/vnd.openxmlformats-package.relationships+xml"/>
  <Override PartName="/ppt/slides/_rels/slide109.xml.rels" ContentType="application/vnd.openxmlformats-package.relationships+xml"/>
  <Override PartName="/ppt/slides/_rels/slide39.xml.rels" ContentType="application/vnd.openxmlformats-package.relationships+xml"/>
  <Override PartName="/ppt/slides/_rels/slide88.xml.rels" ContentType="application/vnd.openxmlformats-package.relationships+xml"/>
  <Override PartName="/ppt/slides/_rels/slide115.xml.rels" ContentType="application/vnd.openxmlformats-package.relationships+xml"/>
  <Override PartName="/ppt/slides/_rels/slide16.xml.rels" ContentType="application/vnd.openxmlformats-package.relationships+xml"/>
  <Override PartName="/ppt/slides/_rels/slide65.xml.rels" ContentType="application/vnd.openxmlformats-package.relationships+xml"/>
  <Override PartName="/ppt/slides/_rels/slide79.xml.rels" ContentType="application/vnd.openxmlformats-package.relationships+xml"/>
  <Override PartName="/ppt/slides/_rels/slide121.xml.rels" ContentType="application/vnd.openxmlformats-package.relationships+xml"/>
  <Override PartName="/ppt/slides/_rels/slide83.xml.rels" ContentType="application/vnd.openxmlformats-package.relationships+xml"/>
  <Override PartName="/ppt/slides/_rels/slide34.xml.rels" ContentType="application/vnd.openxmlformats-package.relationships+xml"/>
  <Override PartName="/ppt/slides/_rels/slide110.xml.rels" ContentType="application/vnd.openxmlformats-package.relationships+xml"/>
  <Override PartName="/ppt/slides/_rels/slide84.xml.rels" ContentType="application/vnd.openxmlformats-package.relationships+xml"/>
  <Override PartName="/ppt/slides/_rels/slide35.xml.rels" ContentType="application/vnd.openxmlformats-package.relationships+xml"/>
  <Override PartName="/ppt/slides/_rels/slide111.xml.rels" ContentType="application/vnd.openxmlformats-package.relationships+xml"/>
  <Override PartName="/ppt/slides/_rels/slide85.xml.rels" ContentType="application/vnd.openxmlformats-package.relationships+xml"/>
  <Override PartName="/ppt/slides/_rels/slide36.xml.rels" ContentType="application/vnd.openxmlformats-package.relationships+xml"/>
  <Override PartName="/ppt/slides/_rels/slide112.xml.rels" ContentType="application/vnd.openxmlformats-package.relationships+xml"/>
  <Override PartName="/ppt/slides/_rels/slide86.xml.rels" ContentType="application/vnd.openxmlformats-package.relationships+xml"/>
  <Override PartName="/ppt/slides/_rels/slide113.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114.xml.rels" ContentType="application/vnd.openxmlformats-package.relationships+xml"/>
  <Override PartName="/ppt/slides/_rels/slide38.xml.rels" ContentType="application/vnd.openxmlformats-package.relationships+xml"/>
  <Override PartName="/ppt/slides/_rels/slide1.xml.rels" ContentType="application/vnd.openxmlformats-package.relationships+xml"/>
  <Override PartName="/ppt/slides/_rels/slide89.xml.rels" ContentType="application/vnd.openxmlformats-package.relationships+xml"/>
  <Override PartName="/ppt/slides/_rels/slide116.xml.rels" ContentType="application/vnd.openxmlformats-package.relationships+xml"/>
  <Override PartName="/ppt/slides/_rels/slide90.xml.rels" ContentType="application/vnd.openxmlformats-package.relationships+xml"/>
  <Override PartName="/ppt/slides/_rels/slide41.xml.rels" ContentType="application/vnd.openxmlformats-package.relationships+xml"/>
  <Override PartName="/ppt/slides/_rels/slide91.xml.rels" ContentType="application/vnd.openxmlformats-package.relationships+xml"/>
  <Override PartName="/ppt/slides/_rels/slide42.xml.rels" ContentType="application/vnd.openxmlformats-package.relationships+xml"/>
  <Override PartName="/ppt/slides/_rels/slide101.xml.rels" ContentType="application/vnd.openxmlformats-package.relationships+xml"/>
  <Override PartName="/ppt/slides/_rels/slide25.xml.rels" ContentType="application/vnd.openxmlformats-package.relationships+xml"/>
  <Override PartName="/ppt/slides/_rels/slide74.xml.rels" ContentType="application/vnd.openxmlformats-package.relationships+xml"/>
  <Override PartName="/ppt/slides/_rels/slide10.xml.rels" ContentType="application/vnd.openxmlformats-package.relationships+xml"/>
  <Override PartName="/ppt/slides/_rels/slide92.xml.rels" ContentType="application/vnd.openxmlformats-package.relationships+xml"/>
  <Override PartName="/ppt/slides/_rels/slide43.xml.rels" ContentType="application/vnd.openxmlformats-package.relationships+xml"/>
  <Override PartName="/ppt/slides/_rels/slide122.xml.rels" ContentType="application/vnd.openxmlformats-package.relationships+xml"/>
  <Override PartName="/ppt/slides/_rels/slide3.xml.rels" ContentType="application/vnd.openxmlformats-package.relationships+xml"/>
  <Override PartName="/ppt/slides/_rels/slide123.xml.rels" ContentType="application/vnd.openxmlformats-package.relationships+xml"/>
  <Override PartName="/ppt/slides/_rels/slide96.xml.rels" ContentType="application/vnd.openxmlformats-package.relationships+xml"/>
  <Override PartName="/ppt/slides/_rels/slide47.xml.rels" ContentType="application/vnd.openxmlformats-package.relationships+xml"/>
  <Override PartName="/ppt/slides/_rels/slide117.xml.rels" ContentType="application/vnd.openxmlformats-package.relationships+xml"/>
  <Override PartName="/ppt/slides/_rels/slide69.xml.rels" ContentType="application/vnd.openxmlformats-package.relationships+xml"/>
  <Override PartName="/ppt/slides/_rels/slide126.xml.rels" ContentType="application/vnd.openxmlformats-package.relationships+xml"/>
  <Override PartName="/ppt/slides/_rels/slide99.xml.rels" ContentType="application/vnd.openxmlformats-package.relationships+xml"/>
  <Override PartName="/ppt/slides/_rels/slide95.xml.rels" ContentType="application/vnd.openxmlformats-package.relationships+xml"/>
  <Override PartName="/ppt/slides/_rels/slide132.xml.rels" ContentType="application/vnd.openxmlformats-package.relationships+xml"/>
  <Override PartName="/ppt/slides/_rels/slide108.xml.rels" ContentType="application/vnd.openxmlformats-package.relationships+xml"/>
  <Override PartName="/ppt/slides/_rels/slide127.xml.rels" ContentType="application/vnd.openxmlformats-package.relationships+xml"/>
  <Override PartName="/ppt/slides/_rels/slide133.xml.rels" ContentType="application/vnd.openxmlformats-package.relationships+xml"/>
  <Override PartName="/ppt/slides/_rels/slide124.xml.rels" ContentType="application/vnd.openxmlformats-package.relationships+xml"/>
  <Override PartName="/ppt/slides/_rels/slide97.xml.rels" ContentType="application/vnd.openxmlformats-package.relationships+xml"/>
  <Override PartName="/ppt/slides/_rels/slide48.xml.rels" ContentType="application/vnd.openxmlformats-package.relationships+xml"/>
  <Override PartName="/ppt/slides/_rels/slide118.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_rels/slide33.xml.rels" ContentType="application/vnd.openxmlformats-package.relationships+xml"/>
  <Override PartName="/ppt/slides/_rels/slide55.xml.rels" ContentType="application/vnd.openxmlformats-package.relationships+xml"/>
  <Override PartName="/ppt/slides/_rels/slide29.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77.xml.rels" ContentType="application/vnd.openxmlformats-package.relationships+xml"/>
  <Override PartName="/ppt/slides/_rels/slide27.xml.rels" ContentType="application/vnd.openxmlformats-package.relationships+xml"/>
  <Override PartName="/ppt/slides/_rels/slide22.xml.rels" ContentType="application/vnd.openxmlformats-package.relationships+xml"/>
  <Override PartName="/ppt/slides/_rels/slide71.xml.rels" ContentType="application/vnd.openxmlformats-package.relationships+xml"/>
  <Override PartName="/ppt/slides/_rels/slide100.xml.rels" ContentType="application/vnd.openxmlformats-package.relationships+xml"/>
  <Override PartName="/ppt/slides/_rels/slide24.xml.rels" ContentType="application/vnd.openxmlformats-package.relationships+xml"/>
  <Override PartName="/ppt/slides/_rels/slide73.xml.rels" ContentType="application/vnd.openxmlformats-package.relationships+xml"/>
  <Override PartName="/ppt/slides/_rels/slide21.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40.xml.rels" ContentType="application/vnd.openxmlformats-package.relationships+xml"/>
  <Override PartName="/ppt/slides/_rels/slide120.xml.rels" ContentType="application/vnd.openxmlformats-package.relationships+xml"/>
  <Override PartName="/ppt/slides/_rels/slide139.xml.rels" ContentType="application/vnd.openxmlformats-package.relationships+xml"/>
  <Override PartName="/ppt/slides/_rels/slide58.xml.rels" ContentType="application/vnd.openxmlformats-package.relationships+xml"/>
  <Override PartName="/ppt/slides/_rels/slide63.xml.rels" ContentType="application/vnd.openxmlformats-package.relationships+xml"/>
  <Override PartName="/ppt/slides/_rels/slide119.xml.rels" ContentType="application/vnd.openxmlformats-package.relationships+xml"/>
  <Override PartName="/ppt/slides/_rels/slide1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137.xml.rels" ContentType="application/vnd.openxmlformats-package.relationships+xml"/>
  <Override PartName="/ppt/slides/_rels/slide52.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107.xml.rels" ContentType="application/vnd.openxmlformats-package.relationships+xml"/>
  <Override PartName="/ppt/slides/_rels/slide59.xml.rels" ContentType="application/vnd.openxmlformats-package.relationships+xml"/>
  <Override PartName="/ppt/slides/_rels/slide61.xml.rels" ContentType="application/vnd.openxmlformats-package.relationships+xml"/>
  <Override PartName="/ppt/slides/_rels/slide12.xml.rels" ContentType="application/vnd.openxmlformats-package.relationships+xml"/>
  <Override PartName="/ppt/slides/_rels/slide76.xml.rels" ContentType="application/vnd.openxmlformats-package.relationships+xml"/>
  <Override PartName="/ppt/slides/_rels/slide103.xml.rels" ContentType="application/vnd.openxmlformats-package.relationships+xml"/>
  <Override PartName="/ppt/slides/_rels/slide45.xml.rels" ContentType="application/vnd.openxmlformats-package.relationships+xml"/>
  <Override PartName="/ppt/slides/_rels/slide94.xml.rels" ContentType="application/vnd.openxmlformats-package.relationships+xml"/>
  <Override PartName="/ppt/slides/_rels/slide131.xml.rels" ContentType="application/vnd.openxmlformats-package.relationships+xml"/>
  <Override PartName="/ppt/slides/_rels/slide70.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106.xml.rels" ContentType="application/vnd.openxmlformats-package.relationships+xml"/>
  <Override PartName="/ppt/slides/_rels/slide141.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93.xml.rels" ContentType="application/vnd.openxmlformats-package.relationships+xml"/>
  <Override PartName="/ppt/slides/_rels/slide44.xml.rels" ContentType="application/vnd.openxmlformats-package.relationships+xml"/>
  <Override PartName="/ppt/slides/_rels/slide20.xml.rels" ContentType="application/vnd.openxmlformats-package.relationships+xml"/>
  <Override PartName="/ppt/slides/_rels/slide57.xml.rels" ContentType="application/vnd.openxmlformats-package.relationships+xml"/>
  <Override PartName="/ppt/slides/_rels/slide105.xml.rels" ContentType="application/vnd.openxmlformats-package.relationships+xml"/>
  <Override PartName="/ppt/slides/_rels/slide140.xml.rels" ContentType="application/vnd.openxmlformats-package.relationships+xml"/>
  <Override PartName="/ppt/slides/_rels/slide64.xml.rels" ContentType="application/vnd.openxmlformats-package.relationships+xml"/>
  <Override PartName="/ppt/slides/_rels/slide102.xml.rels" ContentType="application/vnd.openxmlformats-package.relationships+xml"/>
  <Override PartName="/ppt/slides/_rels/slide75.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60.xml.rels" ContentType="application/vnd.openxmlformats-package.relationships+xml"/>
  <Override PartName="/ppt/slides/_rels/slide81.xml.rels" ContentType="application/vnd.openxmlformats-package.relationships+xml"/>
  <Override PartName="/ppt/slides/_rels/slide32.xml.rels" ContentType="application/vnd.openxmlformats-package.relationships+xml"/>
  <Override PartName="/ppt/slides/_rels/slide56.xml.rels" ContentType="application/vnd.openxmlformats-package.relationships+xml"/>
  <Override PartName="/ppt/slides/_rels/slide104.xml.rels" ContentType="application/vnd.openxmlformats-package.relationships+xml"/>
  <Override PartName="/ppt/slides/_rels/slide18.xml.rels" ContentType="application/vnd.openxmlformats-package.relationships+xml"/>
  <Override PartName="/ppt/slides/_rels/slide67.xml.rels" ContentType="application/vnd.openxmlformats-package.relationships+xml"/>
  <Override PartName="/ppt/slides/_rels/slide134.xml.rels" ContentType="application/vnd.openxmlformats-package.relationships+xml"/>
  <Override PartName="/ppt/slides/_rels/slide128.xml.rels" ContentType="application/vnd.openxmlformats-package.relationships+xml"/>
  <Override PartName="/ppt/slides/_rels/slide129.xml.rels" ContentType="application/vnd.openxmlformats-package.relationships+xml"/>
  <Override PartName="/ppt/slides/_rels/slide135.xml.rels" ContentType="application/vnd.openxmlformats-package.relationships+xml"/>
  <Override PartName="/ppt/slides/_rels/slide136.xml.rels" ContentType="application/vnd.openxmlformats-package.relationships+xml"/>
  <Override PartName="/ppt/slides/_rels/slide31.xml.rels" ContentType="application/vnd.openxmlformats-package.relationships+xml"/>
  <Override PartName="/ppt/slides/_rels/slide80.xml.rels" ContentType="application/vnd.openxmlformats-package.relationships+xml"/>
  <Override PartName="/ppt/slides/_rels/slide17.xml.rels" ContentType="application/vnd.openxmlformats-package.relationships+xml"/>
  <Override PartName="/ppt/slides/_rels/slide66.xml.rels" ContentType="application/vnd.openxmlformats-package.relationships+xml"/>
  <Override PartName="/ppt/slides/_rels/slide98.xml.rels" ContentType="application/vnd.openxmlformats-package.relationships+xml"/>
  <Override PartName="/ppt/slides/_rels/slide49.xml.rels" ContentType="application/vnd.openxmlformats-package.relationships+xml"/>
  <Override PartName="/ppt/slides/_rels/slide125.xml.rels" ContentType="application/vnd.openxmlformats-package.relationships+xml"/>
  <Override PartName="/ppt/slides/_rels/slide138.xml.rels" ContentType="application/vnd.openxmlformats-package.relationships+xml"/>
  <Override PartName="/ppt/slides/_rels/slide130.xml.rels" ContentType="application/vnd.openxmlformats-package.relationships+xml"/>
  <Override PartName="/ppt/slides/_rels/slide82.xml.rels" ContentType="application/vnd.openxmlformats-package.relationships+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100.xml" ContentType="application/vnd.openxmlformats-officedocument.presentationml.slide+xml"/>
  <Override PartName="/ppt/slides/slide33.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140.xml" ContentType="application/vnd.openxmlformats-officedocument.presentationml.slide+xml"/>
  <Override PartName="/ppt/slides/slide99.xml" ContentType="application/vnd.openxmlformats-officedocument.presentationml.slide+xml"/>
  <Override PartName="/ppt/slides/slide141.xml" ContentType="application/vnd.openxmlformats-officedocument.presentationml.slide+xml"/>
  <Override PartName="/ppt/slides/slide102.xml" ContentType="application/vnd.openxmlformats-officedocument.presentationml.slide+xml"/>
  <Override PartName="/ppt/slides/slide127.xml" ContentType="application/vnd.openxmlformats-officedocument.presentationml.slide+xml"/>
  <Override PartName="/ppt/slides/slide18.xml" ContentType="application/vnd.openxmlformats-officedocument.presentationml.slide+xml"/>
  <Override PartName="/ppt/slides/slide103.xml" ContentType="application/vnd.openxmlformats-officedocument.presentationml.slide+xml"/>
  <Override PartName="/ppt/slides/slide128.xml" ContentType="application/vnd.openxmlformats-officedocument.presentationml.slide+xml"/>
  <Override PartName="/ppt/slides/slide19.xml" ContentType="application/vnd.openxmlformats-officedocument.presentationml.slide+xml"/>
  <Override PartName="/ppt/slides/slide104.xml" ContentType="application/vnd.openxmlformats-officedocument.presentationml.slide+xml"/>
  <Override PartName="/ppt/slides/slide129.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12.xml" ContentType="application/vnd.openxmlformats-officedocument.presentationml.slide+xml"/>
  <Override PartName="/ppt/slides/slide137.xml" ContentType="application/vnd.openxmlformats-officedocument.presentationml.slide+xml"/>
  <Override PartName="/ppt/slides/slide113.xml" ContentType="application/vnd.openxmlformats-officedocument.presentationml.slide+xml"/>
  <Override PartName="/ppt/slides/slide138.xml" ContentType="application/vnd.openxmlformats-officedocument.presentationml.slide+xml"/>
  <Override PartName="/ppt/slides/slide114.xml" ContentType="application/vnd.openxmlformats-officedocument.presentationml.slide+xml"/>
  <Override PartName="/ppt/slides/slide139.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3.xml" ContentType="application/vnd.openxmlformats-officedocument.presentationml.slide+xml"/>
  <Override PartName="/ppt/slides/slide126.xml" ContentType="application/vnd.openxmlformats-officedocument.presentationml.slide+xml"/>
  <Override PartName="/ppt/slides/slide17.xml" ContentType="application/vnd.openxmlformats-officedocument.presentationml.slide+xml"/>
  <Override PartName="/ppt/slides/slide59.xml" ContentType="application/vnd.openxmlformats-officedocument.presentationml.slide+xml"/>
  <Override PartName="/ppt/slides/slide101.xml" ContentType="application/vnd.openxmlformats-officedocument.presentationml.slide+xml"/>
  <Override PartName="/ppt/slides/slide132.xml" ContentType="application/vnd.openxmlformats-officedocument.presentationml.slide+xml"/>
  <Override PartName="/ppt/slides/slide125.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24.xml" ContentType="application/vnd.openxmlformats-officedocument.presentationml.slide+xml"/>
  <Override PartName="/ppt/slides/slide9.xml" ContentType="application/vnd.openxmlformats-officedocument.presentationml.slide+xml"/>
  <Override PartName="/ppt/slides/slide15.xml" ContentType="application/vnd.openxmlformats-officedocument.presentationml.slide+xml"/>
  <Override PartName="/ppt/slides/slide123.xml" ContentType="application/vnd.openxmlformats-officedocument.presentationml.slide+xml"/>
  <Override PartName="/ppt/slides/slide39.xml" ContentType="application/vnd.openxmlformats-officedocument.presentationml.slide+xml"/>
  <Override PartName="/ppt/slides/slide8.xml" ContentType="application/vnd.openxmlformats-officedocument.presentationml.slide+xml"/>
  <Override PartName="/ppt/slides/slide14.xml" ContentType="application/vnd.openxmlformats-officedocument.presentationml.slide+xml"/>
  <Override PartName="/ppt/slides/slide122.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131.xml" ContentType="application/vnd.openxmlformats-officedocument.presentationml.slide+xml"/>
  <Override PartName="/ppt/slides/slide89.xml" ContentType="application/vnd.openxmlformats-officedocument.presentationml.slide+xml"/>
  <Override PartName="/ppt/slides/slide130.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121.xml" ContentType="application/vnd.openxmlformats-officedocument.presentationml.slide+xml"/>
  <Override PartName="/ppt/slides/slide79.xml" ContentType="application/vnd.openxmlformats-officedocument.presentationml.slide+xml"/>
  <Override PartName="/ppt/slides/slide1.xml" ContentType="application/vnd.openxmlformats-officedocument.presentationml.slide+xml"/>
  <Override PartName="/ppt/slides/slide108.xml" ContentType="application/vnd.openxmlformats-officedocument.presentationml.slide+xml"/>
  <Override PartName="/ppt/slides/slide2.xml" ContentType="application/vnd.openxmlformats-officedocument.presentationml.slide+xml"/>
  <Override PartName="/ppt/slides/slide109.xml" ContentType="application/vnd.openxmlformats-officedocument.presentationml.slide+xml"/>
  <Override PartName="/ppt/slides/slide36.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_rels/.rels" ContentType="application/vnd.openxmlformats-package.relationship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 Id="rId80" Type="http://schemas.openxmlformats.org/officeDocument/2006/relationships/slide" Target="slides/slide71.xml"/><Relationship Id="rId81" Type="http://schemas.openxmlformats.org/officeDocument/2006/relationships/slide" Target="slides/slide72.xml"/><Relationship Id="rId82" Type="http://schemas.openxmlformats.org/officeDocument/2006/relationships/slide" Target="slides/slide73.xml"/><Relationship Id="rId83" Type="http://schemas.openxmlformats.org/officeDocument/2006/relationships/slide" Target="slides/slide74.xml"/><Relationship Id="rId84" Type="http://schemas.openxmlformats.org/officeDocument/2006/relationships/slide" Target="slides/slide75.xml"/><Relationship Id="rId85" Type="http://schemas.openxmlformats.org/officeDocument/2006/relationships/slide" Target="slides/slide76.xml"/><Relationship Id="rId86" Type="http://schemas.openxmlformats.org/officeDocument/2006/relationships/slide" Target="slides/slide77.xml"/><Relationship Id="rId87" Type="http://schemas.openxmlformats.org/officeDocument/2006/relationships/slide" Target="slides/slide78.xml"/><Relationship Id="rId88" Type="http://schemas.openxmlformats.org/officeDocument/2006/relationships/slide" Target="slides/slide79.xml"/><Relationship Id="rId89" Type="http://schemas.openxmlformats.org/officeDocument/2006/relationships/slide" Target="slides/slide80.xml"/><Relationship Id="rId90" Type="http://schemas.openxmlformats.org/officeDocument/2006/relationships/slide" Target="slides/slide81.xml"/><Relationship Id="rId91" Type="http://schemas.openxmlformats.org/officeDocument/2006/relationships/slide" Target="slides/slide82.xml"/><Relationship Id="rId92" Type="http://schemas.openxmlformats.org/officeDocument/2006/relationships/slide" Target="slides/slide83.xml"/><Relationship Id="rId93" Type="http://schemas.openxmlformats.org/officeDocument/2006/relationships/slide" Target="slides/slide84.xml"/><Relationship Id="rId94" Type="http://schemas.openxmlformats.org/officeDocument/2006/relationships/slide" Target="slides/slide85.xml"/><Relationship Id="rId95" Type="http://schemas.openxmlformats.org/officeDocument/2006/relationships/slide" Target="slides/slide86.xml"/><Relationship Id="rId96" Type="http://schemas.openxmlformats.org/officeDocument/2006/relationships/slide" Target="slides/slide87.xml"/><Relationship Id="rId97" Type="http://schemas.openxmlformats.org/officeDocument/2006/relationships/slide" Target="slides/slide88.xml"/><Relationship Id="rId98" Type="http://schemas.openxmlformats.org/officeDocument/2006/relationships/slide" Target="slides/slide89.xml"/><Relationship Id="rId99" Type="http://schemas.openxmlformats.org/officeDocument/2006/relationships/slide" Target="slides/slide90.xml"/><Relationship Id="rId100" Type="http://schemas.openxmlformats.org/officeDocument/2006/relationships/slide" Target="slides/slide91.xml"/><Relationship Id="rId101" Type="http://schemas.openxmlformats.org/officeDocument/2006/relationships/slide" Target="slides/slide92.xml"/><Relationship Id="rId102" Type="http://schemas.openxmlformats.org/officeDocument/2006/relationships/slide" Target="slides/slide93.xml"/><Relationship Id="rId103" Type="http://schemas.openxmlformats.org/officeDocument/2006/relationships/slide" Target="slides/slide94.xml"/><Relationship Id="rId104" Type="http://schemas.openxmlformats.org/officeDocument/2006/relationships/slide" Target="slides/slide95.xml"/><Relationship Id="rId105" Type="http://schemas.openxmlformats.org/officeDocument/2006/relationships/slide" Target="slides/slide96.xml"/><Relationship Id="rId106" Type="http://schemas.openxmlformats.org/officeDocument/2006/relationships/slide" Target="slides/slide97.xml"/><Relationship Id="rId107" Type="http://schemas.openxmlformats.org/officeDocument/2006/relationships/slide" Target="slides/slide98.xml"/><Relationship Id="rId108" Type="http://schemas.openxmlformats.org/officeDocument/2006/relationships/slide" Target="slides/slide99.xml"/><Relationship Id="rId109" Type="http://schemas.openxmlformats.org/officeDocument/2006/relationships/slide" Target="slides/slide100.xml"/><Relationship Id="rId110" Type="http://schemas.openxmlformats.org/officeDocument/2006/relationships/slide" Target="slides/slide101.xml"/><Relationship Id="rId111" Type="http://schemas.openxmlformats.org/officeDocument/2006/relationships/slide" Target="slides/slide102.xml"/><Relationship Id="rId112" Type="http://schemas.openxmlformats.org/officeDocument/2006/relationships/slide" Target="slides/slide103.xml"/><Relationship Id="rId113" Type="http://schemas.openxmlformats.org/officeDocument/2006/relationships/slide" Target="slides/slide104.xml"/><Relationship Id="rId114" Type="http://schemas.openxmlformats.org/officeDocument/2006/relationships/slide" Target="slides/slide105.xml"/><Relationship Id="rId115" Type="http://schemas.openxmlformats.org/officeDocument/2006/relationships/slide" Target="slides/slide106.xml"/><Relationship Id="rId116" Type="http://schemas.openxmlformats.org/officeDocument/2006/relationships/slide" Target="slides/slide107.xml"/><Relationship Id="rId117" Type="http://schemas.openxmlformats.org/officeDocument/2006/relationships/slide" Target="slides/slide108.xml"/><Relationship Id="rId118" Type="http://schemas.openxmlformats.org/officeDocument/2006/relationships/slide" Target="slides/slide109.xml"/><Relationship Id="rId119" Type="http://schemas.openxmlformats.org/officeDocument/2006/relationships/slide" Target="slides/slide110.xml"/><Relationship Id="rId120" Type="http://schemas.openxmlformats.org/officeDocument/2006/relationships/slide" Target="slides/slide111.xml"/><Relationship Id="rId121" Type="http://schemas.openxmlformats.org/officeDocument/2006/relationships/slide" Target="slides/slide112.xml"/><Relationship Id="rId122" Type="http://schemas.openxmlformats.org/officeDocument/2006/relationships/slide" Target="slides/slide113.xml"/><Relationship Id="rId123" Type="http://schemas.openxmlformats.org/officeDocument/2006/relationships/slide" Target="slides/slide114.xml"/><Relationship Id="rId124" Type="http://schemas.openxmlformats.org/officeDocument/2006/relationships/slide" Target="slides/slide115.xml"/><Relationship Id="rId125" Type="http://schemas.openxmlformats.org/officeDocument/2006/relationships/slide" Target="slides/slide116.xml"/><Relationship Id="rId126" Type="http://schemas.openxmlformats.org/officeDocument/2006/relationships/slide" Target="slides/slide117.xml"/><Relationship Id="rId127" Type="http://schemas.openxmlformats.org/officeDocument/2006/relationships/slide" Target="slides/slide118.xml"/><Relationship Id="rId128" Type="http://schemas.openxmlformats.org/officeDocument/2006/relationships/slide" Target="slides/slide119.xml"/><Relationship Id="rId129" Type="http://schemas.openxmlformats.org/officeDocument/2006/relationships/slide" Target="slides/slide120.xml"/><Relationship Id="rId130" Type="http://schemas.openxmlformats.org/officeDocument/2006/relationships/slide" Target="slides/slide121.xml"/><Relationship Id="rId131" Type="http://schemas.openxmlformats.org/officeDocument/2006/relationships/slide" Target="slides/slide122.xml"/><Relationship Id="rId132" Type="http://schemas.openxmlformats.org/officeDocument/2006/relationships/slide" Target="slides/slide123.xml"/><Relationship Id="rId133" Type="http://schemas.openxmlformats.org/officeDocument/2006/relationships/slide" Target="slides/slide124.xml"/><Relationship Id="rId134" Type="http://schemas.openxmlformats.org/officeDocument/2006/relationships/slide" Target="slides/slide125.xml"/><Relationship Id="rId135" Type="http://schemas.openxmlformats.org/officeDocument/2006/relationships/slide" Target="slides/slide126.xml"/><Relationship Id="rId136" Type="http://schemas.openxmlformats.org/officeDocument/2006/relationships/slide" Target="slides/slide127.xml"/><Relationship Id="rId137" Type="http://schemas.openxmlformats.org/officeDocument/2006/relationships/slide" Target="slides/slide128.xml"/><Relationship Id="rId138" Type="http://schemas.openxmlformats.org/officeDocument/2006/relationships/slide" Target="slides/slide129.xml"/><Relationship Id="rId139" Type="http://schemas.openxmlformats.org/officeDocument/2006/relationships/slide" Target="slides/slide130.xml"/><Relationship Id="rId140" Type="http://schemas.openxmlformats.org/officeDocument/2006/relationships/slide" Target="slides/slide131.xml"/><Relationship Id="rId141" Type="http://schemas.openxmlformats.org/officeDocument/2006/relationships/slide" Target="slides/slide132.xml"/><Relationship Id="rId142" Type="http://schemas.openxmlformats.org/officeDocument/2006/relationships/slide" Target="slides/slide133.xml"/><Relationship Id="rId143" Type="http://schemas.openxmlformats.org/officeDocument/2006/relationships/slide" Target="slides/slide134.xml"/><Relationship Id="rId144" Type="http://schemas.openxmlformats.org/officeDocument/2006/relationships/slide" Target="slides/slide135.xml"/><Relationship Id="rId145" Type="http://schemas.openxmlformats.org/officeDocument/2006/relationships/slide" Target="slides/slide136.xml"/><Relationship Id="rId146" Type="http://schemas.openxmlformats.org/officeDocument/2006/relationships/slide" Target="slides/slide137.xml"/><Relationship Id="rId147" Type="http://schemas.openxmlformats.org/officeDocument/2006/relationships/slide" Target="slides/slide138.xml"/><Relationship Id="rId148" Type="http://schemas.openxmlformats.org/officeDocument/2006/relationships/slide" Target="slides/slide139.xml"/><Relationship Id="rId149" Type="http://schemas.openxmlformats.org/officeDocument/2006/relationships/slide" Target="slides/slide140.xml"/><Relationship Id="rId150" Type="http://schemas.openxmlformats.org/officeDocument/2006/relationships/slide" Target="slides/slide141.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pt-PT" sz="1400" spc="-1" strike="noStrike">
                <a:solidFill>
                  <a:srgbClr val="000000"/>
                </a:solidFill>
                <a:latin typeface="Arial"/>
              </a:rPr>
              <a:t>Click to move the slide</a:t>
            </a:r>
            <a:endParaRPr b="0" lang="pt-PT" sz="1400" spc="-1" strike="noStrike">
              <a:solidFill>
                <a:srgbClr val="000000"/>
              </a:solidFill>
              <a:latin typeface="Arial"/>
            </a:endParaRPr>
          </a:p>
        </p:txBody>
      </p:sp>
      <p:sp>
        <p:nvSpPr>
          <p:cNvPr id="284" name="PlaceHolder 2"/>
          <p:cNvSpPr>
            <a:spLocks noGrp="1"/>
          </p:cNvSpPr>
          <p:nvPr>
            <p:ph type="body"/>
          </p:nvPr>
        </p:nvSpPr>
        <p:spPr>
          <a:xfrm>
            <a:off x="756000" y="5078520"/>
            <a:ext cx="6047640" cy="4811040"/>
          </a:xfrm>
          <a:prstGeom prst="rect">
            <a:avLst/>
          </a:prstGeom>
        </p:spPr>
        <p:txBody>
          <a:bodyPr lIns="0" rIns="0" tIns="0" bIns="0">
            <a:noAutofit/>
          </a:bodyPr>
          <a:p>
            <a:r>
              <a:rPr b="0" lang="pt-PT" sz="2000" spc="-1" strike="noStrike">
                <a:latin typeface="Arial"/>
              </a:rPr>
              <a:t>Click to edit the notes format</a:t>
            </a:r>
            <a:endParaRPr b="0" lang="pt-PT" sz="2000" spc="-1" strike="noStrike">
              <a:latin typeface="Arial"/>
            </a:endParaRPr>
          </a:p>
        </p:txBody>
      </p:sp>
      <p:sp>
        <p:nvSpPr>
          <p:cNvPr id="285" name="PlaceHolder 3"/>
          <p:cNvSpPr>
            <a:spLocks noGrp="1"/>
          </p:cNvSpPr>
          <p:nvPr>
            <p:ph type="hdr"/>
          </p:nvPr>
        </p:nvSpPr>
        <p:spPr>
          <a:xfrm>
            <a:off x="0" y="0"/>
            <a:ext cx="3280680" cy="534240"/>
          </a:xfrm>
          <a:prstGeom prst="rect">
            <a:avLst/>
          </a:prstGeom>
        </p:spPr>
        <p:txBody>
          <a:bodyPr lIns="0" rIns="0" tIns="0" bIns="0">
            <a:noAutofit/>
          </a:bodyPr>
          <a:p>
            <a:r>
              <a:rPr b="0" lang="pt-PT" sz="1400" spc="-1" strike="noStrike">
                <a:latin typeface="Times New Roman"/>
              </a:rPr>
              <a:t>&lt;header&gt;</a:t>
            </a:r>
            <a:endParaRPr b="0" lang="pt-PT" sz="1400" spc="-1" strike="noStrike">
              <a:latin typeface="Times New Roman"/>
            </a:endParaRPr>
          </a:p>
        </p:txBody>
      </p:sp>
      <p:sp>
        <p:nvSpPr>
          <p:cNvPr id="286" name="PlaceHolder 4"/>
          <p:cNvSpPr>
            <a:spLocks noGrp="1"/>
          </p:cNvSpPr>
          <p:nvPr>
            <p:ph type="dt"/>
          </p:nvPr>
        </p:nvSpPr>
        <p:spPr>
          <a:xfrm>
            <a:off x="4278960" y="0"/>
            <a:ext cx="3280680" cy="534240"/>
          </a:xfrm>
          <a:prstGeom prst="rect">
            <a:avLst/>
          </a:prstGeom>
        </p:spPr>
        <p:txBody>
          <a:bodyPr lIns="0" rIns="0" tIns="0" bIns="0">
            <a:noAutofit/>
          </a:bodyPr>
          <a:p>
            <a:pPr algn="r"/>
            <a:r>
              <a:rPr b="0" lang="pt-PT" sz="1400" spc="-1" strike="noStrike">
                <a:latin typeface="Times New Roman"/>
              </a:rPr>
              <a:t>&lt;date/time&gt;</a:t>
            </a:r>
            <a:endParaRPr b="0" lang="pt-PT" sz="1400" spc="-1" strike="noStrike">
              <a:latin typeface="Times New Roman"/>
            </a:endParaRPr>
          </a:p>
        </p:txBody>
      </p:sp>
      <p:sp>
        <p:nvSpPr>
          <p:cNvPr id="287" name="PlaceHolder 5"/>
          <p:cNvSpPr>
            <a:spLocks noGrp="1"/>
          </p:cNvSpPr>
          <p:nvPr>
            <p:ph type="ftr"/>
          </p:nvPr>
        </p:nvSpPr>
        <p:spPr>
          <a:xfrm>
            <a:off x="0" y="10157400"/>
            <a:ext cx="3280680" cy="534240"/>
          </a:xfrm>
          <a:prstGeom prst="rect">
            <a:avLst/>
          </a:prstGeom>
        </p:spPr>
        <p:txBody>
          <a:bodyPr lIns="0" rIns="0" tIns="0" bIns="0" anchor="b">
            <a:noAutofit/>
          </a:bodyPr>
          <a:p>
            <a:r>
              <a:rPr b="0" lang="pt-PT" sz="1400" spc="-1" strike="noStrike">
                <a:latin typeface="Times New Roman"/>
              </a:rPr>
              <a:t>&lt;footer&gt;</a:t>
            </a:r>
            <a:endParaRPr b="0" lang="pt-PT" sz="1400" spc="-1" strike="noStrike">
              <a:latin typeface="Times New Roman"/>
            </a:endParaRPr>
          </a:p>
        </p:txBody>
      </p:sp>
      <p:sp>
        <p:nvSpPr>
          <p:cNvPr id="288"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523397B5-DCB3-4EE4-8E6F-3DFDBA429567}" type="slidenum">
              <a:rPr b="0" lang="pt-PT" sz="1400" spc="-1" strike="noStrike">
                <a:latin typeface="Times New Roman"/>
              </a:rPr>
              <a:t>&lt;number&gt;</a:t>
            </a:fld>
            <a:endParaRPr b="0" lang="pt-PT"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30.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
</Relationships>
</file>

<file path=ppt/notesSlides/_rels/notesSlide131.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
</Relationships>
</file>

<file path=ppt/notesSlides/_rels/notesSlide132.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
</Relationships>
</file>

<file path=ppt/notesSlides/_rels/notesSlide133.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
</Relationships>
</file>

<file path=ppt/notesSlides/_rels/notesSlide139.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PlaceHolder 1"/>
          <p:cNvSpPr>
            <a:spLocks noGrp="1"/>
          </p:cNvSpPr>
          <p:nvPr>
            <p:ph type="sldImg"/>
          </p:nvPr>
        </p:nvSpPr>
        <p:spPr>
          <a:xfrm>
            <a:off x="381240" y="685800"/>
            <a:ext cx="6095520" cy="3428640"/>
          </a:xfrm>
          <a:prstGeom prst="rect">
            <a:avLst/>
          </a:prstGeom>
        </p:spPr>
      </p:sp>
      <p:sp>
        <p:nvSpPr>
          <p:cNvPr id="779"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Get right into the meat of the internals.</a:t>
            </a:r>
            <a:endParaRPr b="0" lang="pt-PT" sz="1100" spc="-1" strike="noStrike">
              <a:latin typeface="Arial"/>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PlaceHolder 1"/>
          <p:cNvSpPr>
            <a:spLocks noGrp="1"/>
          </p:cNvSpPr>
          <p:nvPr>
            <p:ph type="sldImg"/>
          </p:nvPr>
        </p:nvSpPr>
        <p:spPr>
          <a:xfrm>
            <a:off x="381240" y="685800"/>
            <a:ext cx="6095520" cy="3428640"/>
          </a:xfrm>
          <a:prstGeom prst="rect">
            <a:avLst/>
          </a:prstGeom>
        </p:spPr>
      </p:sp>
      <p:sp>
        <p:nvSpPr>
          <p:cNvPr id="939"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PVs are k8s objects that represent underlying storage.</a:t>
            </a:r>
            <a:endParaRPr b="0" lang="pt-PT" sz="1100" spc="-1" strike="noStrike">
              <a:latin typeface="Arial"/>
            </a:endParaRPr>
          </a:p>
          <a:p>
            <a:pPr>
              <a:lnSpc>
                <a:spcPct val="100000"/>
              </a:lnSpc>
            </a:pPr>
            <a:r>
              <a:rPr b="0" lang="pt-PT" sz="1100" spc="-1" strike="noStrike">
                <a:latin typeface="Arial"/>
              </a:rPr>
              <a:t>They don’t belong to any namespace, they are a global resource.</a:t>
            </a:r>
            <a:endParaRPr b="0" lang="pt-PT" sz="1100" spc="-1" strike="noStrike">
              <a:latin typeface="Arial"/>
            </a:endParaRPr>
          </a:p>
          <a:p>
            <a:pPr>
              <a:lnSpc>
                <a:spcPct val="100000"/>
              </a:lnSpc>
            </a:pPr>
            <a:r>
              <a:rPr b="0" lang="pt-PT" sz="1100" spc="-1" strike="noStrike">
                <a:latin typeface="Arial"/>
              </a:rPr>
              <a:t>As such users aren’t usually the ones creating PVs, that’s left up to admins. </a:t>
            </a:r>
            <a:endParaRPr b="0" lang="pt-PT" sz="1100" spc="-1" strike="noStrike">
              <a:latin typeface="Arial"/>
            </a:endParaRPr>
          </a:p>
          <a:p>
            <a:pPr>
              <a:lnSpc>
                <a:spcPct val="100000"/>
              </a:lnSpc>
            </a:pPr>
            <a:r>
              <a:rPr b="0" lang="pt-PT" sz="1100" spc="-1" strike="noStrike">
                <a:latin typeface="Arial"/>
              </a:rPr>
              <a:t>The way a user consumes a PV is by creating a PVC. </a:t>
            </a:r>
            <a:endParaRPr b="0" lang="pt-PT" sz="1100" spc="-1" strike="noStrike">
              <a:latin typeface="Arial"/>
            </a:endParaRPr>
          </a:p>
          <a:p>
            <a:pPr>
              <a:lnSpc>
                <a:spcPct val="100000"/>
              </a:lnSpc>
            </a:pP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0" name="PlaceHolder 1"/>
          <p:cNvSpPr>
            <a:spLocks noGrp="1"/>
          </p:cNvSpPr>
          <p:nvPr>
            <p:ph type="sldImg"/>
          </p:nvPr>
        </p:nvSpPr>
        <p:spPr>
          <a:xfrm>
            <a:off x="381240" y="685800"/>
            <a:ext cx="6095520" cy="3428640"/>
          </a:xfrm>
          <a:prstGeom prst="rect">
            <a:avLst/>
          </a:prstGeom>
        </p:spPr>
      </p:sp>
      <p:sp>
        <p:nvSpPr>
          <p:cNvPr id="94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Unlike a PV, a PVC is based within a namespace (with the pod)</a:t>
            </a:r>
            <a:endParaRPr b="0" lang="pt-PT" sz="1100" spc="-1" strike="noStrike">
              <a:latin typeface="Arial"/>
            </a:endParaRPr>
          </a:p>
          <a:p>
            <a:pPr>
              <a:lnSpc>
                <a:spcPct val="100000"/>
              </a:lnSpc>
            </a:pPr>
            <a:r>
              <a:rPr b="0" lang="pt-PT" sz="1100" spc="-1" strike="noStrike">
                <a:latin typeface="Arial"/>
              </a:rPr>
              <a:t>It is a one-to-one mapping of a user claim to a global storage offer.</a:t>
            </a:r>
            <a:endParaRPr b="0" lang="pt-PT" sz="1100" spc="-1" strike="noStrike">
              <a:latin typeface="Arial"/>
            </a:endParaRPr>
          </a:p>
          <a:p>
            <a:pPr>
              <a:lnSpc>
                <a:spcPct val="100000"/>
              </a:lnSpc>
            </a:pPr>
            <a:r>
              <a:rPr b="0" lang="pt-PT" sz="1100" spc="-1" strike="noStrike">
                <a:latin typeface="Arial"/>
              </a:rPr>
              <a:t>A user can define specific requirements for their PVC so it gets matched with a specific PV.</a:t>
            </a:r>
            <a:endParaRPr b="0" lang="pt-PT" sz="1100" spc="-1" strike="noStrike">
              <a:latin typeface="Arial"/>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2" name="PlaceHolder 1"/>
          <p:cNvSpPr>
            <a:spLocks noGrp="1"/>
          </p:cNvSpPr>
          <p:nvPr>
            <p:ph type="sldImg"/>
          </p:nvPr>
        </p:nvSpPr>
        <p:spPr>
          <a:xfrm>
            <a:off x="381240" y="685800"/>
            <a:ext cx="6095520" cy="3428640"/>
          </a:xfrm>
          <a:prstGeom prst="rect">
            <a:avLst/>
          </a:prstGeom>
        </p:spPr>
      </p:sp>
      <p:sp>
        <p:nvSpPr>
          <p:cNvPr id="943"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For a PV, you define the capacity, whether you want a filesystem or a block device, and the access mode.</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latin typeface="Arial"/>
              </a:rPr>
              <a:t>A word on accessModes:</a:t>
            </a:r>
            <a:endParaRPr b="0" lang="pt-PT" sz="1100" spc="-1" strike="noStrike">
              <a:latin typeface="Arial"/>
            </a:endParaRPr>
          </a:p>
          <a:p>
            <a:pPr>
              <a:lnSpc>
                <a:spcPct val="100000"/>
              </a:lnSpc>
            </a:pPr>
            <a:r>
              <a:rPr b="0" lang="pt-PT" sz="1100" spc="-1" strike="noStrike">
                <a:latin typeface="Arial"/>
              </a:rPr>
              <a:t>RWO means only a single pod will be able to (through a PVC) mount this.</a:t>
            </a:r>
            <a:endParaRPr b="0" lang="pt-PT" sz="1100" spc="-1" strike="noStrike">
              <a:latin typeface="Arial"/>
            </a:endParaRPr>
          </a:p>
          <a:p>
            <a:pPr>
              <a:lnSpc>
                <a:spcPct val="100000"/>
              </a:lnSpc>
            </a:pPr>
            <a:r>
              <a:rPr b="0" lang="pt-PT" sz="1100" spc="-1" strike="noStrike">
                <a:latin typeface="Arial"/>
              </a:rPr>
              <a:t>ROM means many pods can mount this, but none can write.</a:t>
            </a:r>
            <a:endParaRPr b="0" lang="pt-PT" sz="1100" spc="-1" strike="noStrike">
              <a:latin typeface="Arial"/>
            </a:endParaRPr>
          </a:p>
          <a:p>
            <a:pPr>
              <a:lnSpc>
                <a:spcPct val="100000"/>
              </a:lnSpc>
            </a:pPr>
            <a:r>
              <a:rPr b="0" lang="pt-PT" sz="1100" spc="-1" strike="noStrike">
                <a:latin typeface="Arial"/>
              </a:rPr>
              <a:t>RWM means, well, many pods can mount and write.</a:t>
            </a:r>
            <a:endParaRPr b="0" lang="pt-PT" sz="1100" spc="-1" strike="noStrike">
              <a:latin typeface="Arial"/>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PlaceHolder 1"/>
          <p:cNvSpPr>
            <a:spLocks noGrp="1"/>
          </p:cNvSpPr>
          <p:nvPr>
            <p:ph type="sldImg"/>
          </p:nvPr>
        </p:nvSpPr>
        <p:spPr>
          <a:xfrm>
            <a:off x="381240" y="685800"/>
            <a:ext cx="6095520" cy="3428640"/>
          </a:xfrm>
          <a:prstGeom prst="rect">
            <a:avLst/>
          </a:prstGeom>
        </p:spPr>
      </p:sp>
      <p:sp>
        <p:nvSpPr>
          <p:cNvPr id="945"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Additionally, you need to specify your reclaim policy. If a PVC goes away, should the PV clean itself up or do you want manual intervention? Manual intervention is certainly safer, but everyone's use case may vary.</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latin typeface="Arial"/>
              </a:rPr>
              <a:t>You can define your storageClass here. For example, if this PV attaches to super fast storage, you might call the storageClass “superfast” and then ONLY PVCs that target it can attach to it.</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latin typeface="Arial"/>
              </a:rPr>
              <a:t>Finally, you define mount options. These vary depending on your volumeType, but think of it like the same options you’d put in FSTAB or a mount command. Just recognize this is an array.</a:t>
            </a:r>
            <a:endParaRPr b="0" lang="pt-PT" sz="1100" spc="-1" strike="noStrike">
              <a:latin typeface="Arial"/>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PlaceHolder 1"/>
          <p:cNvSpPr>
            <a:spLocks noGrp="1"/>
          </p:cNvSpPr>
          <p:nvPr>
            <p:ph type="sldImg"/>
          </p:nvPr>
        </p:nvSpPr>
        <p:spPr>
          <a:xfrm>
            <a:off x="381240" y="685800"/>
            <a:ext cx="6095520" cy="3428640"/>
          </a:xfrm>
          <a:prstGeom prst="rect">
            <a:avLst/>
          </a:prstGeom>
        </p:spPr>
      </p:sp>
      <p:sp>
        <p:nvSpPr>
          <p:cNvPr id="947"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As with the PV, you define your accessModes for your PVC. A PV and a PVC match through their accessModes.</a:t>
            </a:r>
            <a:endParaRPr b="0" lang="pt-PT" sz="1100" spc="-1" strike="noStrike">
              <a:latin typeface="Arial"/>
            </a:endParaRPr>
          </a:p>
          <a:p>
            <a:pPr>
              <a:lnSpc>
                <a:spcPct val="100000"/>
              </a:lnSpc>
            </a:pPr>
            <a:r>
              <a:rPr b="0" lang="pt-PT" sz="1100" spc="-1" strike="noStrike">
                <a:latin typeface="Arial"/>
              </a:rPr>
              <a:t>Likewise, you request how much storage your PVC will require. </a:t>
            </a:r>
            <a:br/>
            <a:r>
              <a:rPr b="0" lang="pt-PT" sz="1100" spc="-1" strike="noStrike">
                <a:latin typeface="Arial"/>
              </a:rPr>
              <a:t>Finally, you can specify what className you require. </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latin typeface="Arial"/>
              </a:rPr>
              <a:t>A lot of this can be arbitrary and highly dependent on your environment. </a:t>
            </a:r>
            <a:endParaRPr b="0" lang="pt-PT" sz="1100" spc="-1" strike="noStrike">
              <a:latin typeface="Arial"/>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8" name="PlaceHolder 1"/>
          <p:cNvSpPr>
            <a:spLocks noGrp="1"/>
          </p:cNvSpPr>
          <p:nvPr>
            <p:ph type="sldImg"/>
          </p:nvPr>
        </p:nvSpPr>
        <p:spPr>
          <a:xfrm>
            <a:off x="381240" y="685800"/>
            <a:ext cx="6095520" cy="3428640"/>
          </a:xfrm>
          <a:prstGeom prst="rect">
            <a:avLst/>
          </a:prstGeom>
        </p:spPr>
      </p:sp>
      <p:sp>
        <p:nvSpPr>
          <p:cNvPr id="949"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This example defines a PV with 2Gi of space and a label.</a:t>
            </a:r>
            <a:endParaRPr b="0" lang="pt-PT" sz="1100" spc="-1" strike="noStrike">
              <a:latin typeface="Arial"/>
            </a:endParaRPr>
          </a:p>
          <a:p>
            <a:pPr>
              <a:lnSpc>
                <a:spcPct val="100000"/>
              </a:lnSpc>
            </a:pPr>
            <a:r>
              <a:rPr b="0" lang="pt-PT" sz="1100" spc="-1" strike="noStrike">
                <a:latin typeface="Arial"/>
              </a:rPr>
              <a:t>The PV is using the hostPath volume type, and thus they have a label of “type: hostpath”</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latin typeface="Arial"/>
              </a:rPr>
              <a:t>The PVC is looking for 1Gi of storage and is looking for a PV with a label of “type: hostpath”</a:t>
            </a:r>
            <a:endParaRPr b="0" lang="pt-PT" sz="1100" spc="-1" strike="noStrike">
              <a:latin typeface="Arial"/>
            </a:endParaRPr>
          </a:p>
          <a:p>
            <a:pPr>
              <a:lnSpc>
                <a:spcPct val="100000"/>
              </a:lnSpc>
            </a:pP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latin typeface="Arial"/>
              </a:rPr>
              <a:t>Next slide: match on labels</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PlaceHolder 1"/>
          <p:cNvSpPr>
            <a:spLocks noGrp="1"/>
          </p:cNvSpPr>
          <p:nvPr>
            <p:ph type="sldImg"/>
          </p:nvPr>
        </p:nvSpPr>
        <p:spPr>
          <a:xfrm>
            <a:off x="381240" y="685800"/>
            <a:ext cx="6095520" cy="3428640"/>
          </a:xfrm>
          <a:prstGeom prst="rect">
            <a:avLst/>
          </a:prstGeom>
        </p:spPr>
      </p:sp>
      <p:sp>
        <p:nvSpPr>
          <p:cNvPr id="95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solidFill>
                  <a:srgbClr val="000000"/>
                </a:solidFill>
                <a:latin typeface="Arial"/>
              </a:rPr>
              <a:t>They will match and bind because the labels match, the access modes match, and the PVC storage capacity is &lt;= PV storage capacity</a:t>
            </a:r>
            <a:endParaRPr b="0" lang="pt-PT" sz="1100" spc="-1" strike="noStrike">
              <a:latin typeface="Arial"/>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2" name="PlaceHolder 1"/>
          <p:cNvSpPr>
            <a:spLocks noGrp="1"/>
          </p:cNvSpPr>
          <p:nvPr>
            <p:ph type="sldImg"/>
          </p:nvPr>
        </p:nvSpPr>
        <p:spPr>
          <a:xfrm>
            <a:off x="380880" y="685800"/>
            <a:ext cx="6095520" cy="3428640"/>
          </a:xfrm>
          <a:prstGeom prst="rect">
            <a:avLst/>
          </a:prstGeom>
        </p:spPr>
      </p:sp>
      <p:sp>
        <p:nvSpPr>
          <p:cNvPr id="953"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If you get or describe a PV, you will see that they have several different states.</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latin typeface="Arial"/>
              </a:rPr>
              <a:t>The diagram has a pretty good explanation but it warrants going over.</a:t>
            </a:r>
            <a:endParaRPr b="0" lang="pt-PT" sz="1100" spc="-1" strike="noStrike">
              <a:latin typeface="Arial"/>
            </a:endParaRPr>
          </a:p>
          <a:p>
            <a:pPr>
              <a:lnSpc>
                <a:spcPct val="100000"/>
              </a:lnSpc>
            </a:pPr>
            <a:r>
              <a:rPr b="0" lang="pt-PT" sz="1100" spc="-1" strike="noStrike">
                <a:latin typeface="Arial"/>
              </a:rPr>
              <a:t>Available - The PV is ready and available</a:t>
            </a:r>
            <a:endParaRPr b="0" lang="pt-PT" sz="1100" spc="-1" strike="noStrike">
              <a:latin typeface="Arial"/>
            </a:endParaRPr>
          </a:p>
          <a:p>
            <a:pPr>
              <a:lnSpc>
                <a:spcPct val="100000"/>
              </a:lnSpc>
            </a:pPr>
            <a:r>
              <a:rPr b="0" lang="pt-PT" sz="1100" spc="-1" strike="noStrike">
                <a:latin typeface="Arial"/>
              </a:rPr>
              <a:t>Bound - The PV has been bound to a PVC and is not available.</a:t>
            </a:r>
            <a:endParaRPr b="0" lang="pt-PT" sz="1100" spc="-1" strike="noStrike">
              <a:latin typeface="Arial"/>
            </a:endParaRPr>
          </a:p>
          <a:p>
            <a:pPr>
              <a:lnSpc>
                <a:spcPct val="100000"/>
              </a:lnSpc>
            </a:pPr>
            <a:r>
              <a:rPr b="0" lang="pt-PT" sz="1100" spc="-1" strike="noStrike">
                <a:latin typeface="Arial"/>
              </a:rPr>
              <a:t>Released - The PVC no longer exists. The PV is in a state that (depending on reclaimPolicy) requires manual intervention</a:t>
            </a:r>
            <a:endParaRPr b="0" lang="pt-PT" sz="1100" spc="-1" strike="noStrike">
              <a:latin typeface="Arial"/>
            </a:endParaRPr>
          </a:p>
          <a:p>
            <a:pPr>
              <a:lnSpc>
                <a:spcPct val="100000"/>
              </a:lnSpc>
            </a:pPr>
            <a:r>
              <a:rPr b="0" lang="pt-PT" sz="1100" spc="-1" strike="noStrike">
                <a:latin typeface="Arial"/>
              </a:rPr>
              <a:t>Failed - For some reason, Kubernetes could not reclaim the PV from the stale or deleted PVC</a:t>
            </a:r>
            <a:endParaRPr b="0" lang="pt-PT" sz="1100" spc="-1" strike="noStrike">
              <a:latin typeface="Arial"/>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4" name="PlaceHolder 1"/>
          <p:cNvSpPr>
            <a:spLocks noGrp="1"/>
          </p:cNvSpPr>
          <p:nvPr>
            <p:ph type="sldImg"/>
          </p:nvPr>
        </p:nvSpPr>
        <p:spPr>
          <a:xfrm>
            <a:off x="380880" y="685800"/>
            <a:ext cx="6095520" cy="3428640"/>
          </a:xfrm>
          <a:prstGeom prst="rect">
            <a:avLst/>
          </a:prstGeom>
        </p:spPr>
      </p:sp>
      <p:sp>
        <p:nvSpPr>
          <p:cNvPr id="955"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A PVC is created with a storage request and supplies the StorageClass ‘standard’</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The storageClass ‘standard’ is configured with some information to connect and interact with the API of an external storage provider</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The external storage provider creates a PV that strictly satisfies the PVC request. Really, it means it’s the same size as the request</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The PV will be named pvc-&lt;uid of the pvc&gt;</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The PV is then bound to the requesting PVC</a:t>
            </a:r>
            <a:endParaRPr b="0" lang="pt-PT" sz="1100" spc="-1" strike="noStrike">
              <a:latin typeface="Arial"/>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PlaceHolder 1"/>
          <p:cNvSpPr>
            <a:spLocks noGrp="1"/>
          </p:cNvSpPr>
          <p:nvPr>
            <p:ph type="sldImg"/>
          </p:nvPr>
        </p:nvSpPr>
        <p:spPr>
          <a:xfrm>
            <a:off x="380880" y="685800"/>
            <a:ext cx="6095520" cy="3428640"/>
          </a:xfrm>
          <a:prstGeom prst="rect">
            <a:avLst/>
          </a:prstGeom>
        </p:spPr>
      </p:sp>
      <p:sp>
        <p:nvSpPr>
          <p:cNvPr id="957"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PVCs can be named the same to make things consistent but point to different storage classes</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latin typeface="Arial"/>
              </a:rPr>
              <a:t>In this example we have a dev and prod namespace. </a:t>
            </a:r>
            <a:endParaRPr b="0" lang="pt-PT" sz="1100" spc="-1" strike="noStrike">
              <a:latin typeface="Arial"/>
            </a:endParaRPr>
          </a:p>
          <a:p>
            <a:pPr>
              <a:lnSpc>
                <a:spcPct val="100000"/>
              </a:lnSpc>
            </a:pPr>
            <a:r>
              <a:rPr b="0" lang="pt-PT" sz="1100" spc="-1" strike="noStrike">
                <a:latin typeface="Arial"/>
              </a:rPr>
              <a:t>These PVCs are named the same, but reside within different namespaces and request different classes of storage. </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PlaceHolder 1"/>
          <p:cNvSpPr>
            <a:spLocks noGrp="1"/>
          </p:cNvSpPr>
          <p:nvPr>
            <p:ph type="sldImg"/>
          </p:nvPr>
        </p:nvSpPr>
        <p:spPr>
          <a:xfrm>
            <a:off x="380880" y="685800"/>
            <a:ext cx="6095520" cy="3428640"/>
          </a:xfrm>
          <a:prstGeom prst="rect">
            <a:avLst/>
          </a:prstGeom>
        </p:spPr>
      </p:sp>
      <p:sp>
        <p:nvSpPr>
          <p:cNvPr id="78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The complete picture</a:t>
            </a:r>
            <a:endParaRPr b="0" lang="pt-PT" sz="1100" spc="-1" strike="noStrike">
              <a:latin typeface="Arial"/>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 name="PlaceHolder 1"/>
          <p:cNvSpPr>
            <a:spLocks noGrp="1"/>
          </p:cNvSpPr>
          <p:nvPr>
            <p:ph type="sldImg"/>
          </p:nvPr>
        </p:nvSpPr>
        <p:spPr>
          <a:xfrm>
            <a:off x="381240" y="685800"/>
            <a:ext cx="6095520" cy="3428640"/>
          </a:xfrm>
          <a:prstGeom prst="rect">
            <a:avLst/>
          </a:prstGeom>
        </p:spPr>
      </p:sp>
      <p:sp>
        <p:nvSpPr>
          <p:cNvPr id="959"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There are instances in your application where you want to be able to store runtime-specific information.</a:t>
            </a:r>
            <a:endParaRPr b="0" lang="pt-PT" sz="1100" spc="-1" strike="noStrike">
              <a:latin typeface="Arial"/>
            </a:endParaRPr>
          </a:p>
          <a:p>
            <a:pPr>
              <a:lnSpc>
                <a:spcPct val="100000"/>
              </a:lnSpc>
            </a:pPr>
            <a:r>
              <a:rPr b="0" lang="pt-PT" sz="1100" spc="-1" strike="noStrike">
                <a:latin typeface="Arial"/>
              </a:rPr>
              <a:t>Things like connection info, SSL certs, certain flags that you will inevitably change over time.</a:t>
            </a:r>
            <a:endParaRPr b="0" lang="pt-PT" sz="1100" spc="-1" strike="noStrike">
              <a:latin typeface="Arial"/>
            </a:endParaRPr>
          </a:p>
          <a:p>
            <a:pPr>
              <a:lnSpc>
                <a:spcPct val="100000"/>
              </a:lnSpc>
            </a:pPr>
            <a:r>
              <a:rPr b="0" lang="pt-PT" sz="1100" spc="-1" strike="noStrike">
                <a:latin typeface="Arial"/>
              </a:rPr>
              <a:t>The Kubernetes takes that into account and has a solution with ConfigMaps and Secrets.</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latin typeface="Arial"/>
              </a:rPr>
              <a:t>ConfigMaps and Secrets are kind of like Volumes, as you’ll see.</a:t>
            </a:r>
            <a:endParaRPr b="0" lang="pt-PT" sz="1100" spc="-1" strike="noStrike">
              <a:latin typeface="Arial"/>
            </a:endParaRPr>
          </a:p>
        </p:txBody>
      </p:sp>
    </p:spTree>
  </p:cSld>
</p:notes>
</file>

<file path=ppt/notesSlides/notesSlide1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PlaceHolder 1"/>
          <p:cNvSpPr>
            <a:spLocks noGrp="1"/>
          </p:cNvSpPr>
          <p:nvPr>
            <p:ph type="sldImg"/>
          </p:nvPr>
        </p:nvSpPr>
        <p:spPr>
          <a:xfrm>
            <a:off x="381240" y="685800"/>
            <a:ext cx="6095520" cy="3428640"/>
          </a:xfrm>
          <a:prstGeom prst="rect">
            <a:avLst/>
          </a:prstGeom>
        </p:spPr>
      </p:sp>
      <p:sp>
        <p:nvSpPr>
          <p:cNvPr id="96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Configmap data is stored “outside” of the cluster (in etcd)</a:t>
            </a:r>
            <a:endParaRPr b="0" lang="pt-PT" sz="1100" spc="-1" strike="noStrike">
              <a:latin typeface="Arial"/>
            </a:endParaRPr>
          </a:p>
          <a:p>
            <a:pPr>
              <a:lnSpc>
                <a:spcPct val="100000"/>
              </a:lnSpc>
            </a:pPr>
            <a:r>
              <a:rPr b="0" lang="pt-PT" sz="1100" spc="-1" strike="noStrike">
                <a:latin typeface="Arial"/>
              </a:rPr>
              <a:t>They are insanely versatile. You can inject them as environment variables at runtime, as a command arg, or as a file or folder via a volume mount.</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latin typeface="Arial"/>
              </a:rPr>
              <a:t>They can also be created in a multitude of ways.</a:t>
            </a:r>
            <a:endParaRPr b="0" lang="pt-PT" sz="1100" spc="-1" strike="noStrike">
              <a:latin typeface="Arial"/>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PlaceHolder 1"/>
          <p:cNvSpPr>
            <a:spLocks noGrp="1"/>
          </p:cNvSpPr>
          <p:nvPr>
            <p:ph type="sldImg"/>
          </p:nvPr>
        </p:nvSpPr>
        <p:spPr>
          <a:xfrm>
            <a:off x="381240" y="685800"/>
            <a:ext cx="6095520" cy="3428640"/>
          </a:xfrm>
          <a:prstGeom prst="rect">
            <a:avLst/>
          </a:prstGeom>
        </p:spPr>
      </p:sp>
      <p:sp>
        <p:nvSpPr>
          <p:cNvPr id="963"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This is a pretty basic example of a configmap. </a:t>
            </a:r>
            <a:endParaRPr b="0" lang="pt-PT" sz="1100" spc="-1" strike="noStrike">
              <a:latin typeface="Arial"/>
            </a:endParaRPr>
          </a:p>
          <a:p>
            <a:pPr>
              <a:lnSpc>
                <a:spcPct val="100000"/>
              </a:lnSpc>
            </a:pPr>
            <a:r>
              <a:rPr b="0" lang="pt-PT" sz="1100" spc="-1" strike="noStrike">
                <a:latin typeface="Arial"/>
              </a:rPr>
              <a:t>It has three different keys and values.</a:t>
            </a:r>
            <a:endParaRPr b="0" lang="pt-PT" sz="1100" spc="-1" strike="noStrike">
              <a:latin typeface="Arial"/>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PlaceHolder 1"/>
          <p:cNvSpPr>
            <a:spLocks noGrp="1"/>
          </p:cNvSpPr>
          <p:nvPr>
            <p:ph type="sldImg"/>
          </p:nvPr>
        </p:nvSpPr>
        <p:spPr>
          <a:xfrm>
            <a:off x="381240" y="685800"/>
            <a:ext cx="6095520" cy="3428640"/>
          </a:xfrm>
          <a:prstGeom prst="rect">
            <a:avLst/>
          </a:prstGeom>
        </p:spPr>
      </p:sp>
      <p:sp>
        <p:nvSpPr>
          <p:cNvPr id="965"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Like I said there are a lot of different ways to create a configmap and all yield the same result.</a:t>
            </a:r>
            <a:endParaRPr b="0" lang="pt-PT" sz="1100" spc="-1" strike="noStrike">
              <a:latin typeface="Arial"/>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6" name="PlaceHolder 1"/>
          <p:cNvSpPr>
            <a:spLocks noGrp="1"/>
          </p:cNvSpPr>
          <p:nvPr>
            <p:ph type="sldImg"/>
          </p:nvPr>
        </p:nvSpPr>
        <p:spPr>
          <a:xfrm>
            <a:off x="381240" y="685800"/>
            <a:ext cx="6095520" cy="3428640"/>
          </a:xfrm>
          <a:prstGeom prst="rect">
            <a:avLst/>
          </a:prstGeom>
        </p:spPr>
      </p:sp>
      <p:sp>
        <p:nvSpPr>
          <p:cNvPr id="967"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You can use kubectl and simply pass it strings for everything</a:t>
            </a:r>
            <a:endParaRPr b="0" lang="pt-PT" sz="1100" spc="-1" strike="noStrike">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8" name="PlaceHolder 1"/>
          <p:cNvSpPr>
            <a:spLocks noGrp="1"/>
          </p:cNvSpPr>
          <p:nvPr>
            <p:ph type="sldImg"/>
          </p:nvPr>
        </p:nvSpPr>
        <p:spPr>
          <a:xfrm>
            <a:off x="381240" y="685800"/>
            <a:ext cx="6095520" cy="3428640"/>
          </a:xfrm>
          <a:prstGeom prst="rect">
            <a:avLst/>
          </a:prstGeom>
        </p:spPr>
      </p:sp>
      <p:sp>
        <p:nvSpPr>
          <p:cNvPr id="969"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You can pass it a folder and it will be smart and map the files to keys within the configmap</a:t>
            </a:r>
            <a:endParaRPr b="0" lang="pt-PT" sz="1100" spc="-1" strike="noStrike">
              <a:latin typeface="Arial"/>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0" name="PlaceHolder 1"/>
          <p:cNvSpPr>
            <a:spLocks noGrp="1"/>
          </p:cNvSpPr>
          <p:nvPr>
            <p:ph type="sldImg"/>
          </p:nvPr>
        </p:nvSpPr>
        <p:spPr>
          <a:xfrm>
            <a:off x="381240" y="685800"/>
            <a:ext cx="6095520" cy="3428640"/>
          </a:xfrm>
          <a:prstGeom prst="rect">
            <a:avLst/>
          </a:prstGeom>
        </p:spPr>
      </p:sp>
      <p:sp>
        <p:nvSpPr>
          <p:cNvPr id="97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Or you can pass the files individually.</a:t>
            </a:r>
            <a:endParaRPr b="0" lang="pt-PT" sz="1100" spc="-1" strike="noStrike">
              <a:latin typeface="Arial"/>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2" name="PlaceHolder 1"/>
          <p:cNvSpPr>
            <a:spLocks noGrp="1"/>
          </p:cNvSpPr>
          <p:nvPr>
            <p:ph type="sldImg"/>
          </p:nvPr>
        </p:nvSpPr>
        <p:spPr>
          <a:xfrm>
            <a:off x="380880" y="685800"/>
            <a:ext cx="6095520" cy="3428640"/>
          </a:xfrm>
          <a:prstGeom prst="rect">
            <a:avLst/>
          </a:prstGeom>
        </p:spPr>
      </p:sp>
      <p:sp>
        <p:nvSpPr>
          <p:cNvPr id="973"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Secrets for the most part are functionally identical to ConfigMaps with a few small key differences</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stored as base64 encoded content</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encrypted if configured</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great for user/pass or certs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and can be created the same way as configmaps</a:t>
            </a:r>
            <a:endParaRPr b="0" lang="pt-PT" sz="1100" spc="-1" strike="noStrike">
              <a:latin typeface="Arial"/>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4" name="PlaceHolder 1"/>
          <p:cNvSpPr>
            <a:spLocks noGrp="1"/>
          </p:cNvSpPr>
          <p:nvPr>
            <p:ph type="sldImg"/>
          </p:nvPr>
        </p:nvSpPr>
        <p:spPr>
          <a:xfrm>
            <a:off x="381240" y="685800"/>
            <a:ext cx="6095520" cy="3428640"/>
          </a:xfrm>
          <a:prstGeom prst="rect">
            <a:avLst/>
          </a:prstGeom>
        </p:spPr>
      </p:sp>
      <p:sp>
        <p:nvSpPr>
          <p:cNvPr id="975"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Looks very similar to ConfigMap</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Now has a type:</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docker-registry - used by container runtime to pull images from private registries</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generic - just unstructured data</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tls - pub/priv keys that can be used both inside a container and out by k8s itself</a:t>
            </a:r>
            <a:endParaRPr b="0" lang="pt-PT" sz="1100" spc="-1" strike="noStrike">
              <a:latin typeface="Arial"/>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6" name="PlaceHolder 1"/>
          <p:cNvSpPr>
            <a:spLocks noGrp="1"/>
          </p:cNvSpPr>
          <p:nvPr>
            <p:ph type="sldImg"/>
          </p:nvPr>
        </p:nvSpPr>
        <p:spPr>
          <a:xfrm>
            <a:off x="381240" y="685800"/>
            <a:ext cx="6095520" cy="3428640"/>
          </a:xfrm>
          <a:prstGeom prst="rect">
            <a:avLst/>
          </a:prstGeom>
        </p:spPr>
      </p:sp>
      <p:sp>
        <p:nvSpPr>
          <p:cNvPr id="977"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Same as ConfigMaps except you now have to tell it what kind of secret (we use generic here)</a:t>
            </a:r>
            <a:endParaRPr b="0" lang="pt-PT" sz="1100" spc="-1" strike="noStrike">
              <a:latin typeface="Arial"/>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8" name="PlaceHolder 1"/>
          <p:cNvSpPr>
            <a:spLocks noGrp="1"/>
          </p:cNvSpPr>
          <p:nvPr>
            <p:ph type="sldImg"/>
          </p:nvPr>
        </p:nvSpPr>
        <p:spPr>
          <a:xfrm>
            <a:off x="381240" y="685800"/>
            <a:ext cx="6095520" cy="3428640"/>
          </a:xfrm>
          <a:prstGeom prst="rect">
            <a:avLst/>
          </a:prstGeom>
        </p:spPr>
      </p:sp>
      <p:sp>
        <p:nvSpPr>
          <p:cNvPr id="979"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From literals</a:t>
            </a:r>
            <a:endParaRPr b="0" lang="pt-PT" sz="1100" spc="-1" strike="noStrike">
              <a:latin typeface="Arial"/>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PlaceHolder 1"/>
          <p:cNvSpPr>
            <a:spLocks noGrp="1"/>
          </p:cNvSpPr>
          <p:nvPr>
            <p:ph type="sldImg"/>
          </p:nvPr>
        </p:nvSpPr>
        <p:spPr>
          <a:xfrm>
            <a:off x="381240" y="685800"/>
            <a:ext cx="6095520" cy="3428640"/>
          </a:xfrm>
          <a:prstGeom prst="rect">
            <a:avLst/>
          </a:prstGeom>
        </p:spPr>
      </p:sp>
      <p:sp>
        <p:nvSpPr>
          <p:cNvPr id="981"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From a directory</a:t>
            </a:r>
            <a:endParaRPr b="0" lang="pt-PT" sz="1100" spc="-1" strike="noStrike">
              <a:latin typeface="Arial"/>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2" name="PlaceHolder 1"/>
          <p:cNvSpPr>
            <a:spLocks noGrp="1"/>
          </p:cNvSpPr>
          <p:nvPr>
            <p:ph type="sldImg"/>
          </p:nvPr>
        </p:nvSpPr>
        <p:spPr>
          <a:xfrm>
            <a:off x="381240" y="685800"/>
            <a:ext cx="6095520" cy="3428640"/>
          </a:xfrm>
          <a:prstGeom prst="rect">
            <a:avLst/>
          </a:prstGeom>
        </p:spPr>
      </p:sp>
      <p:sp>
        <p:nvSpPr>
          <p:cNvPr id="983"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From individual files</a:t>
            </a:r>
            <a:endParaRPr b="0" lang="pt-PT" sz="1100" spc="-1" strike="noStrike">
              <a:latin typeface="Arial"/>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4" name="PlaceHolder 1"/>
          <p:cNvSpPr>
            <a:spLocks noGrp="1"/>
          </p:cNvSpPr>
          <p:nvPr>
            <p:ph type="sldImg"/>
          </p:nvPr>
        </p:nvSpPr>
        <p:spPr>
          <a:xfrm>
            <a:off x="381240" y="685800"/>
            <a:ext cx="6095520" cy="3428640"/>
          </a:xfrm>
          <a:prstGeom prst="rect">
            <a:avLst/>
          </a:prstGeom>
        </p:spPr>
      </p:sp>
      <p:sp>
        <p:nvSpPr>
          <p:cNvPr id="985"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On the left is ConfigMaps, right is Secret</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K8s lets you pass all sorts of information into a container, with environment variables being one of them</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uses ‘valueFrom’</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specify that it comes from a ConfigMap or Secret, give it the cm/secret name and key you want to query</a:t>
            </a:r>
            <a:endParaRPr b="0" lang="pt-PT" sz="1100" spc="-1" strike="noStrike">
              <a:latin typeface="Arial"/>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6" name="PlaceHolder 1"/>
          <p:cNvSpPr>
            <a:spLocks noGrp="1"/>
          </p:cNvSpPr>
          <p:nvPr>
            <p:ph type="sldImg"/>
          </p:nvPr>
        </p:nvSpPr>
        <p:spPr>
          <a:xfrm>
            <a:off x="381240" y="685800"/>
            <a:ext cx="6095520" cy="3428640"/>
          </a:xfrm>
          <a:prstGeom prst="rect">
            <a:avLst/>
          </a:prstGeom>
        </p:spPr>
      </p:sp>
      <p:sp>
        <p:nvSpPr>
          <p:cNvPr id="987"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Can then access it just as you would any other env var</a:t>
            </a:r>
            <a:endParaRPr b="0" lang="pt-PT" sz="1100" spc="-1" strike="noStrike">
              <a:latin typeface="Arial"/>
            </a:endParaRPr>
          </a:p>
        </p:txBody>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8" name="PlaceHolder 1"/>
          <p:cNvSpPr>
            <a:spLocks noGrp="1"/>
          </p:cNvSpPr>
          <p:nvPr>
            <p:ph type="sldImg"/>
          </p:nvPr>
        </p:nvSpPr>
        <p:spPr>
          <a:xfrm>
            <a:off x="381240" y="685800"/>
            <a:ext cx="6095520" cy="3428640"/>
          </a:xfrm>
          <a:prstGeom prst="rect">
            <a:avLst/>
          </a:prstGeom>
        </p:spPr>
      </p:sp>
      <p:sp>
        <p:nvSpPr>
          <p:cNvPr id="989"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Also means it can be used in the command when launching a container</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This is the same thing from the last example</a:t>
            </a:r>
            <a:endParaRPr b="0" lang="pt-PT" sz="1100" spc="-1" strike="noStrike">
              <a:latin typeface="Arial"/>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0" name="PlaceHolder 1"/>
          <p:cNvSpPr>
            <a:spLocks noGrp="1"/>
          </p:cNvSpPr>
          <p:nvPr>
            <p:ph type="sldImg"/>
          </p:nvPr>
        </p:nvSpPr>
        <p:spPr>
          <a:xfrm>
            <a:off x="381240" y="685800"/>
            <a:ext cx="6095520" cy="3428640"/>
          </a:xfrm>
          <a:prstGeom prst="rect">
            <a:avLst/>
          </a:prstGeom>
        </p:spPr>
      </p:sp>
      <p:sp>
        <p:nvSpPr>
          <p:cNvPr id="991"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Now instead of printing them off, we just use normal shell expansion to use them</a:t>
            </a:r>
            <a:endParaRPr b="0" lang="pt-PT" sz="1100" spc="-1" strike="noStrike">
              <a:latin typeface="Arial"/>
            </a:endParaRPr>
          </a:p>
        </p:txBody>
      </p:sp>
    </p:spTree>
  </p:cSld>
</p:notes>
</file>

<file path=ppt/notesSlides/notesSlide1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PlaceHolder 1"/>
          <p:cNvSpPr>
            <a:spLocks noGrp="1"/>
          </p:cNvSpPr>
          <p:nvPr>
            <p:ph type="sldImg"/>
          </p:nvPr>
        </p:nvSpPr>
        <p:spPr>
          <a:xfrm>
            <a:off x="381240" y="685800"/>
            <a:ext cx="6095520" cy="3428640"/>
          </a:xfrm>
          <a:prstGeom prst="rect">
            <a:avLst/>
          </a:prstGeom>
        </p:spPr>
      </p:sp>
      <p:sp>
        <p:nvSpPr>
          <p:cNvPr id="993"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Last method is actually mounting them as a volume</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we specify volume type as a configmap or secret and give it the name</a:t>
            </a:r>
            <a:endParaRPr b="0" lang="pt-PT" sz="11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PlaceHolder 1"/>
          <p:cNvSpPr>
            <a:spLocks noGrp="1"/>
          </p:cNvSpPr>
          <p:nvPr>
            <p:ph type="sldImg"/>
          </p:nvPr>
        </p:nvSpPr>
        <p:spPr>
          <a:xfrm>
            <a:off x="380880" y="685800"/>
            <a:ext cx="6095520" cy="3428640"/>
          </a:xfrm>
          <a:prstGeom prst="rect">
            <a:avLst/>
          </a:prstGeom>
        </p:spPr>
      </p:sp>
      <p:sp>
        <p:nvSpPr>
          <p:cNvPr id="783"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solidFill>
                  <a:srgbClr val="000000"/>
                </a:solidFill>
                <a:latin typeface="Arial"/>
              </a:rPr>
              <a:t>Kube-apiserver</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solidFill>
                  <a:srgbClr val="000000"/>
                </a:solidFill>
                <a:latin typeface="Arial"/>
              </a:rPr>
              <a:t>Gate keeper for everything in kubernetes</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solidFill>
                  <a:srgbClr val="000000"/>
                </a:solidFill>
                <a:latin typeface="Arial"/>
              </a:rPr>
              <a:t>EVERYTHING interacts with kubernetes through the apiserver</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solidFill>
                  <a:srgbClr val="000000"/>
                </a:solidFill>
                <a:latin typeface="Arial"/>
              </a:rPr>
              <a:t>Etcd</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solidFill>
                  <a:srgbClr val="000000"/>
                </a:solidFill>
                <a:latin typeface="Arial"/>
              </a:rPr>
              <a:t>Distributed storage back end for kubernetes</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solidFill>
                  <a:srgbClr val="000000"/>
                </a:solidFill>
                <a:latin typeface="Arial"/>
              </a:rPr>
              <a:t>The apiserver is the only thing that talks to it</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solidFill>
                  <a:srgbClr val="000000"/>
                </a:solidFill>
                <a:latin typeface="Arial"/>
              </a:rPr>
              <a:t>Kube-controller-manager</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solidFill>
                  <a:srgbClr val="000000"/>
                </a:solidFill>
                <a:latin typeface="Arial"/>
              </a:rPr>
              <a:t>The home of the core controllers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solidFill>
                  <a:srgbClr val="000000"/>
                </a:solidFill>
                <a:latin typeface="Arial"/>
              </a:rPr>
              <a:t>kube-scheduler</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solidFill>
                  <a:srgbClr val="000000"/>
                </a:solidFill>
                <a:latin typeface="Arial"/>
              </a:rPr>
              <a:t>handes placement</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1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4" name="PlaceHolder 1"/>
          <p:cNvSpPr>
            <a:spLocks noGrp="1"/>
          </p:cNvSpPr>
          <p:nvPr>
            <p:ph type="sldImg"/>
          </p:nvPr>
        </p:nvSpPr>
        <p:spPr>
          <a:xfrm>
            <a:off x="381240" y="685800"/>
            <a:ext cx="6095520" cy="3428640"/>
          </a:xfrm>
          <a:prstGeom prst="rect">
            <a:avLst/>
          </a:prstGeom>
        </p:spPr>
      </p:sp>
      <p:sp>
        <p:nvSpPr>
          <p:cNvPr id="995"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Within the container itself, we reference it as we would any other volume</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we specify the name, and give it a path</a:t>
            </a:r>
            <a:endParaRPr b="0" lang="pt-PT" sz="1100" spc="-1" strike="noStrike">
              <a:latin typeface="Arial"/>
            </a:endParaRPr>
          </a:p>
        </p:txBody>
      </p:sp>
    </p:spTree>
  </p:cSld>
</p:notes>
</file>

<file path=ppt/notesSlides/notesSlide1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6" name="PlaceHolder 1"/>
          <p:cNvSpPr>
            <a:spLocks noGrp="1"/>
          </p:cNvSpPr>
          <p:nvPr>
            <p:ph type="sldImg"/>
          </p:nvPr>
        </p:nvSpPr>
        <p:spPr>
          <a:xfrm>
            <a:off x="380880" y="685800"/>
            <a:ext cx="6095520" cy="3428640"/>
          </a:xfrm>
          <a:prstGeom prst="rect">
            <a:avLst/>
          </a:prstGeom>
        </p:spPr>
      </p:sp>
      <p:sp>
        <p:nvSpPr>
          <p:cNvPr id="997"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Ns,pod: Jeff</a:t>
            </a:r>
            <a:endParaRPr b="0" lang="pt-PT" sz="1100" spc="-1" strike="noStrike">
              <a:latin typeface="Arial"/>
            </a:endParaRPr>
          </a:p>
          <a:p>
            <a:pPr>
              <a:lnSpc>
                <a:spcPct val="100000"/>
              </a:lnSpc>
            </a:pPr>
            <a:r>
              <a:rPr b="0" lang="pt-PT" sz="1100" spc="-1" strike="noStrike">
                <a:latin typeface="Arial"/>
              </a:rPr>
              <a:t>Labels,Selectors: Bob</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latin typeface="Arial"/>
              </a:rPr>
              <a:t>Service intro: Jeff</a:t>
            </a:r>
            <a:endParaRPr b="0" lang="pt-PT" sz="1100" spc="-1" strike="noStrike">
              <a:latin typeface="Arial"/>
            </a:endParaRPr>
          </a:p>
        </p:txBody>
      </p:sp>
    </p:spTree>
  </p:cSld>
</p:notes>
</file>

<file path=ppt/notesSlides/notesSlide1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8" name="PlaceHolder 1"/>
          <p:cNvSpPr>
            <a:spLocks noGrp="1"/>
          </p:cNvSpPr>
          <p:nvPr>
            <p:ph type="sldImg"/>
          </p:nvPr>
        </p:nvSpPr>
        <p:spPr>
          <a:xfrm>
            <a:off x="380880" y="685800"/>
            <a:ext cx="6095520" cy="3428640"/>
          </a:xfrm>
          <a:prstGeom prst="rect">
            <a:avLst/>
          </a:prstGeom>
        </p:spPr>
      </p:sp>
      <p:sp>
        <p:nvSpPr>
          <p:cNvPr id="999"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Heapster is being deprecated but can be found in minikube addons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metrics api is taking over, also in minikube as an addon</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used with horizontal pod autoscaler, kube-dashboard, kubectl etc</a:t>
            </a:r>
            <a:endParaRPr b="0" lang="pt-PT" sz="1100" spc="-1" strike="noStrike">
              <a:latin typeface="Arial"/>
            </a:endParaRPr>
          </a:p>
        </p:txBody>
      </p:sp>
    </p:spTree>
  </p:cSld>
</p:notes>
</file>

<file path=ppt/notesSlides/notesSlide1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0" name="PlaceHolder 1"/>
          <p:cNvSpPr>
            <a:spLocks noGrp="1"/>
          </p:cNvSpPr>
          <p:nvPr>
            <p:ph type="sldImg"/>
          </p:nvPr>
        </p:nvSpPr>
        <p:spPr>
          <a:xfrm>
            <a:off x="380880" y="685800"/>
            <a:ext cx="6095520" cy="3428640"/>
          </a:xfrm>
          <a:prstGeom prst="rect">
            <a:avLst/>
          </a:prstGeom>
        </p:spPr>
      </p:sp>
      <p:sp>
        <p:nvSpPr>
          <p:cNvPr id="1001"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Heapster is being deprecated but can be found in minikube addons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metrics api is taking over, also in minikube as an addon</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used with horizontal pod autoscaler, kube-dashboard, kubectl etc</a:t>
            </a:r>
            <a:endParaRPr b="0" lang="pt-PT" sz="1100" spc="-1" strike="noStrike">
              <a:latin typeface="Arial"/>
            </a:endParaRPr>
          </a:p>
        </p:txBody>
      </p:sp>
    </p:spTree>
  </p:cSld>
</p:notes>
</file>

<file path=ppt/notesSlides/notesSlide1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2" name="PlaceHolder 1"/>
          <p:cNvSpPr>
            <a:spLocks noGrp="1"/>
          </p:cNvSpPr>
          <p:nvPr>
            <p:ph type="sldImg"/>
          </p:nvPr>
        </p:nvSpPr>
        <p:spPr>
          <a:xfrm>
            <a:off x="380880" y="685800"/>
            <a:ext cx="6095520" cy="3428640"/>
          </a:xfrm>
          <a:prstGeom prst="rect">
            <a:avLst/>
          </a:prstGeom>
        </p:spPr>
      </p:sp>
      <p:sp>
        <p:nvSpPr>
          <p:cNvPr id="1003"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The complete picture</a:t>
            </a:r>
            <a:endParaRPr b="0" lang="pt-PT" sz="11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PlaceHolder 1"/>
          <p:cNvSpPr>
            <a:spLocks noGrp="1"/>
          </p:cNvSpPr>
          <p:nvPr>
            <p:ph type="sldImg"/>
          </p:nvPr>
        </p:nvSpPr>
        <p:spPr>
          <a:xfrm>
            <a:off x="381240" y="685800"/>
            <a:ext cx="6095520" cy="3428640"/>
          </a:xfrm>
          <a:prstGeom prst="rect">
            <a:avLst/>
          </a:prstGeom>
        </p:spPr>
      </p:sp>
      <p:sp>
        <p:nvSpPr>
          <p:cNvPr id="785"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provides forward facing REST interface into k8s itself</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everything, ALL components interact with each other through the api-server</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handles authn, authz, request validation, mutation and admission control and serves as a generic front end to the backing datastore</a:t>
            </a:r>
            <a:endParaRPr b="0" lang="pt-PT" sz="11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type="sldImg"/>
          </p:nvPr>
        </p:nvSpPr>
        <p:spPr>
          <a:xfrm>
            <a:off x="381240" y="685800"/>
            <a:ext cx="6095520" cy="3428640"/>
          </a:xfrm>
          <a:prstGeom prst="rect">
            <a:avLst/>
          </a:prstGeom>
        </p:spPr>
      </p:sp>
      <p:sp>
        <p:nvSpPr>
          <p:cNvPr id="787"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is the backing datastore</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extremely durable and highly available key-value store</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was developed originally by coreos now redhat</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however it is in the process of being donated to the CNCF</a:t>
            </a:r>
            <a:endParaRPr b="0" lang="pt-PT" sz="11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PlaceHolder 1"/>
          <p:cNvSpPr>
            <a:spLocks noGrp="1"/>
          </p:cNvSpPr>
          <p:nvPr>
            <p:ph type="sldImg"/>
          </p:nvPr>
        </p:nvSpPr>
        <p:spPr>
          <a:xfrm>
            <a:off x="380880" y="685800"/>
            <a:ext cx="6095520" cy="3428640"/>
          </a:xfrm>
          <a:prstGeom prst="rect">
            <a:avLst/>
          </a:prstGeom>
        </p:spPr>
      </p:sp>
      <p:sp>
        <p:nvSpPr>
          <p:cNvPr id="789"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Its the director behind the scenes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The thing that says “hey I need a few more pods spun up”</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Does NOT handle scheduling, just decides what the desired state of the cluster should look like</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e.g. receives request for a deployment, produces replicaset, then produces pods</a:t>
            </a:r>
            <a:endParaRPr b="0" lang="pt-PT" sz="11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PlaceHolder 1"/>
          <p:cNvSpPr>
            <a:spLocks noGrp="1"/>
          </p:cNvSpPr>
          <p:nvPr>
            <p:ph type="sldImg"/>
          </p:nvPr>
        </p:nvSpPr>
        <p:spPr>
          <a:xfrm>
            <a:off x="380880" y="685800"/>
            <a:ext cx="6095520" cy="3428640"/>
          </a:xfrm>
          <a:prstGeom prst="rect">
            <a:avLst/>
          </a:prstGeom>
        </p:spPr>
      </p:sp>
      <p:sp>
        <p:nvSpPr>
          <p:cNvPr id="791"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scheduler decides which nodes should run which pods</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updates pod with a node assignment, nodes poll checking which pods have their matching assignment</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takes into account variety of reqs, affinity, anti-affinity, hw resources etc</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possible to actually run more than one scheduler</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example: kube-batch is a gang scheduler based off LSF/Symphony from IBM</a:t>
            </a:r>
            <a:endParaRPr b="0" lang="pt-PT" sz="11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type="sldImg"/>
          </p:nvPr>
        </p:nvSpPr>
        <p:spPr>
          <a:xfrm>
            <a:off x="380880" y="685800"/>
            <a:ext cx="6095520" cy="3428640"/>
          </a:xfrm>
          <a:prstGeom prst="rect">
            <a:avLst/>
          </a:prstGeom>
        </p:spPr>
      </p:sp>
      <p:sp>
        <p:nvSpPr>
          <p:cNvPr id="793"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Its the director behind the scenes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The thing that says “hey I need a few more pods spun up”</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Does NOT handle scheduling, just decides what the desired state of the cluster should look like</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e.g. receives request for a deployment, produces replicaset, then produces pods</a:t>
            </a:r>
            <a:endParaRPr b="0" lang="pt-PT" sz="11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PlaceHolder 1"/>
          <p:cNvSpPr>
            <a:spLocks noGrp="1"/>
          </p:cNvSpPr>
          <p:nvPr>
            <p:ph type="sldImg"/>
          </p:nvPr>
        </p:nvSpPr>
        <p:spPr>
          <a:xfrm>
            <a:off x="380880" y="685800"/>
            <a:ext cx="6095520" cy="3428640"/>
          </a:xfrm>
          <a:prstGeom prst="rect">
            <a:avLst/>
          </a:prstGeom>
        </p:spPr>
      </p:sp>
      <p:sp>
        <p:nvSpPr>
          <p:cNvPr id="765"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The first question always asked</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There is also the abbreviation of K8s -- K, eight letters, s</a:t>
            </a:r>
            <a:endParaRPr b="0" lang="pt-PT" sz="11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PlaceHolder 1"/>
          <p:cNvSpPr>
            <a:spLocks noGrp="1"/>
          </p:cNvSpPr>
          <p:nvPr>
            <p:ph type="sldImg"/>
          </p:nvPr>
        </p:nvSpPr>
        <p:spPr>
          <a:xfrm>
            <a:off x="381240" y="685800"/>
            <a:ext cx="6095520" cy="3428640"/>
          </a:xfrm>
          <a:prstGeom prst="rect">
            <a:avLst/>
          </a:prstGeom>
        </p:spPr>
      </p:sp>
      <p:sp>
        <p:nvSpPr>
          <p:cNvPr id="795"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solidFill>
                  <a:srgbClr val="000000"/>
                </a:solidFill>
                <a:latin typeface="Arial"/>
              </a:rPr>
              <a:t>Kubelet</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solidFill>
                  <a:srgbClr val="000000"/>
                </a:solidFill>
                <a:latin typeface="Arial"/>
              </a:rPr>
              <a:t>Agent running on every node, including the control plane</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solidFill>
                  <a:srgbClr val="000000"/>
                </a:solidFill>
                <a:latin typeface="Arial"/>
              </a:rPr>
              <a:t>Kube-proxy</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solidFill>
                  <a:srgbClr val="000000"/>
                </a:solidFill>
                <a:latin typeface="Arial"/>
              </a:rPr>
              <a:t>The network ‘plumber’ for Kubernetes services</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solidFill>
                  <a:srgbClr val="000000"/>
                </a:solidFill>
                <a:latin typeface="Arial"/>
              </a:rPr>
              <a:t>Enables in-cluster load-balancing and service discovery</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solidFill>
                  <a:srgbClr val="000000"/>
                </a:solidFill>
                <a:latin typeface="Arial"/>
              </a:rPr>
              <a:t>Container Runtime Engine</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solidFill>
                  <a:srgbClr val="000000"/>
                </a:solidFill>
                <a:latin typeface="Arial"/>
              </a:rPr>
              <a:t>The containerizer itself - typically docker </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PlaceHolder 1"/>
          <p:cNvSpPr>
            <a:spLocks noGrp="1"/>
          </p:cNvSpPr>
          <p:nvPr>
            <p:ph type="sldImg"/>
          </p:nvPr>
        </p:nvSpPr>
        <p:spPr>
          <a:xfrm>
            <a:off x="380880" y="685800"/>
            <a:ext cx="6095520" cy="3428640"/>
          </a:xfrm>
          <a:prstGeom prst="rect">
            <a:avLst/>
          </a:prstGeom>
        </p:spPr>
      </p:sp>
      <p:sp>
        <p:nvSpPr>
          <p:cNvPr id="797"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the single host daemon required for a being a part of a kubernetes cluster</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can read pod manifests from several different locations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workers: poll kube-apiserver looking for what they should run</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masters: run the master services as static manifests found locally on the host</a:t>
            </a:r>
            <a:endParaRPr b="0" lang="pt-PT" sz="11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PlaceHolder 1"/>
          <p:cNvSpPr>
            <a:spLocks noGrp="1"/>
          </p:cNvSpPr>
          <p:nvPr>
            <p:ph type="sldImg"/>
          </p:nvPr>
        </p:nvSpPr>
        <p:spPr>
          <a:xfrm>
            <a:off x="380880" y="685800"/>
            <a:ext cx="6095520" cy="3428640"/>
          </a:xfrm>
          <a:prstGeom prst="rect">
            <a:avLst/>
          </a:prstGeom>
        </p:spPr>
      </p:sp>
      <p:sp>
        <p:nvSpPr>
          <p:cNvPr id="799"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kube-proxy is the plumber</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creates the rules on the host to map and expose services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uses a combination of ipvs and iptables to manage networking/loadbalancing</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ipvs is more performant and opens the door to a wider feature set (port ranges, better lb rules etc)</a:t>
            </a:r>
            <a:endParaRPr b="0" lang="pt-PT" sz="11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PlaceHolder 1"/>
          <p:cNvSpPr>
            <a:spLocks noGrp="1"/>
          </p:cNvSpPr>
          <p:nvPr>
            <p:ph type="sldImg"/>
          </p:nvPr>
        </p:nvSpPr>
        <p:spPr>
          <a:xfrm>
            <a:off x="381240" y="685800"/>
            <a:ext cx="6095520" cy="3428640"/>
          </a:xfrm>
          <a:prstGeom prst="rect">
            <a:avLst/>
          </a:prstGeom>
        </p:spPr>
      </p:sp>
      <p:sp>
        <p:nvSpPr>
          <p:cNvPr id="801"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Kubernetes functions with multiple different containerizers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Interacts with them through the CRI - container runtime interface</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CRI creates a ‘shim’ to talk between kubelet and the container runtime </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cri-o is a cool one that allows you to run any oci compatible image/runtime in Kubernetes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 </a:t>
            </a:r>
            <a:r>
              <a:rPr b="0" lang="pt-PT" sz="1100" spc="-1" strike="noStrike">
                <a:latin typeface="Arial"/>
              </a:rPr>
              <a:t>kata is a super lightweight KVM wrapper</a:t>
            </a:r>
            <a:endParaRPr b="0" lang="pt-PT" sz="11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PlaceHolder 1"/>
          <p:cNvSpPr>
            <a:spLocks noGrp="1"/>
          </p:cNvSpPr>
          <p:nvPr>
            <p:ph type="sldImg"/>
          </p:nvPr>
        </p:nvSpPr>
        <p:spPr>
          <a:xfrm>
            <a:off x="381240" y="685800"/>
            <a:ext cx="6095520" cy="3428640"/>
          </a:xfrm>
          <a:prstGeom prst="rect">
            <a:avLst/>
          </a:prstGeom>
        </p:spPr>
      </p:sp>
      <p:sp>
        <p:nvSpPr>
          <p:cNvPr id="803"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The complete picture</a:t>
            </a:r>
            <a:endParaRPr b="0" lang="pt-PT" sz="11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PlaceHolder 1"/>
          <p:cNvSpPr>
            <a:spLocks noGrp="1"/>
          </p:cNvSpPr>
          <p:nvPr>
            <p:ph type="sldImg"/>
          </p:nvPr>
        </p:nvSpPr>
        <p:spPr>
          <a:xfrm>
            <a:off x="380880" y="685800"/>
            <a:ext cx="6095520" cy="3428640"/>
          </a:xfrm>
          <a:prstGeom prst="rect">
            <a:avLst/>
          </a:prstGeom>
        </p:spPr>
      </p:sp>
      <p:sp>
        <p:nvSpPr>
          <p:cNvPr id="805"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Networking is where people tend to get confused, they think of it like Docker</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The backing cluster network is a plugin, does not work just out of the box</a:t>
            </a:r>
            <a:endParaRPr b="0" lang="pt-PT" sz="11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6" name="PlaceHolder 1"/>
          <p:cNvSpPr>
            <a:spLocks noGrp="1"/>
          </p:cNvSpPr>
          <p:nvPr>
            <p:ph type="sldImg"/>
          </p:nvPr>
        </p:nvSpPr>
        <p:spPr>
          <a:xfrm>
            <a:off x="380880" y="685800"/>
            <a:ext cx="6095520" cy="3428640"/>
          </a:xfrm>
          <a:prstGeom prst="rect">
            <a:avLst/>
          </a:prstGeom>
        </p:spPr>
      </p:sp>
      <p:sp>
        <p:nvSpPr>
          <p:cNvPr id="807"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The complete picture</a:t>
            </a:r>
            <a:endParaRPr b="0" lang="pt-PT" sz="11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sldImg"/>
          </p:nvPr>
        </p:nvSpPr>
        <p:spPr>
          <a:xfrm>
            <a:off x="380880" y="685800"/>
            <a:ext cx="6095520" cy="3428640"/>
          </a:xfrm>
          <a:prstGeom prst="rect">
            <a:avLst/>
          </a:prstGeom>
        </p:spPr>
      </p:sp>
      <p:sp>
        <p:nvSpPr>
          <p:cNvPr id="809"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Reminder to myself: Don’t expand on things on THIS SLIDE, use the next ones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Kubernetes adheres to these fundamental rules for networking</a:t>
            </a:r>
            <a:endParaRPr b="0" lang="pt-PT" sz="1100" spc="-1" strike="noStrike">
              <a:latin typeface="Arial"/>
            </a:endParaRPr>
          </a:p>
          <a:p>
            <a:pPr>
              <a:lnSpc>
                <a:spcPct val="100000"/>
              </a:lnSpc>
            </a:pP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PlaceHolder 1"/>
          <p:cNvSpPr>
            <a:spLocks noGrp="1"/>
          </p:cNvSpPr>
          <p:nvPr>
            <p:ph type="sldImg"/>
          </p:nvPr>
        </p:nvSpPr>
        <p:spPr>
          <a:xfrm>
            <a:off x="380880" y="685800"/>
            <a:ext cx="6095520" cy="3428640"/>
          </a:xfrm>
          <a:prstGeom prst="rect">
            <a:avLst/>
          </a:prstGeom>
        </p:spPr>
      </p:sp>
      <p:sp>
        <p:nvSpPr>
          <p:cNvPr id="811"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Reminder to myself: Don’t expand on things on THIS SLIDE, use the next ones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Kubernetes adheres to these fundamental rules for networking</a:t>
            </a:r>
            <a:endParaRPr b="0" lang="pt-PT" sz="1100" spc="-1" strike="noStrike">
              <a:latin typeface="Arial"/>
            </a:endParaRPr>
          </a:p>
          <a:p>
            <a:pPr>
              <a:lnSpc>
                <a:spcPct val="100000"/>
              </a:lnSpc>
            </a:pP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PlaceHolder 1"/>
          <p:cNvSpPr>
            <a:spLocks noGrp="1"/>
          </p:cNvSpPr>
          <p:nvPr>
            <p:ph type="sldImg"/>
          </p:nvPr>
        </p:nvSpPr>
        <p:spPr>
          <a:xfrm>
            <a:off x="380880" y="685800"/>
            <a:ext cx="6095520" cy="3428640"/>
          </a:xfrm>
          <a:prstGeom prst="rect">
            <a:avLst/>
          </a:prstGeom>
        </p:spPr>
      </p:sp>
      <p:sp>
        <p:nvSpPr>
          <p:cNvPr id="813"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Reminder to myself: Don’t expand on things on THIS SLIDE, use the next ones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Kubernetes adheres to these fundamental rules for networking</a:t>
            </a:r>
            <a:endParaRPr b="0" lang="pt-PT" sz="1100" spc="-1" strike="noStrike">
              <a:latin typeface="Arial"/>
            </a:endParaRPr>
          </a:p>
          <a:p>
            <a:pPr>
              <a:lnSpc>
                <a:spcPct val="100000"/>
              </a:lnSpc>
            </a:pP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PlaceHolder 1"/>
          <p:cNvSpPr>
            <a:spLocks noGrp="1"/>
          </p:cNvSpPr>
          <p:nvPr>
            <p:ph type="sldImg"/>
          </p:nvPr>
        </p:nvSpPr>
        <p:spPr>
          <a:xfrm>
            <a:off x="380880" y="685800"/>
            <a:ext cx="6095520" cy="3428640"/>
          </a:xfrm>
          <a:prstGeom prst="rect">
            <a:avLst/>
          </a:prstGeom>
        </p:spPr>
      </p:sp>
      <p:sp>
        <p:nvSpPr>
          <p:cNvPr id="767"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solidFill>
                  <a:srgbClr val="000000"/>
                </a:solidFill>
                <a:latin typeface="Arial"/>
              </a:rPr>
              <a:t>There’s a phrase called Google-scale. This was developed out of a need to scale large container applications across Google-scale infrastructure</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solidFill>
                  <a:srgbClr val="000000"/>
                </a:solidFill>
                <a:latin typeface="Arial"/>
              </a:rPr>
              <a:t>borg is the man behind the curtain managing everything in google</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solidFill>
                  <a:srgbClr val="000000"/>
                </a:solidFill>
                <a:latin typeface="Arial"/>
              </a:rPr>
              <a:t>Kubernetes is loosely coupled, meaning that all the components have little knowledge of each other and function independently.</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solidFill>
                  <a:srgbClr val="000000"/>
                </a:solidFill>
                <a:latin typeface="Arial"/>
              </a:rPr>
              <a:t>This makes them easy to replace and integrate with a wide variety of systems</a:t>
            </a:r>
            <a:endParaRPr b="0" lang="pt-PT" sz="11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type="sldImg"/>
          </p:nvPr>
        </p:nvSpPr>
        <p:spPr>
          <a:xfrm>
            <a:off x="380880" y="685800"/>
            <a:ext cx="6095520" cy="3428640"/>
          </a:xfrm>
          <a:prstGeom prst="rect">
            <a:avLst/>
          </a:prstGeom>
        </p:spPr>
      </p:sp>
      <p:sp>
        <p:nvSpPr>
          <p:cNvPr id="815"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Reminder to myself: Don’t expand on things on THIS SLIDE, use the next ones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Kubernetes adheres to these fundamental rules for networking</a:t>
            </a:r>
            <a:endParaRPr b="0" lang="pt-PT" sz="1100" spc="-1" strike="noStrike">
              <a:latin typeface="Arial"/>
            </a:endParaRPr>
          </a:p>
          <a:p>
            <a:pPr>
              <a:lnSpc>
                <a:spcPct val="100000"/>
              </a:lnSpc>
            </a:pP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PlaceHolder 1"/>
          <p:cNvSpPr>
            <a:spLocks noGrp="1"/>
          </p:cNvSpPr>
          <p:nvPr>
            <p:ph type="sldImg"/>
          </p:nvPr>
        </p:nvSpPr>
        <p:spPr>
          <a:xfrm>
            <a:off x="380880" y="685800"/>
            <a:ext cx="6095520" cy="3428640"/>
          </a:xfrm>
          <a:prstGeom prst="rect">
            <a:avLst/>
          </a:prstGeom>
        </p:spPr>
      </p:sp>
      <p:sp>
        <p:nvSpPr>
          <p:cNvPr id="817"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The complete picture</a:t>
            </a:r>
            <a:endParaRPr b="0" lang="pt-PT" sz="11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8" name="PlaceHolder 1"/>
          <p:cNvSpPr>
            <a:spLocks noGrp="1"/>
          </p:cNvSpPr>
          <p:nvPr>
            <p:ph type="sldImg"/>
          </p:nvPr>
        </p:nvSpPr>
        <p:spPr>
          <a:xfrm>
            <a:off x="380880" y="685800"/>
            <a:ext cx="6095520" cy="3428640"/>
          </a:xfrm>
          <a:prstGeom prst="rect">
            <a:avLst/>
          </a:prstGeom>
        </p:spPr>
      </p:sp>
      <p:sp>
        <p:nvSpPr>
          <p:cNvPr id="819"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The complete picture</a:t>
            </a:r>
            <a:endParaRPr b="0" lang="pt-PT" sz="11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PlaceHolder 1"/>
          <p:cNvSpPr>
            <a:spLocks noGrp="1"/>
          </p:cNvSpPr>
          <p:nvPr>
            <p:ph type="sldImg"/>
          </p:nvPr>
        </p:nvSpPr>
        <p:spPr>
          <a:xfrm>
            <a:off x="380880" y="685800"/>
            <a:ext cx="6095520" cy="3428640"/>
          </a:xfrm>
          <a:prstGeom prst="rect">
            <a:avLst/>
          </a:prstGeom>
        </p:spPr>
      </p:sp>
      <p:sp>
        <p:nvSpPr>
          <p:cNvPr id="82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solidFill>
                  <a:srgbClr val="000000"/>
                </a:solidFill>
                <a:latin typeface="Arial"/>
              </a:rPr>
              <a:t>Discuss sidecar pattern</a:t>
            </a:r>
            <a:endParaRPr b="0" lang="pt-PT" sz="1100" spc="-1" strike="noStrike">
              <a:latin typeface="Arial"/>
            </a:endParaRPr>
          </a:p>
          <a:p>
            <a:pPr>
              <a:lnSpc>
                <a:spcPct val="100000"/>
              </a:lnSpc>
            </a:pPr>
            <a:r>
              <a:rPr b="0" lang="pt-PT" sz="1100" spc="-1" strike="noStrike">
                <a:solidFill>
                  <a:srgbClr val="000000"/>
                </a:solidFill>
                <a:latin typeface="Arial"/>
              </a:rPr>
              <a:t>This is a good example of a pod having multiple containers</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PlaceHolder 1"/>
          <p:cNvSpPr>
            <a:spLocks noGrp="1"/>
          </p:cNvSpPr>
          <p:nvPr>
            <p:ph type="sldImg"/>
          </p:nvPr>
        </p:nvSpPr>
        <p:spPr>
          <a:xfrm>
            <a:off x="381240" y="685800"/>
            <a:ext cx="6095520" cy="3428640"/>
          </a:xfrm>
          <a:prstGeom prst="rect">
            <a:avLst/>
          </a:prstGeom>
        </p:spPr>
      </p:sp>
      <p:sp>
        <p:nvSpPr>
          <p:cNvPr id="823"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Networking is where people tend to get confused, they think of it like Docker</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The backing cluster network is a plugin, does not work just out of the box</a:t>
            </a:r>
            <a:endParaRPr b="0" lang="pt-PT" sz="11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PlaceHolder 1"/>
          <p:cNvSpPr>
            <a:spLocks noGrp="1"/>
          </p:cNvSpPr>
          <p:nvPr>
            <p:ph type="sldImg"/>
          </p:nvPr>
        </p:nvSpPr>
        <p:spPr>
          <a:xfrm>
            <a:off x="381240" y="685800"/>
            <a:ext cx="6095520" cy="3428640"/>
          </a:xfrm>
          <a:prstGeom prst="rect">
            <a:avLst/>
          </a:prstGeom>
        </p:spPr>
      </p:sp>
      <p:sp>
        <p:nvSpPr>
          <p:cNvPr id="825"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Reminder to myself: Don’t expand on things on THIS SLIDE, use the next ones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Kubernetes adheres to these fundamental rules for networking</a:t>
            </a:r>
            <a:endParaRPr b="0" lang="pt-PT" sz="1100" spc="-1" strike="noStrike">
              <a:latin typeface="Arial"/>
            </a:endParaRPr>
          </a:p>
          <a:p>
            <a:pPr>
              <a:lnSpc>
                <a:spcPct val="100000"/>
              </a:lnSpc>
            </a:pP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PlaceHolder 1"/>
          <p:cNvSpPr>
            <a:spLocks noGrp="1"/>
          </p:cNvSpPr>
          <p:nvPr>
            <p:ph type="sldImg"/>
          </p:nvPr>
        </p:nvSpPr>
        <p:spPr>
          <a:xfrm>
            <a:off x="381240" y="685800"/>
            <a:ext cx="6095520" cy="3428640"/>
          </a:xfrm>
          <a:prstGeom prst="rect">
            <a:avLst/>
          </a:prstGeom>
        </p:spPr>
      </p:sp>
      <p:sp>
        <p:nvSpPr>
          <p:cNvPr id="827"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solidFill>
                  <a:srgbClr val="000000"/>
                </a:solidFill>
                <a:latin typeface="Arial"/>
              </a:rPr>
              <a:t>Pods are groups of containers into a single manageable unit</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solidFill>
                  <a:srgbClr val="000000"/>
                </a:solidFill>
                <a:latin typeface="Arial"/>
              </a:rPr>
              <a:t>Example: app container + a container within a pod that sends logs to another service</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solidFill>
                  <a:srgbClr val="000000"/>
                </a:solidFill>
                <a:latin typeface="Arial"/>
              </a:rPr>
              <a:t>As such the containers share a network namespace</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solidFill>
                  <a:srgbClr val="000000"/>
                </a:solidFill>
                <a:latin typeface="Arial"/>
              </a:rPr>
              <a:t>Pods are given a cluster unique IP for the duration of its lifecycle.</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solidFill>
                  <a:srgbClr val="000000"/>
                </a:solidFill>
                <a:latin typeface="Arial"/>
              </a:rPr>
              <a:t>Think dhcp, a Pod will be given a static lease for as long as it’s around</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PlaceHolder 1"/>
          <p:cNvSpPr>
            <a:spLocks noGrp="1"/>
          </p:cNvSpPr>
          <p:nvPr>
            <p:ph type="sldImg"/>
          </p:nvPr>
        </p:nvSpPr>
        <p:spPr>
          <a:xfrm>
            <a:off x="381240" y="685800"/>
            <a:ext cx="6095520" cy="3428640"/>
          </a:xfrm>
          <a:prstGeom prst="rect">
            <a:avLst/>
          </a:prstGeom>
        </p:spPr>
      </p:sp>
      <p:sp>
        <p:nvSpPr>
          <p:cNvPr id="829"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Both pod-to-service and external-to-service connectivity relies on kube-proxy</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For pod-to-service - kubernetes creates a cluster-wide IP that can map to n-number of pods</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think like a dns name, or an LB to point to containers backing your service</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 </a:t>
            </a:r>
            <a:r>
              <a:rPr b="0" lang="pt-PT" sz="1100" spc="-1" strike="noStrike">
                <a:latin typeface="Arial"/>
              </a:rPr>
              <a:t>External Connectivity relies on an external entity, a cloud provider or some other system in conjunction with kube-proxy to map out-of-cluster access to cluster services</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PlaceHolder 1"/>
          <p:cNvSpPr>
            <a:spLocks noGrp="1"/>
          </p:cNvSpPr>
          <p:nvPr>
            <p:ph type="sldImg"/>
          </p:nvPr>
        </p:nvSpPr>
        <p:spPr>
          <a:xfrm>
            <a:off x="380880" y="685800"/>
            <a:ext cx="6095520" cy="3428640"/>
          </a:xfrm>
          <a:prstGeom prst="rect">
            <a:avLst/>
          </a:prstGeom>
        </p:spPr>
      </p:sp>
      <p:sp>
        <p:nvSpPr>
          <p:cNvPr id="83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Ns,pod: Jeff</a:t>
            </a:r>
            <a:endParaRPr b="0" lang="pt-PT" sz="1100" spc="-1" strike="noStrike">
              <a:latin typeface="Arial"/>
            </a:endParaRPr>
          </a:p>
          <a:p>
            <a:pPr>
              <a:lnSpc>
                <a:spcPct val="100000"/>
              </a:lnSpc>
            </a:pPr>
            <a:r>
              <a:rPr b="0" lang="pt-PT" sz="1100" spc="-1" strike="noStrike">
                <a:latin typeface="Arial"/>
              </a:rPr>
              <a:t>Labels,Selectors: Bob</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latin typeface="Arial"/>
              </a:rPr>
              <a:t>Service intro: Jeff</a:t>
            </a:r>
            <a:endParaRPr b="0" lang="pt-PT" sz="11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PlaceHolder 1"/>
          <p:cNvSpPr>
            <a:spLocks noGrp="1"/>
          </p:cNvSpPr>
          <p:nvPr>
            <p:ph type="sldImg"/>
          </p:nvPr>
        </p:nvSpPr>
        <p:spPr>
          <a:xfrm>
            <a:off x="381240" y="685800"/>
            <a:ext cx="6095520" cy="3428640"/>
          </a:xfrm>
          <a:prstGeom prst="rect">
            <a:avLst/>
          </a:prstGeom>
        </p:spPr>
      </p:sp>
      <p:sp>
        <p:nvSpPr>
          <p:cNvPr id="833"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Think like a scope or even a subdomain</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solidFill>
                  <a:srgbClr val="000000"/>
                </a:solidFill>
                <a:latin typeface="Arial"/>
              </a:rPr>
              <a:t>This is a very similar concept to namespaces in programming. In fact it is the same, just for application architecture.</a:t>
            </a:r>
            <a:endParaRPr b="0" lang="pt-PT" sz="11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PlaceHolder 1"/>
          <p:cNvSpPr>
            <a:spLocks noGrp="1"/>
          </p:cNvSpPr>
          <p:nvPr>
            <p:ph type="sldImg"/>
          </p:nvPr>
        </p:nvSpPr>
        <p:spPr>
          <a:xfrm>
            <a:off x="381240" y="685800"/>
            <a:ext cx="6095520" cy="3428640"/>
          </a:xfrm>
          <a:prstGeom prst="rect">
            <a:avLst/>
          </a:prstGeom>
        </p:spPr>
      </p:sp>
      <p:sp>
        <p:nvSpPr>
          <p:cNvPr id="769"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A lot of key components are batteries-included</a:t>
            </a:r>
            <a:endParaRPr b="0" lang="pt-PT" sz="11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PlaceHolder 1"/>
          <p:cNvSpPr>
            <a:spLocks noGrp="1"/>
          </p:cNvSpPr>
          <p:nvPr>
            <p:ph type="sldImg"/>
          </p:nvPr>
        </p:nvSpPr>
        <p:spPr>
          <a:xfrm>
            <a:off x="380880" y="685800"/>
            <a:ext cx="6095520" cy="3428640"/>
          </a:xfrm>
          <a:prstGeom prst="rect">
            <a:avLst/>
          </a:prstGeom>
        </p:spPr>
      </p:sp>
      <p:sp>
        <p:nvSpPr>
          <p:cNvPr id="835"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solidFill>
                  <a:srgbClr val="000000"/>
                </a:solidFill>
                <a:latin typeface="Arial"/>
              </a:rPr>
              <a:t>Discuss sidecar pattern</a:t>
            </a:r>
            <a:endParaRPr b="0" lang="pt-PT" sz="1100" spc="-1" strike="noStrike">
              <a:latin typeface="Arial"/>
            </a:endParaRPr>
          </a:p>
          <a:p>
            <a:pPr>
              <a:lnSpc>
                <a:spcPct val="100000"/>
              </a:lnSpc>
            </a:pPr>
            <a:r>
              <a:rPr b="0" lang="pt-PT" sz="1100" spc="-1" strike="noStrike">
                <a:solidFill>
                  <a:srgbClr val="000000"/>
                </a:solidFill>
                <a:latin typeface="Arial"/>
              </a:rPr>
              <a:t>This is a good example of a pod having multiple containers</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6" name="PlaceHolder 1"/>
          <p:cNvSpPr>
            <a:spLocks noGrp="1"/>
          </p:cNvSpPr>
          <p:nvPr>
            <p:ph type="sldImg"/>
          </p:nvPr>
        </p:nvSpPr>
        <p:spPr>
          <a:xfrm>
            <a:off x="380880" y="685800"/>
            <a:ext cx="6095520" cy="3428640"/>
          </a:xfrm>
          <a:prstGeom prst="rect">
            <a:avLst/>
          </a:prstGeom>
        </p:spPr>
      </p:sp>
      <p:sp>
        <p:nvSpPr>
          <p:cNvPr id="837"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solidFill>
                  <a:srgbClr val="000000"/>
                </a:solidFill>
                <a:latin typeface="Arial"/>
              </a:rPr>
              <a:t>Essentially a Pod without a name</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solidFill>
                  <a:srgbClr val="000000"/>
                </a:solidFill>
                <a:latin typeface="Arial"/>
              </a:rPr>
              <a:t>No need to supply apiVersion or Kind</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PlaceHolder 1"/>
          <p:cNvSpPr>
            <a:spLocks noGrp="1"/>
          </p:cNvSpPr>
          <p:nvPr>
            <p:ph type="sldImg"/>
          </p:nvPr>
        </p:nvSpPr>
        <p:spPr>
          <a:xfrm>
            <a:off x="381240" y="685800"/>
            <a:ext cx="6095520" cy="3428640"/>
          </a:xfrm>
          <a:prstGeom prst="rect">
            <a:avLst/>
          </a:prstGeom>
        </p:spPr>
      </p:sp>
      <p:sp>
        <p:nvSpPr>
          <p:cNvPr id="839"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solidFill>
                  <a:srgbClr val="000000"/>
                </a:solidFill>
                <a:latin typeface="Arial"/>
              </a:rPr>
              <a:t>Selectors allow you to create rules based on your labels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solidFill>
                  <a:srgbClr val="000000"/>
                </a:solidFill>
                <a:latin typeface="Arial"/>
              </a:rPr>
              <a:t>NO ‘hard links’ to things, everything is done through labels and selectors</a:t>
            </a:r>
            <a:endParaRPr b="0" lang="pt-PT" sz="11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PlaceHolder 1"/>
          <p:cNvSpPr>
            <a:spLocks noGrp="1"/>
          </p:cNvSpPr>
          <p:nvPr>
            <p:ph type="sldImg"/>
          </p:nvPr>
        </p:nvSpPr>
        <p:spPr>
          <a:xfrm>
            <a:off x="381240" y="685800"/>
            <a:ext cx="6095520" cy="3428640"/>
          </a:xfrm>
          <a:prstGeom prst="rect">
            <a:avLst/>
          </a:prstGeom>
        </p:spPr>
      </p:sp>
      <p:sp>
        <p:nvSpPr>
          <p:cNvPr id="84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Not ephemeral. Repeat repeat repeat.</a:t>
            </a:r>
            <a:endParaRPr b="0" lang="pt-PT" sz="11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PlaceHolder 1"/>
          <p:cNvSpPr>
            <a:spLocks noGrp="1"/>
          </p:cNvSpPr>
          <p:nvPr>
            <p:ph type="sldImg"/>
          </p:nvPr>
        </p:nvSpPr>
        <p:spPr>
          <a:xfrm>
            <a:off x="381240" y="685800"/>
            <a:ext cx="6095520" cy="3428640"/>
          </a:xfrm>
          <a:prstGeom prst="rect">
            <a:avLst/>
          </a:prstGeom>
        </p:spPr>
      </p:sp>
      <p:sp>
        <p:nvSpPr>
          <p:cNvPr id="843"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solidFill>
                  <a:srgbClr val="000000"/>
                </a:solidFill>
                <a:latin typeface="Arial"/>
              </a:rPr>
              <a:t>This in-turn acts as a simple round-robin load balancer among the Pods targeted by the selector.</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solidFill>
                  <a:srgbClr val="000000"/>
                </a:solidFill>
                <a:latin typeface="Arial"/>
              </a:rPr>
              <a:t>More options coming</a:t>
            </a:r>
            <a:endParaRPr b="0" lang="pt-PT" sz="11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0" name="PlaceHolder 1"/>
          <p:cNvSpPr>
            <a:spLocks noGrp="1"/>
          </p:cNvSpPr>
          <p:nvPr>
            <p:ph type="sldImg"/>
          </p:nvPr>
        </p:nvSpPr>
        <p:spPr>
          <a:xfrm>
            <a:off x="381240" y="685800"/>
            <a:ext cx="6095520" cy="3428640"/>
          </a:xfrm>
          <a:prstGeom prst="rect">
            <a:avLst/>
          </a:prstGeom>
        </p:spPr>
      </p:sp>
      <p:sp>
        <p:nvSpPr>
          <p:cNvPr id="77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The instance will have a new IP and likely be on a different host, but Kubernetes gives the primitives for us to ‘not care’ about that.</a:t>
            </a:r>
            <a:endParaRPr b="0" lang="pt-PT" sz="11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PlaceHolder 1"/>
          <p:cNvSpPr>
            <a:spLocks noGrp="1"/>
          </p:cNvSpPr>
          <p:nvPr>
            <p:ph type="sldImg"/>
          </p:nvPr>
        </p:nvSpPr>
        <p:spPr>
          <a:xfrm>
            <a:off x="381240" y="685800"/>
            <a:ext cx="6095520" cy="3428640"/>
          </a:xfrm>
          <a:prstGeom prst="rect">
            <a:avLst/>
          </a:prstGeom>
        </p:spPr>
      </p:sp>
      <p:sp>
        <p:nvSpPr>
          <p:cNvPr id="845"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clusterIP,LB - Bob</a:t>
            </a:r>
            <a:endParaRPr b="0" lang="pt-PT" sz="1100" spc="-1" strike="noStrike">
              <a:latin typeface="Arial"/>
            </a:endParaRPr>
          </a:p>
          <a:p>
            <a:pPr>
              <a:lnSpc>
                <a:spcPct val="100000"/>
              </a:lnSpc>
            </a:pPr>
            <a:r>
              <a:rPr b="0" lang="pt-PT" sz="1100" spc="-1" strike="noStrike">
                <a:latin typeface="Arial"/>
              </a:rPr>
              <a:t>Nodeport,External - Jeff</a:t>
            </a:r>
            <a:endParaRPr b="0" lang="pt-PT" sz="11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PlaceHolder 1"/>
          <p:cNvSpPr>
            <a:spLocks noGrp="1"/>
          </p:cNvSpPr>
          <p:nvPr>
            <p:ph type="sldImg"/>
          </p:nvPr>
        </p:nvSpPr>
        <p:spPr>
          <a:xfrm>
            <a:off x="381240" y="685800"/>
            <a:ext cx="6095520" cy="3428640"/>
          </a:xfrm>
          <a:prstGeom prst="rect">
            <a:avLst/>
          </a:prstGeom>
        </p:spPr>
      </p:sp>
      <p:sp>
        <p:nvSpPr>
          <p:cNvPr id="847"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 </a:t>
            </a:r>
            <a:r>
              <a:rPr b="0" lang="pt-PT" sz="1100" spc="-1" strike="noStrike">
                <a:latin typeface="Arial"/>
              </a:rPr>
              <a:t>ClusterIP is an internal LB for your application</a:t>
            </a:r>
            <a:endParaRPr b="0" lang="pt-PT" sz="11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PlaceHolder 1"/>
          <p:cNvSpPr>
            <a:spLocks noGrp="1"/>
          </p:cNvSpPr>
          <p:nvPr>
            <p:ph type="sldImg"/>
          </p:nvPr>
        </p:nvSpPr>
        <p:spPr>
          <a:xfrm>
            <a:off x="381240" y="685800"/>
            <a:ext cx="6095520" cy="3428640"/>
          </a:xfrm>
          <a:prstGeom prst="rect">
            <a:avLst/>
          </a:prstGeom>
        </p:spPr>
      </p:sp>
      <p:sp>
        <p:nvSpPr>
          <p:cNvPr id="849"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The Pod on host C requests the service</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Hits host iptables and it load-balances the connection between the endpoints residing on Hosts A, B</a:t>
            </a:r>
            <a:endParaRPr b="0" lang="pt-PT" sz="11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PlaceHolder 1"/>
          <p:cNvSpPr>
            <a:spLocks noGrp="1"/>
          </p:cNvSpPr>
          <p:nvPr>
            <p:ph type="sldImg"/>
          </p:nvPr>
        </p:nvSpPr>
        <p:spPr>
          <a:xfrm>
            <a:off x="380880" y="685800"/>
            <a:ext cx="6095520" cy="3428640"/>
          </a:xfrm>
          <a:prstGeom prst="rect">
            <a:avLst/>
          </a:prstGeom>
        </p:spPr>
      </p:sp>
      <p:sp>
        <p:nvSpPr>
          <p:cNvPr id="851"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 </a:t>
            </a:r>
            <a:r>
              <a:rPr b="0" lang="pt-PT" sz="1100" spc="-1" strike="noStrike">
                <a:latin typeface="Arial"/>
              </a:rPr>
              <a:t>ClusterIP is an internal LB for your application</a:t>
            </a:r>
            <a:endParaRPr b="0" lang="pt-PT" sz="11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PlaceHolder 1"/>
          <p:cNvSpPr>
            <a:spLocks noGrp="1"/>
          </p:cNvSpPr>
          <p:nvPr>
            <p:ph type="sldImg"/>
          </p:nvPr>
        </p:nvSpPr>
        <p:spPr>
          <a:xfrm>
            <a:off x="381240" y="685800"/>
            <a:ext cx="6095520" cy="3428640"/>
          </a:xfrm>
          <a:prstGeom prst="rect">
            <a:avLst/>
          </a:prstGeom>
        </p:spPr>
      </p:sp>
      <p:sp>
        <p:nvSpPr>
          <p:cNvPr id="853"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NodePort behaves just like ClusterIP, except it also exposes the service on a (random or specified) port on every Node in your cluster.</a:t>
            </a:r>
            <a:endParaRPr b="0" lang="pt-PT" sz="11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PlaceHolder 1"/>
          <p:cNvSpPr>
            <a:spLocks noGrp="1"/>
          </p:cNvSpPr>
          <p:nvPr>
            <p:ph type="sldImg"/>
          </p:nvPr>
        </p:nvSpPr>
        <p:spPr>
          <a:xfrm>
            <a:off x="381240" y="685800"/>
            <a:ext cx="6095520" cy="3428640"/>
          </a:xfrm>
          <a:prstGeom prst="rect">
            <a:avLst/>
          </a:prstGeom>
        </p:spPr>
      </p:sp>
      <p:sp>
        <p:nvSpPr>
          <p:cNvPr id="855"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User can hit any host in cluster on nodeport IP and get to service</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Does introduce extra hop if hitting a host without instance of the pod</a:t>
            </a:r>
            <a:endParaRPr b="0" lang="pt-PT" sz="11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PlaceHolder 1"/>
          <p:cNvSpPr>
            <a:spLocks noGrp="1"/>
          </p:cNvSpPr>
          <p:nvPr>
            <p:ph type="sldImg"/>
          </p:nvPr>
        </p:nvSpPr>
        <p:spPr>
          <a:xfrm>
            <a:off x="381240" y="685800"/>
            <a:ext cx="6095520" cy="3428640"/>
          </a:xfrm>
          <a:prstGeom prst="rect">
            <a:avLst/>
          </a:prstGeom>
        </p:spPr>
      </p:sp>
      <p:sp>
        <p:nvSpPr>
          <p:cNvPr id="857"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Continue to get abstracted and built on top of one another.</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The LoadBalancer service extends NodePort turns it into a highly-available externally consumable resource.</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-Must- Work with some external system to provide cluster ingress</a:t>
            </a:r>
            <a:endParaRPr b="0" lang="pt-PT" sz="11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8" name="PlaceHolder 1"/>
          <p:cNvSpPr>
            <a:spLocks noGrp="1"/>
          </p:cNvSpPr>
          <p:nvPr>
            <p:ph type="sldImg"/>
          </p:nvPr>
        </p:nvSpPr>
        <p:spPr>
          <a:xfrm>
            <a:off x="380880" y="685800"/>
            <a:ext cx="6095520" cy="3428640"/>
          </a:xfrm>
          <a:prstGeom prst="rect">
            <a:avLst/>
          </a:prstGeom>
        </p:spPr>
      </p:sp>
      <p:sp>
        <p:nvSpPr>
          <p:cNvPr id="859"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Gets external IP from provider</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There are settings to remove nodes that are not running an instance of the pod. To remove extra hop.</a:t>
            </a:r>
            <a:endParaRPr b="0" lang="pt-PT" sz="11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0" name="PlaceHolder 1"/>
          <p:cNvSpPr>
            <a:spLocks noGrp="1"/>
          </p:cNvSpPr>
          <p:nvPr>
            <p:ph type="sldImg"/>
          </p:nvPr>
        </p:nvSpPr>
        <p:spPr>
          <a:xfrm>
            <a:off x="381240" y="685800"/>
            <a:ext cx="6095520" cy="3428640"/>
          </a:xfrm>
          <a:prstGeom prst="rect">
            <a:avLst/>
          </a:prstGeom>
        </p:spPr>
      </p:sp>
      <p:sp>
        <p:nvSpPr>
          <p:cNvPr id="861"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Gets external IP from provider</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There are settings to remove nodes that are not running an instance of the pod. To remove extra hop.</a:t>
            </a:r>
            <a:endParaRPr b="0" lang="pt-PT" sz="11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PlaceHolder 1"/>
          <p:cNvSpPr>
            <a:spLocks noGrp="1"/>
          </p:cNvSpPr>
          <p:nvPr>
            <p:ph type="sldImg"/>
          </p:nvPr>
        </p:nvSpPr>
        <p:spPr>
          <a:xfrm>
            <a:off x="381240" y="685800"/>
            <a:ext cx="6095520" cy="3428640"/>
          </a:xfrm>
          <a:prstGeom prst="rect">
            <a:avLst/>
          </a:prstGeom>
        </p:spPr>
      </p:sp>
      <p:sp>
        <p:nvSpPr>
          <p:cNvPr id="863"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Allows you to point your configs and such to a static entry internally that you can update out of band later</a:t>
            </a:r>
            <a:endParaRPr b="0" lang="pt-PT" sz="11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PlaceHolder 1"/>
          <p:cNvSpPr>
            <a:spLocks noGrp="1"/>
          </p:cNvSpPr>
          <p:nvPr>
            <p:ph type="sldImg"/>
          </p:nvPr>
        </p:nvSpPr>
        <p:spPr>
          <a:xfrm>
            <a:off x="381240" y="685800"/>
            <a:ext cx="6095520" cy="3428640"/>
          </a:xfrm>
          <a:prstGeom prst="rect">
            <a:avLst/>
          </a:prstGeom>
        </p:spPr>
      </p:sp>
      <p:sp>
        <p:nvSpPr>
          <p:cNvPr id="773"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There are a few small things we should mention</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It’s kind of a chicken and egg problem. But we need to talk about these before the stuff that supports and extends it</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PlaceHolder 1"/>
          <p:cNvSpPr>
            <a:spLocks noGrp="1"/>
          </p:cNvSpPr>
          <p:nvPr>
            <p:ph type="sldImg"/>
          </p:nvPr>
        </p:nvSpPr>
        <p:spPr>
          <a:xfrm>
            <a:off x="380880" y="685800"/>
            <a:ext cx="6095520" cy="3428640"/>
          </a:xfrm>
          <a:prstGeom prst="rect">
            <a:avLst/>
          </a:prstGeom>
        </p:spPr>
      </p:sp>
      <p:sp>
        <p:nvSpPr>
          <p:cNvPr id="865"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Allows you to point your configs and such to a static entry internally that you can update out of band later</a:t>
            </a:r>
            <a:endParaRPr b="0" lang="pt-PT" sz="11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PlaceHolder 1"/>
          <p:cNvSpPr>
            <a:spLocks noGrp="1"/>
          </p:cNvSpPr>
          <p:nvPr>
            <p:ph type="sldImg"/>
          </p:nvPr>
        </p:nvSpPr>
        <p:spPr>
          <a:xfrm>
            <a:off x="380880" y="685800"/>
            <a:ext cx="6095520" cy="3428640"/>
          </a:xfrm>
          <a:prstGeom prst="rect">
            <a:avLst/>
          </a:prstGeom>
        </p:spPr>
      </p:sp>
      <p:sp>
        <p:nvSpPr>
          <p:cNvPr id="867"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Allows you to point your configs and such to a static entry internally that you can update out of band later</a:t>
            </a:r>
            <a:endParaRPr b="0" lang="pt-PT" sz="11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PlaceHolder 1"/>
          <p:cNvSpPr>
            <a:spLocks noGrp="1"/>
          </p:cNvSpPr>
          <p:nvPr>
            <p:ph type="sldImg"/>
          </p:nvPr>
        </p:nvSpPr>
        <p:spPr>
          <a:xfrm>
            <a:off x="381240" y="685800"/>
            <a:ext cx="6095520" cy="3428640"/>
          </a:xfrm>
          <a:prstGeom prst="rect">
            <a:avLst/>
          </a:prstGeom>
        </p:spPr>
      </p:sp>
      <p:sp>
        <p:nvSpPr>
          <p:cNvPr id="869"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rs,ds,j/cronjob - jeff</a:t>
            </a:r>
            <a:endParaRPr b="0" lang="pt-PT" sz="1100" spc="-1" strike="noStrike">
              <a:latin typeface="Arial"/>
            </a:endParaRPr>
          </a:p>
          <a:p>
            <a:pPr>
              <a:lnSpc>
                <a:spcPct val="100000"/>
              </a:lnSpc>
            </a:pPr>
            <a:r>
              <a:rPr b="0" lang="pt-PT" sz="1100" spc="-1" strike="noStrike">
                <a:latin typeface="Arial"/>
              </a:rPr>
              <a:t>dep,sts - bob</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PlaceHolder 1"/>
          <p:cNvSpPr>
            <a:spLocks noGrp="1"/>
          </p:cNvSpPr>
          <p:nvPr>
            <p:ph type="sldImg"/>
          </p:nvPr>
        </p:nvSpPr>
        <p:spPr>
          <a:xfrm>
            <a:off x="381240" y="685800"/>
            <a:ext cx="6095520" cy="3428640"/>
          </a:xfrm>
          <a:prstGeom prst="rect">
            <a:avLst/>
          </a:prstGeom>
        </p:spPr>
      </p:sp>
      <p:sp>
        <p:nvSpPr>
          <p:cNvPr id="871"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solidFill>
                  <a:srgbClr val="000000"/>
                </a:solidFill>
                <a:latin typeface="Arial"/>
              </a:rPr>
              <a:t>ReplicaSets are “dumb”</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solidFill>
                  <a:srgbClr val="000000"/>
                </a:solidFill>
                <a:latin typeface="Arial"/>
              </a:rPr>
              <a:t>They strive to ensure the number of pods you want running will stay running</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PlaceHolder 1"/>
          <p:cNvSpPr>
            <a:spLocks noGrp="1"/>
          </p:cNvSpPr>
          <p:nvPr>
            <p:ph type="sldImg"/>
          </p:nvPr>
        </p:nvSpPr>
        <p:spPr>
          <a:xfrm>
            <a:off x="381240" y="685800"/>
            <a:ext cx="6095520" cy="3428640"/>
          </a:xfrm>
          <a:prstGeom prst="rect">
            <a:avLst/>
          </a:prstGeom>
        </p:spPr>
      </p:sp>
      <p:sp>
        <p:nvSpPr>
          <p:cNvPr id="873"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You define the number of pods you want running with the replicas field.</a:t>
            </a:r>
            <a:endParaRPr b="0" lang="pt-PT" sz="1100" spc="-1" strike="noStrike">
              <a:latin typeface="Arial"/>
            </a:endParaRPr>
          </a:p>
          <a:p>
            <a:pPr>
              <a:lnSpc>
                <a:spcPct val="100000"/>
              </a:lnSpc>
            </a:pPr>
            <a:r>
              <a:rPr b="0" lang="pt-PT" sz="1100" spc="-1" strike="noStrike">
                <a:latin typeface="Arial"/>
              </a:rPr>
              <a:t>You then define the selector the ReplicaSet will use to look for Pods and ensure they’re running.</a:t>
            </a:r>
            <a:endParaRPr b="0" lang="pt-PT" sz="11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PlaceHolder 1"/>
          <p:cNvSpPr>
            <a:spLocks noGrp="1"/>
          </p:cNvSpPr>
          <p:nvPr>
            <p:ph type="sldImg"/>
          </p:nvPr>
        </p:nvSpPr>
        <p:spPr>
          <a:xfrm>
            <a:off x="381240" y="685800"/>
            <a:ext cx="6095520" cy="3428640"/>
          </a:xfrm>
          <a:prstGeom prst="rect">
            <a:avLst/>
          </a:prstGeom>
        </p:spPr>
      </p:sp>
      <p:sp>
        <p:nvSpPr>
          <p:cNvPr id="875"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solidFill>
                  <a:srgbClr val="000000"/>
                </a:solidFill>
                <a:latin typeface="Arial"/>
              </a:rPr>
              <a:t>Selector and labels within the pod template match</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solidFill>
                  <a:srgbClr val="000000"/>
                </a:solidFill>
                <a:latin typeface="Arial"/>
              </a:rPr>
              <a:t>This may seem redundant, but there are edge-case instances where you might not always want them to match. A little redundancy here also grants us a very flexible and powerful tool.</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solidFill>
                  <a:srgbClr val="000000"/>
                </a:solidFill>
                <a:latin typeface="Arial"/>
              </a:rPr>
              <a:t>Pods have generated name based off replicaset name + random 5 character string</a:t>
            </a:r>
            <a:endParaRPr b="0" lang="pt-PT" sz="11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PlaceHolder 1"/>
          <p:cNvSpPr>
            <a:spLocks noGrp="1"/>
          </p:cNvSpPr>
          <p:nvPr>
            <p:ph type="sldImg"/>
          </p:nvPr>
        </p:nvSpPr>
        <p:spPr>
          <a:xfrm>
            <a:off x="380880" y="685800"/>
            <a:ext cx="6095520" cy="3428640"/>
          </a:xfrm>
          <a:prstGeom prst="rect">
            <a:avLst/>
          </a:prstGeom>
        </p:spPr>
      </p:sp>
      <p:sp>
        <p:nvSpPr>
          <p:cNvPr id="877"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solidFill>
                  <a:srgbClr val="000000"/>
                </a:solidFill>
                <a:latin typeface="Arial"/>
              </a:rPr>
              <a:t>The real way we manage pods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solidFill>
                  <a:srgbClr val="000000"/>
                </a:solidFill>
                <a:latin typeface="Arial"/>
              </a:rPr>
              <a:t>Deployments manage replicasets which then manage pods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solidFill>
                  <a:srgbClr val="000000"/>
                </a:solidFill>
                <a:latin typeface="Arial"/>
              </a:rPr>
              <a:t>Rare that you manage replicasets directly because they are ‘dumb’</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solidFill>
                  <a:srgbClr val="000000"/>
                </a:solidFill>
                <a:latin typeface="Arial"/>
              </a:rPr>
              <a:t>Offer update control and rollback functionality, gives blue/green deployment</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solidFill>
                  <a:srgbClr val="000000"/>
                </a:solidFill>
                <a:latin typeface="Arial"/>
              </a:rPr>
              <a:t>Does this through hashing the pod template and storing that value in a label, the pod template hash</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solidFill>
                  <a:srgbClr val="000000"/>
                </a:solidFill>
                <a:latin typeface="Arial"/>
              </a:rPr>
              <a:t>Used in replicaset name</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solidFill>
                  <a:srgbClr val="000000"/>
                </a:solidFill>
                <a:latin typeface="Arial"/>
              </a:rPr>
              <a:t>Added to the selector and pod labels automatically</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solidFill>
                  <a:srgbClr val="000000"/>
                </a:solidFill>
                <a:latin typeface="Arial"/>
              </a:rPr>
              <a:t>gives us a unique selector that strictly targets a revision of a pod</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PlaceHolder 1"/>
          <p:cNvSpPr>
            <a:spLocks noGrp="1"/>
          </p:cNvSpPr>
          <p:nvPr>
            <p:ph type="sldImg"/>
          </p:nvPr>
        </p:nvSpPr>
        <p:spPr>
          <a:xfrm>
            <a:off x="380880" y="685800"/>
            <a:ext cx="6095520" cy="3428640"/>
          </a:xfrm>
          <a:prstGeom prst="rect">
            <a:avLst/>
          </a:prstGeom>
        </p:spPr>
      </p:sp>
      <p:sp>
        <p:nvSpPr>
          <p:cNvPr id="879"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Since we now have rollback functionality, we now have to know how many previous versions we want to keep</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strategy  describes the method used to update the deployment</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recreate is pretty self explanatory, nuke it and recreate, not graceful</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rolling update is what we normally want</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max Sure == how many ADDITIONAL replicas we want to spin up while updating</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max Unavailable == how many may be unavailable during the update process</a:t>
            </a:r>
            <a:endParaRPr b="0" lang="pt-PT" sz="1100" spc="-1" strike="noStrike">
              <a:latin typeface="Arial"/>
            </a:endParaRPr>
          </a:p>
          <a:p>
            <a:pPr lvl="2" marL="1371600" indent="-298080">
              <a:lnSpc>
                <a:spcPct val="100000"/>
              </a:lnSpc>
              <a:buClr>
                <a:srgbClr val="000000"/>
              </a:buClr>
              <a:buFont typeface="StarSymbol"/>
              <a:buChar char="■"/>
            </a:pPr>
            <a:r>
              <a:rPr b="0" lang="pt-PT" sz="1100" spc="-1" strike="noStrike">
                <a:latin typeface="Arial"/>
              </a:rPr>
              <a:t>Lets say you’re resource constrained and can only support 3 replicas of the pod at any one time</a:t>
            </a:r>
            <a:br/>
            <a:r>
              <a:rPr b="0" lang="pt-PT" sz="1100" spc="-1" strike="noStrike">
                <a:latin typeface="Arial"/>
              </a:rPr>
              <a:t>We could set maxSurge to 0 and maxUnavailable to 1. This would cycle through updating 1 at a</a:t>
            </a:r>
            <a:br/>
            <a:r>
              <a:rPr b="0" lang="pt-PT" sz="1100" spc="-1" strike="noStrike">
                <a:latin typeface="Arial"/>
              </a:rPr>
              <a:t>time without spinning up additional pods.</a:t>
            </a:r>
            <a:endParaRPr b="0" lang="pt-PT" sz="11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PlaceHolder 1"/>
          <p:cNvSpPr>
            <a:spLocks noGrp="1"/>
          </p:cNvSpPr>
          <p:nvPr>
            <p:ph type="sldImg"/>
          </p:nvPr>
        </p:nvSpPr>
        <p:spPr>
          <a:xfrm>
            <a:off x="381240" y="685800"/>
            <a:ext cx="6095520" cy="3428640"/>
          </a:xfrm>
          <a:prstGeom prst="rect">
            <a:avLst/>
          </a:prstGeom>
        </p:spPr>
      </p:sp>
      <p:sp>
        <p:nvSpPr>
          <p:cNvPr id="881"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Since we now have rollback functionality, we now have to know how many previous versions we want to keep</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strategy  describes the method used to update the deployment</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recreate is pretty self explanatory, nuke it and recreate, not graceful</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rolling update is what we normally want</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max Sure == how many ADDITIONAL replicas we want to spin up while updating</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max Unavailable == how many may be unavailable during the update process</a:t>
            </a:r>
            <a:endParaRPr b="0" lang="pt-PT" sz="1100" spc="-1" strike="noStrike">
              <a:latin typeface="Arial"/>
            </a:endParaRPr>
          </a:p>
          <a:p>
            <a:pPr lvl="2" marL="1371600" indent="-298080">
              <a:lnSpc>
                <a:spcPct val="100000"/>
              </a:lnSpc>
              <a:buClr>
                <a:srgbClr val="000000"/>
              </a:buClr>
              <a:buFont typeface="StarSymbol"/>
              <a:buChar char="■"/>
            </a:pPr>
            <a:r>
              <a:rPr b="0" lang="pt-PT" sz="1100" spc="-1" strike="noStrike">
                <a:latin typeface="Arial"/>
              </a:rPr>
              <a:t>Lets say you’re resource constrained and can only support 3 replicas of the pod at any one time</a:t>
            </a:r>
            <a:br/>
            <a:r>
              <a:rPr b="0" lang="pt-PT" sz="1100" spc="-1" strike="noStrike">
                <a:latin typeface="Arial"/>
              </a:rPr>
              <a:t>We could set maxSurge to 0 and maxUnavailable to 1. This would cycle through updating 1 at a</a:t>
            </a:r>
            <a:br/>
            <a:r>
              <a:rPr b="0" lang="pt-PT" sz="1100" spc="-1" strike="noStrike">
                <a:latin typeface="Arial"/>
              </a:rPr>
              <a:t>time without spinning up additional pods.</a:t>
            </a:r>
            <a:endParaRPr b="0" lang="pt-PT" sz="1100" spc="-1" strike="noStrike">
              <a:latin typeface="Arial"/>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PlaceHolder 1"/>
          <p:cNvSpPr>
            <a:spLocks noGrp="1"/>
          </p:cNvSpPr>
          <p:nvPr>
            <p:ph type="sldImg"/>
          </p:nvPr>
        </p:nvSpPr>
        <p:spPr>
          <a:xfrm>
            <a:off x="380880" y="685800"/>
            <a:ext cx="6095520" cy="3428640"/>
          </a:xfrm>
          <a:prstGeom prst="rect">
            <a:avLst/>
          </a:prstGeom>
        </p:spPr>
      </p:sp>
      <p:sp>
        <p:nvSpPr>
          <p:cNvPr id="883"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Since we now have rollback functionality, we now have to know how many previous versions we want to keep</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strategy  describes the method used to update the deployment</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recreate is pretty self explanatory, nuke it and recreate, not graceful</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rolling update is what we normally want</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max Sure == how many ADDITIONAL replicas we want to spin up while updating</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max Unavailable == how many may be unavailable during the update process</a:t>
            </a:r>
            <a:endParaRPr b="0" lang="pt-PT" sz="1100" spc="-1" strike="noStrike">
              <a:latin typeface="Arial"/>
            </a:endParaRPr>
          </a:p>
          <a:p>
            <a:pPr lvl="2" marL="1371600" indent="-298080">
              <a:lnSpc>
                <a:spcPct val="100000"/>
              </a:lnSpc>
              <a:buClr>
                <a:srgbClr val="000000"/>
              </a:buClr>
              <a:buFont typeface="StarSymbol"/>
              <a:buChar char="■"/>
            </a:pPr>
            <a:r>
              <a:rPr b="0" lang="pt-PT" sz="1100" spc="-1" strike="noStrike">
                <a:latin typeface="Arial"/>
              </a:rPr>
              <a:t>Lets say you’re resource constrained and can only support 3 replicas of the pod at any one time</a:t>
            </a:r>
            <a:br/>
            <a:r>
              <a:rPr b="0" lang="pt-PT" sz="1100" spc="-1" strike="noStrike">
                <a:latin typeface="Arial"/>
              </a:rPr>
              <a:t>We could set maxSurge to 0 and maxUnavailable to 1. This would cycle through updating 1 at a</a:t>
            </a:r>
            <a:br/>
            <a:r>
              <a:rPr b="0" lang="pt-PT" sz="1100" spc="-1" strike="noStrike">
                <a:latin typeface="Arial"/>
              </a:rPr>
              <a:t>time without spinning up additional pods.</a:t>
            </a:r>
            <a:endParaRPr b="0" lang="pt-PT" sz="11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4" name="PlaceHolder 1"/>
          <p:cNvSpPr>
            <a:spLocks noGrp="1"/>
          </p:cNvSpPr>
          <p:nvPr>
            <p:ph type="sldImg"/>
          </p:nvPr>
        </p:nvSpPr>
        <p:spPr>
          <a:xfrm>
            <a:off x="381240" y="685800"/>
            <a:ext cx="6095520" cy="3428640"/>
          </a:xfrm>
          <a:prstGeom prst="rect">
            <a:avLst/>
          </a:prstGeom>
        </p:spPr>
      </p:sp>
      <p:sp>
        <p:nvSpPr>
          <p:cNvPr id="885"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We add a new label, change the image, do something to change the pod template in some way</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The deployment controller creates a new replicaset with 0 instances to start</a:t>
            </a:r>
            <a:endParaRPr b="0" lang="pt-PT" sz="11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PlaceHolder 1"/>
          <p:cNvSpPr>
            <a:spLocks noGrp="1"/>
          </p:cNvSpPr>
          <p:nvPr>
            <p:ph type="sldImg"/>
          </p:nvPr>
        </p:nvSpPr>
        <p:spPr>
          <a:xfrm>
            <a:off x="381240" y="685800"/>
            <a:ext cx="6095520" cy="3428640"/>
          </a:xfrm>
          <a:prstGeom prst="rect">
            <a:avLst/>
          </a:prstGeom>
        </p:spPr>
      </p:sp>
      <p:sp>
        <p:nvSpPr>
          <p:cNvPr id="887"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solidFill>
                  <a:srgbClr val="000000"/>
                </a:solidFill>
                <a:latin typeface="Arial"/>
              </a:rPr>
              <a:t>It then scales up the new ReplicaSet based on our maxSurge value</a:t>
            </a:r>
            <a:endParaRPr b="0" lang="pt-PT" sz="11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PlaceHolder 1"/>
          <p:cNvSpPr>
            <a:spLocks noGrp="1"/>
          </p:cNvSpPr>
          <p:nvPr>
            <p:ph type="sldImg"/>
          </p:nvPr>
        </p:nvSpPr>
        <p:spPr>
          <a:xfrm>
            <a:off x="381240" y="685800"/>
            <a:ext cx="6095520" cy="3428640"/>
          </a:xfrm>
          <a:prstGeom prst="rect">
            <a:avLst/>
          </a:prstGeom>
        </p:spPr>
      </p:sp>
      <p:sp>
        <p:nvSpPr>
          <p:cNvPr id="889"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solidFill>
                  <a:srgbClr val="000000"/>
                </a:solidFill>
                <a:latin typeface="Arial"/>
              </a:rPr>
              <a:t>It will then begin to kill off the prevision revision by scaling down the old replicaset and scaling up the new one</a:t>
            </a:r>
            <a:endParaRPr b="0" lang="pt-PT" sz="11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0" name="PlaceHolder 1"/>
          <p:cNvSpPr>
            <a:spLocks noGrp="1"/>
          </p:cNvSpPr>
          <p:nvPr>
            <p:ph type="sldImg"/>
          </p:nvPr>
        </p:nvSpPr>
        <p:spPr>
          <a:xfrm>
            <a:off x="381240" y="685800"/>
            <a:ext cx="6095520" cy="3428640"/>
          </a:xfrm>
          <a:prstGeom prst="rect">
            <a:avLst/>
          </a:prstGeom>
        </p:spPr>
      </p:sp>
      <p:sp>
        <p:nvSpPr>
          <p:cNvPr id="89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Continues this pattern based on maxSurge and maxUnavailable</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2" name="PlaceHolder 1"/>
          <p:cNvSpPr>
            <a:spLocks noGrp="1"/>
          </p:cNvSpPr>
          <p:nvPr>
            <p:ph type="sldImg"/>
          </p:nvPr>
        </p:nvSpPr>
        <p:spPr>
          <a:xfrm>
            <a:off x="381240" y="685800"/>
            <a:ext cx="6095520" cy="3428640"/>
          </a:xfrm>
          <a:prstGeom prst="rect">
            <a:avLst/>
          </a:prstGeom>
        </p:spPr>
      </p:sp>
      <p:sp>
        <p:nvSpPr>
          <p:cNvPr id="893"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solidFill>
                  <a:srgbClr val="000000"/>
                </a:solidFill>
                <a:latin typeface="Arial"/>
              </a:rPr>
              <a:t>Update is complete</a:t>
            </a:r>
            <a:endParaRPr b="0" lang="pt-PT" sz="11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sldImg"/>
          </p:nvPr>
        </p:nvSpPr>
        <p:spPr>
          <a:xfrm>
            <a:off x="381240" y="685800"/>
            <a:ext cx="6095520" cy="3428640"/>
          </a:xfrm>
          <a:prstGeom prst="rect">
            <a:avLst/>
          </a:prstGeom>
        </p:spPr>
      </p:sp>
      <p:sp>
        <p:nvSpPr>
          <p:cNvPr id="895"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solidFill>
                  <a:srgbClr val="000000"/>
                </a:solidFill>
                <a:latin typeface="Arial"/>
              </a:rPr>
              <a:t>Until the previous revision is at 0</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solidFill>
                  <a:srgbClr val="000000"/>
                </a:solidFill>
                <a:latin typeface="Arial"/>
              </a:rPr>
              <a:t>ReplicaSet will remain around, but it will have 0 replicas. How many stay around are based off our revision history limit</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6" name="PlaceHolder 1"/>
          <p:cNvSpPr>
            <a:spLocks noGrp="1"/>
          </p:cNvSpPr>
          <p:nvPr>
            <p:ph type="sldImg"/>
          </p:nvPr>
        </p:nvSpPr>
        <p:spPr>
          <a:xfrm>
            <a:off x="380880" y="685800"/>
            <a:ext cx="6095520" cy="3428640"/>
          </a:xfrm>
          <a:prstGeom prst="rect">
            <a:avLst/>
          </a:prstGeom>
        </p:spPr>
      </p:sp>
      <p:sp>
        <p:nvSpPr>
          <p:cNvPr id="897"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Had to span 2 ‘pages’ as its rather big</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Don’t worry, will go over this stuff in more detail</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If you want to look at this more closely, goto: workloads/manifests/sts-example.yaml</a:t>
            </a:r>
            <a:endParaRPr b="0" lang="pt-PT" sz="11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PlaceHolder 1"/>
          <p:cNvSpPr>
            <a:spLocks noGrp="1"/>
          </p:cNvSpPr>
          <p:nvPr>
            <p:ph type="sldImg"/>
          </p:nvPr>
        </p:nvSpPr>
        <p:spPr>
          <a:xfrm>
            <a:off x="380880" y="685800"/>
            <a:ext cx="6095520" cy="3428640"/>
          </a:xfrm>
          <a:prstGeom prst="rect">
            <a:avLst/>
          </a:prstGeom>
        </p:spPr>
      </p:sp>
      <p:sp>
        <p:nvSpPr>
          <p:cNvPr id="899"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Daemonsets schedule pods across all nodes matching certain criteria. </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latin typeface="Arial"/>
              </a:rPr>
              <a:t>They work best for services like log shipping and health monitoring. </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latin typeface="Arial"/>
              </a:rPr>
              <a:t>The criteria can be anything from the specific OS or Arch, or your own cluster-specific labels.</a:t>
            </a:r>
            <a:endParaRPr b="0" lang="pt-PT" sz="1100" spc="-1" strike="noStrike">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PlaceHolder 1"/>
          <p:cNvSpPr>
            <a:spLocks noGrp="1"/>
          </p:cNvSpPr>
          <p:nvPr>
            <p:ph type="sldImg"/>
          </p:nvPr>
        </p:nvSpPr>
        <p:spPr>
          <a:xfrm>
            <a:off x="380880" y="685800"/>
            <a:ext cx="6095520" cy="3428640"/>
          </a:xfrm>
          <a:prstGeom prst="rect">
            <a:avLst/>
          </a:prstGeom>
        </p:spPr>
      </p:sp>
      <p:sp>
        <p:nvSpPr>
          <p:cNvPr id="901"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Tailored to apps that must persist or maintain state: namely databases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Generally these systems care a bit more about their identity, their hostname their IP etc</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instead of that random string on the end of a pod name, they’ll get a predictable value</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Follows the convention of statefulset name - ordinal index</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ordinal index correlates to replica</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solidFill>
                  <a:srgbClr val="000000"/>
                </a:solidFill>
                <a:latin typeface="Arial"/>
              </a:rPr>
              <a:t>Ordinal starts at 0, just like a normal array e.g. mysql-0</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solidFill>
                  <a:srgbClr val="000000"/>
                </a:solidFill>
                <a:latin typeface="Arial"/>
              </a:rPr>
              <a:t>naming convention carries over to network identity and storage</a:t>
            </a:r>
            <a:endParaRPr b="0" lang="pt-PT" sz="11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sldImg"/>
          </p:nvPr>
        </p:nvSpPr>
        <p:spPr>
          <a:xfrm>
            <a:off x="381240" y="685800"/>
            <a:ext cx="6095520" cy="3428640"/>
          </a:xfrm>
          <a:prstGeom prst="rect">
            <a:avLst/>
          </a:prstGeom>
        </p:spPr>
      </p:sp>
      <p:sp>
        <p:nvSpPr>
          <p:cNvPr id="775"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solidFill>
                  <a:srgbClr val="000000"/>
                </a:solidFill>
                <a:latin typeface="Arial"/>
              </a:rPr>
              <a:t>While this may seem like a technical definition, in practice it can be viewed more simply:</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solidFill>
                  <a:srgbClr val="000000"/>
                </a:solidFill>
                <a:latin typeface="Arial"/>
              </a:rPr>
              <a:t>A service is an internal load balancer to your pod(s). </a:t>
            </a:r>
            <a:br/>
            <a:br/>
            <a:r>
              <a:rPr b="0" lang="pt-PT" sz="1100" spc="-1" strike="noStrike">
                <a:solidFill>
                  <a:srgbClr val="000000"/>
                </a:solidFill>
                <a:latin typeface="Arial"/>
              </a:rPr>
              <a:t>You have 3 HTTP pods scheduled? Create a service, reference the pods, and (internally) it will load balance across the three.</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 name="PlaceHolder 1"/>
          <p:cNvSpPr>
            <a:spLocks noGrp="1"/>
          </p:cNvSpPr>
          <p:nvPr>
            <p:ph type="sldImg"/>
          </p:nvPr>
        </p:nvSpPr>
        <p:spPr>
          <a:xfrm>
            <a:off x="381240" y="685800"/>
            <a:ext cx="6095520" cy="3428640"/>
          </a:xfrm>
          <a:prstGeom prst="rect">
            <a:avLst/>
          </a:prstGeom>
        </p:spPr>
      </p:sp>
      <p:sp>
        <p:nvSpPr>
          <p:cNvPr id="903"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Had to span 2 ‘pages’ as its rather big</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Don’t worry, will go over this stuff in more detail</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If you want to look at this more closely, goto: workloads/manifests/sts-example.yaml</a:t>
            </a:r>
            <a:endParaRPr b="0" lang="pt-PT" sz="11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PlaceHolder 1"/>
          <p:cNvSpPr>
            <a:spLocks noGrp="1"/>
          </p:cNvSpPr>
          <p:nvPr>
            <p:ph type="sldImg"/>
          </p:nvPr>
        </p:nvSpPr>
        <p:spPr>
          <a:xfrm>
            <a:off x="381240" y="685800"/>
            <a:ext cx="6095520" cy="3428640"/>
          </a:xfrm>
          <a:prstGeom prst="rect">
            <a:avLst/>
          </a:prstGeom>
        </p:spPr>
      </p:sp>
      <p:sp>
        <p:nvSpPr>
          <p:cNvPr id="905"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Just like Deployments and Daemonsets, it can keep track of revisions</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be careful rolling back as some applications will change file/structure schema and it may cause more problems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serviceName is first unique aspect of statefulsets</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maps to the name of a service you create along with the StatefulSet that helps provide pod network identity</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Headless service, or a service without a ClusterIP. No NAT’ing, No load balancing.</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It will contain a list of the pod endpoints and provides a mechanism for unique DNS names</a:t>
            </a:r>
            <a:endParaRPr b="0" lang="pt-PT" sz="1100" spc="-1" strike="noStrike">
              <a:latin typeface="Arial"/>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PlaceHolder 1"/>
          <p:cNvSpPr>
            <a:spLocks noGrp="1"/>
          </p:cNvSpPr>
          <p:nvPr>
            <p:ph type="sldImg"/>
          </p:nvPr>
        </p:nvSpPr>
        <p:spPr>
          <a:xfrm>
            <a:off x="381240" y="685800"/>
            <a:ext cx="6095520" cy="3428640"/>
          </a:xfrm>
          <a:prstGeom prst="rect">
            <a:avLst/>
          </a:prstGeom>
        </p:spPr>
      </p:sp>
      <p:sp>
        <p:nvSpPr>
          <p:cNvPr id="907"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Follows pattern of &lt;StatefulSet Name&gt;-&lt;ordinal&gt;.&lt;service name&gt;.&lt;namespace&gt;.svc.cluster.local</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Note: clusterIP is set to None</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 name="PlaceHolder 1"/>
          <p:cNvSpPr>
            <a:spLocks noGrp="1"/>
          </p:cNvSpPr>
          <p:nvPr>
            <p:ph type="sldImg"/>
          </p:nvPr>
        </p:nvSpPr>
        <p:spPr>
          <a:xfrm>
            <a:off x="381240" y="685800"/>
            <a:ext cx="6095520" cy="3428640"/>
          </a:xfrm>
          <a:prstGeom prst="rect">
            <a:avLst/>
          </a:prstGeom>
        </p:spPr>
      </p:sp>
      <p:sp>
        <p:nvSpPr>
          <p:cNvPr id="909"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solidFill>
                  <a:srgbClr val="000000"/>
                </a:solidFill>
                <a:latin typeface="Arial"/>
              </a:rPr>
              <a:t>Can query the service name directly it will return multiple records containing all our pods</a:t>
            </a:r>
            <a:endParaRPr b="0" lang="pt-PT" sz="1100" spc="-1" strike="noStrike">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PlaceHolder 1"/>
          <p:cNvSpPr>
            <a:spLocks noGrp="1"/>
          </p:cNvSpPr>
          <p:nvPr>
            <p:ph type="sldImg"/>
          </p:nvPr>
        </p:nvSpPr>
        <p:spPr>
          <a:xfrm>
            <a:off x="381240" y="685800"/>
            <a:ext cx="6095520" cy="3428640"/>
          </a:xfrm>
          <a:prstGeom prst="rect">
            <a:avLst/>
          </a:prstGeom>
        </p:spPr>
      </p:sp>
      <p:sp>
        <p:nvSpPr>
          <p:cNvPr id="911"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or can query for pod directly</a:t>
            </a:r>
            <a:endParaRPr b="0" lang="pt-PT" sz="1100" spc="-1" strike="noStrike">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PlaceHolder 1"/>
          <p:cNvSpPr>
            <a:spLocks noGrp="1"/>
          </p:cNvSpPr>
          <p:nvPr>
            <p:ph type="sldImg"/>
          </p:nvPr>
        </p:nvSpPr>
        <p:spPr>
          <a:xfrm>
            <a:off x="381240" y="685800"/>
            <a:ext cx="6095520" cy="3428640"/>
          </a:xfrm>
          <a:prstGeom prst="rect">
            <a:avLst/>
          </a:prstGeom>
        </p:spPr>
      </p:sp>
      <p:sp>
        <p:nvSpPr>
          <p:cNvPr id="913"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Note successfulJobsHistoryLImit and failedJobsHistoryLimit</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latin typeface="Arial"/>
              </a:rPr>
              <a:t>Oh hey a jobTemplate.</a:t>
            </a:r>
            <a:endParaRPr b="0" lang="pt-PT" sz="1100" spc="-1" strike="noStrike">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4" name="PlaceHolder 1"/>
          <p:cNvSpPr>
            <a:spLocks noGrp="1"/>
          </p:cNvSpPr>
          <p:nvPr>
            <p:ph type="sldImg"/>
          </p:nvPr>
        </p:nvSpPr>
        <p:spPr>
          <a:xfrm>
            <a:off x="380880" y="685800"/>
            <a:ext cx="6095520" cy="3428640"/>
          </a:xfrm>
          <a:prstGeom prst="rect">
            <a:avLst/>
          </a:prstGeom>
        </p:spPr>
      </p:sp>
      <p:sp>
        <p:nvSpPr>
          <p:cNvPr id="915"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Note successfulJobsHistoryLImit and failedJobsHistoryLimit</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latin typeface="Arial"/>
              </a:rPr>
              <a:t>Oh hey a jobTemplate.</a:t>
            </a:r>
            <a:endParaRPr b="0" lang="pt-PT" sz="1100" spc="-1" strike="noStrike">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PlaceHolder 1"/>
          <p:cNvSpPr>
            <a:spLocks noGrp="1"/>
          </p:cNvSpPr>
          <p:nvPr>
            <p:ph type="sldImg"/>
          </p:nvPr>
        </p:nvSpPr>
        <p:spPr>
          <a:xfrm>
            <a:off x="380880" y="685800"/>
            <a:ext cx="6095520" cy="3428640"/>
          </a:xfrm>
          <a:prstGeom prst="rect">
            <a:avLst/>
          </a:prstGeom>
        </p:spPr>
      </p:sp>
      <p:sp>
        <p:nvSpPr>
          <p:cNvPr id="917"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solidFill>
                  <a:srgbClr val="000000"/>
                </a:solidFill>
                <a:latin typeface="Arial"/>
              </a:rPr>
              <a:t>It then scales up the new ReplicaSet based on our maxSurge value</a:t>
            </a:r>
            <a:endParaRPr b="0" lang="pt-PT" sz="11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PlaceHolder 1"/>
          <p:cNvSpPr>
            <a:spLocks noGrp="1"/>
          </p:cNvSpPr>
          <p:nvPr>
            <p:ph type="sldImg"/>
          </p:nvPr>
        </p:nvSpPr>
        <p:spPr>
          <a:xfrm>
            <a:off x="381240" y="685800"/>
            <a:ext cx="6095520" cy="3428640"/>
          </a:xfrm>
          <a:prstGeom prst="rect">
            <a:avLst/>
          </a:prstGeom>
        </p:spPr>
      </p:sp>
      <p:sp>
        <p:nvSpPr>
          <p:cNvPr id="777"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Services are persistent objects used to reference ephemeral resources</a:t>
            </a:r>
            <a:endParaRPr b="0" lang="pt-PT" sz="1100" spc="-1" strike="noStrike">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 name="PlaceHolder 1"/>
          <p:cNvSpPr>
            <a:spLocks noGrp="1"/>
          </p:cNvSpPr>
          <p:nvPr>
            <p:ph type="sldImg"/>
          </p:nvPr>
        </p:nvSpPr>
        <p:spPr>
          <a:xfrm>
            <a:off x="381240" y="685800"/>
            <a:ext cx="6095520" cy="3428640"/>
          </a:xfrm>
          <a:prstGeom prst="rect">
            <a:avLst/>
          </a:prstGeom>
        </p:spPr>
      </p:sp>
      <p:sp>
        <p:nvSpPr>
          <p:cNvPr id="919"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t-PT" sz="1100" spc="-1" strike="noStrike">
                <a:latin typeface="Arial"/>
              </a:rPr>
              <a:t>Bob - v,sc</a:t>
            </a:r>
            <a:endParaRPr b="0" lang="pt-PT" sz="1100" spc="-1" strike="noStrike">
              <a:latin typeface="Arial"/>
            </a:endParaRPr>
          </a:p>
          <a:p>
            <a:pPr>
              <a:lnSpc>
                <a:spcPct val="100000"/>
              </a:lnSpc>
            </a:pPr>
            <a:r>
              <a:rPr b="0" lang="pt-PT" sz="1100" spc="-1" strike="noStrike">
                <a:latin typeface="Arial"/>
              </a:rPr>
              <a:t>Jeff - pv,pvc</a:t>
            </a:r>
            <a:endParaRPr b="0" lang="pt-PT" sz="11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0" name="PlaceHolder 1"/>
          <p:cNvSpPr>
            <a:spLocks noGrp="1"/>
          </p:cNvSpPr>
          <p:nvPr>
            <p:ph type="sldImg"/>
          </p:nvPr>
        </p:nvSpPr>
        <p:spPr>
          <a:xfrm>
            <a:off x="381240" y="685800"/>
            <a:ext cx="6095520" cy="3428640"/>
          </a:xfrm>
          <a:prstGeom prst="rect">
            <a:avLst/>
          </a:prstGeom>
        </p:spPr>
      </p:sp>
      <p:sp>
        <p:nvSpPr>
          <p:cNvPr id="921"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Storage is one of those things that does tend to confuse people with all the various levels of abstractions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4 ‘types’ of storage</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Volumes</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Persistent Volumes</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Persistent Volume Claims</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Storage Classes</a:t>
            </a:r>
            <a:endParaRPr b="0" lang="pt-PT" sz="1100" spc="-1" strike="noStrike">
              <a:latin typeface="Arial"/>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2" name="PlaceHolder 1"/>
          <p:cNvSpPr>
            <a:spLocks noGrp="1"/>
          </p:cNvSpPr>
          <p:nvPr>
            <p:ph type="sldImg"/>
          </p:nvPr>
        </p:nvSpPr>
        <p:spPr>
          <a:xfrm>
            <a:off x="380880" y="685800"/>
            <a:ext cx="6095520" cy="3428640"/>
          </a:xfrm>
          <a:prstGeom prst="rect">
            <a:avLst/>
          </a:prstGeom>
        </p:spPr>
      </p:sp>
      <p:sp>
        <p:nvSpPr>
          <p:cNvPr id="923"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PV’s and PVCs work great together, but still require some manual provisioning under the hood.</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What if we could do all that dynamically? Well, you can with StorageClasses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Act as an abstraction on top of a external storage resource that has dynamic provisioning capability</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usually the cloud providers, but others work like ceph</a:t>
            </a:r>
            <a:endParaRPr b="0" lang="pt-PT" sz="1100" spc="-1" strike="noStrike">
              <a:latin typeface="Arial"/>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PlaceHolder 1"/>
          <p:cNvSpPr>
            <a:spLocks noGrp="1"/>
          </p:cNvSpPr>
          <p:nvPr>
            <p:ph type="sldImg"/>
          </p:nvPr>
        </p:nvSpPr>
        <p:spPr>
          <a:xfrm>
            <a:off x="381240" y="685800"/>
            <a:ext cx="6095520" cy="3428640"/>
          </a:xfrm>
          <a:prstGeom prst="rect">
            <a:avLst/>
          </a:prstGeom>
        </p:spPr>
      </p:sp>
      <p:sp>
        <p:nvSpPr>
          <p:cNvPr id="925"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A storage class is really defined by its provisioner. </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Each provisioner will have a slew of different parameters that are tied to the</a:t>
            </a:r>
            <a:br/>
            <a:r>
              <a:rPr b="0" lang="pt-PT" sz="1100" spc="-1" strike="noStrike">
                <a:latin typeface="Arial"/>
              </a:rPr>
              <a:t>specific storage system it’s talking to.</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Lastly is the reclaimPolicy which tells the external storage system what to do when the </a:t>
            </a:r>
            <a:br/>
            <a:r>
              <a:rPr b="0" lang="pt-PT" sz="1100" spc="-1" strike="noStrike">
                <a:latin typeface="Arial"/>
              </a:rPr>
              <a:t>associate PVC is deleted.</a:t>
            </a:r>
            <a:endParaRPr b="0" lang="pt-PT" sz="1100" spc="-1" strike="noStrike">
              <a:latin typeface="Arial"/>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PlaceHolder 1"/>
          <p:cNvSpPr>
            <a:spLocks noGrp="1"/>
          </p:cNvSpPr>
          <p:nvPr>
            <p:ph type="sldImg"/>
          </p:nvPr>
        </p:nvSpPr>
        <p:spPr>
          <a:xfrm>
            <a:off x="381240" y="685800"/>
            <a:ext cx="6095520" cy="3428640"/>
          </a:xfrm>
          <a:prstGeom prst="rect">
            <a:avLst/>
          </a:prstGeom>
        </p:spPr>
      </p:sp>
      <p:sp>
        <p:nvSpPr>
          <p:cNvPr id="927"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A list of current StorageClasses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More are supported through CSI plugin</a:t>
            </a:r>
            <a:endParaRPr b="0" lang="pt-PT" sz="1100" spc="-1" strike="noStrike">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 name="PlaceHolder 1"/>
          <p:cNvSpPr>
            <a:spLocks noGrp="1"/>
          </p:cNvSpPr>
          <p:nvPr>
            <p:ph type="sldImg"/>
          </p:nvPr>
        </p:nvSpPr>
        <p:spPr>
          <a:xfrm>
            <a:off x="381240" y="685800"/>
            <a:ext cx="6095520" cy="3428640"/>
          </a:xfrm>
          <a:prstGeom prst="rect">
            <a:avLst/>
          </a:prstGeom>
        </p:spPr>
      </p:sp>
      <p:sp>
        <p:nvSpPr>
          <p:cNvPr id="929"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A Volume is defined in the pod Spec and tied to its lifecycle</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This means it survives a Pod restart, but what happens to it when the pod is deleted is up to the volume type</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volumes themselves can be actually be attached to more than one container within the Pod</a:t>
            </a:r>
            <a:endParaRPr b="0" lang="pt-PT" sz="1100" spc="-1" strike="noStrike">
              <a:latin typeface="Arial"/>
            </a:endParaRPr>
          </a:p>
          <a:p>
            <a:pPr lvl="2" marL="1371600" indent="-298080">
              <a:lnSpc>
                <a:spcPct val="100000"/>
              </a:lnSpc>
              <a:buClr>
                <a:srgbClr val="000000"/>
              </a:buClr>
              <a:buFont typeface="StarSymbol"/>
              <a:buChar char="■"/>
            </a:pPr>
            <a:r>
              <a:rPr b="0" lang="pt-PT" sz="1100" spc="-1" strike="noStrike">
                <a:latin typeface="Arial"/>
              </a:rPr>
              <a:t>very common to share storage between containers within the pod</a:t>
            </a:r>
            <a:endParaRPr b="0" lang="pt-PT" sz="1100" spc="-1" strike="noStrike">
              <a:latin typeface="Arial"/>
            </a:endParaRPr>
          </a:p>
          <a:p>
            <a:pPr lvl="3" marL="1828800" indent="-298080">
              <a:lnSpc>
                <a:spcPct val="100000"/>
              </a:lnSpc>
              <a:buClr>
                <a:srgbClr val="000000"/>
              </a:buClr>
              <a:buFont typeface="Wingdings" charset="2"/>
              <a:buChar char=""/>
            </a:pPr>
            <a:r>
              <a:rPr b="0" lang="pt-PT" sz="1100" spc="-1" strike="noStrike">
                <a:latin typeface="Arial"/>
              </a:rPr>
              <a:t>web server</a:t>
            </a:r>
            <a:endParaRPr b="0" lang="pt-PT" sz="1100" spc="-1" strike="noStrike">
              <a:latin typeface="Arial"/>
            </a:endParaRPr>
          </a:p>
          <a:p>
            <a:pPr lvl="3" marL="1828800" indent="-298080">
              <a:lnSpc>
                <a:spcPct val="100000"/>
              </a:lnSpc>
              <a:buClr>
                <a:srgbClr val="000000"/>
              </a:buClr>
              <a:buFont typeface="Wingdings" charset="2"/>
              <a:buChar char=""/>
            </a:pPr>
            <a:r>
              <a:rPr b="0" lang="pt-PT" sz="1100" spc="-1" strike="noStrike">
                <a:latin typeface="Arial"/>
              </a:rPr>
              <a:t>pre-process data</a:t>
            </a:r>
            <a:endParaRPr b="0" lang="pt-PT" sz="1100" spc="-1" strike="noStrike">
              <a:latin typeface="Arial"/>
            </a:endParaRPr>
          </a:p>
          <a:p>
            <a:pPr lvl="3" marL="1828800" indent="-298080">
              <a:lnSpc>
                <a:spcPct val="100000"/>
              </a:lnSpc>
              <a:buClr>
                <a:srgbClr val="000000"/>
              </a:buClr>
              <a:buFont typeface="Wingdings" charset="2"/>
              <a:buChar char=""/>
            </a:pPr>
            <a:r>
              <a:rPr b="0" lang="pt-PT" sz="1100" spc="-1" strike="noStrike">
                <a:latin typeface="Arial"/>
              </a:rPr>
              <a:t>socket files</a:t>
            </a:r>
            <a:endParaRPr b="0" lang="pt-PT" sz="1100" spc="-1" strike="noStrike">
              <a:latin typeface="Arial"/>
            </a:endParaRPr>
          </a:p>
          <a:p>
            <a:pPr lvl="3" marL="1828800" indent="-298080">
              <a:lnSpc>
                <a:spcPct val="100000"/>
              </a:lnSpc>
              <a:buClr>
                <a:srgbClr val="000000"/>
              </a:buClr>
              <a:buFont typeface="Wingdings" charset="2"/>
              <a:buChar char=""/>
            </a:pPr>
            <a:r>
              <a:rPr b="0" lang="pt-PT" sz="1100" spc="-1" strike="noStrike">
                <a:latin typeface="Arial"/>
              </a:rPr>
              <a:t>logs</a:t>
            </a:r>
            <a:endParaRPr b="0" lang="pt-PT" sz="1100" spc="-1" strike="noStrike">
              <a:latin typeface="Arial"/>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0" name="PlaceHolder 1"/>
          <p:cNvSpPr>
            <a:spLocks noGrp="1"/>
          </p:cNvSpPr>
          <p:nvPr>
            <p:ph type="sldImg"/>
          </p:nvPr>
        </p:nvSpPr>
        <p:spPr>
          <a:xfrm>
            <a:off x="381240" y="685800"/>
            <a:ext cx="6095520" cy="3428640"/>
          </a:xfrm>
          <a:prstGeom prst="rect">
            <a:avLst/>
          </a:prstGeom>
        </p:spPr>
      </p:sp>
      <p:sp>
        <p:nvSpPr>
          <p:cNvPr id="931"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Current list of in-tree volume types supported, with more being added through the “Container Storage Interface”</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essentially storage plugin system supported by multiple container orchestration engines (k8s and mesos)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The ones in blue support persisting beyond a pod’s lifecycle, but generally are not mounted  directly except through a persistent volume claim</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emptyDir is common for scratch space between pods</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configMap, secret, </a:t>
            </a:r>
            <a:r>
              <a:rPr b="0" lang="pt-PT" sz="1100" spc="-1" strike="noStrike">
                <a:solidFill>
                  <a:srgbClr val="000000"/>
                </a:solidFill>
                <a:latin typeface="Arial"/>
              </a:rPr>
              <a:t>downward API, and projected are all used for injecting information stored within Kubernetes directly into the Pod</a:t>
            </a:r>
            <a:endParaRPr b="0" lang="pt-PT" sz="1100" spc="-1" strike="noStrike">
              <a:latin typeface="Arial"/>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 name="PlaceHolder 1"/>
          <p:cNvSpPr>
            <a:spLocks noGrp="1"/>
          </p:cNvSpPr>
          <p:nvPr>
            <p:ph type="sldImg"/>
          </p:nvPr>
        </p:nvSpPr>
        <p:spPr>
          <a:xfrm>
            <a:off x="381240" y="685800"/>
            <a:ext cx="6095520" cy="3428640"/>
          </a:xfrm>
          <a:prstGeom prst="rect">
            <a:avLst/>
          </a:prstGeom>
        </p:spPr>
      </p:sp>
      <p:sp>
        <p:nvSpPr>
          <p:cNvPr id="933"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2 Major components with volumes in a Pod Spec:</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solidFill>
                  <a:srgbClr val="000000"/>
                </a:solidFill>
                <a:latin typeface="Arial"/>
              </a:rPr>
              <a:t>volumes is on the same ‘level’ as containers within the Pod Spec</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solidFill>
                  <a:srgbClr val="000000"/>
                </a:solidFill>
                <a:latin typeface="Arial"/>
              </a:rPr>
              <a:t>volumeMounts  are part of each container’s definition</a:t>
            </a:r>
            <a:endParaRPr b="0" lang="pt-PT" sz="1100" spc="-1" strike="noStrike">
              <a:latin typeface="Arial"/>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4" name="PlaceHolder 1"/>
          <p:cNvSpPr>
            <a:spLocks noGrp="1"/>
          </p:cNvSpPr>
          <p:nvPr>
            <p:ph type="sldImg"/>
          </p:nvPr>
        </p:nvSpPr>
        <p:spPr>
          <a:xfrm>
            <a:off x="381240" y="685800"/>
            <a:ext cx="6095520" cy="3428640"/>
          </a:xfrm>
          <a:prstGeom prst="rect">
            <a:avLst/>
          </a:prstGeom>
        </p:spPr>
      </p:sp>
      <p:sp>
        <p:nvSpPr>
          <p:cNvPr id="935"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Volumes is a list of every volume type you want to attach to the Pod</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Each volume will have its own volume type specific parameters and a name</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Using the name is how we reference mounting that storage within a container</a:t>
            </a:r>
            <a:endParaRPr b="0" lang="pt-PT" sz="1100" spc="-1" strike="noStrike">
              <a:latin typeface="Arial"/>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6" name="PlaceHolder 1"/>
          <p:cNvSpPr>
            <a:spLocks noGrp="1"/>
          </p:cNvSpPr>
          <p:nvPr>
            <p:ph type="sldImg"/>
          </p:nvPr>
        </p:nvSpPr>
        <p:spPr>
          <a:xfrm>
            <a:off x="381240" y="685800"/>
            <a:ext cx="6095520" cy="3428640"/>
          </a:xfrm>
          <a:prstGeom prst="rect">
            <a:avLst/>
          </a:prstGeom>
        </p:spPr>
      </p:sp>
      <p:sp>
        <p:nvSpPr>
          <p:cNvPr id="937" name="PlaceHolder 2"/>
          <p:cNvSpPr>
            <a:spLocks noGrp="1"/>
          </p:cNvSpPr>
          <p:nvPr>
            <p:ph type="body"/>
          </p:nvPr>
        </p:nvSpPr>
        <p:spPr>
          <a:xfrm>
            <a:off x="685800" y="4343400"/>
            <a:ext cx="5486040" cy="4114440"/>
          </a:xfrm>
          <a:prstGeom prst="rect">
            <a:avLst/>
          </a:prstGeom>
        </p:spPr>
        <p:txBody>
          <a:bodyPr tIns="91440" bIns="91440">
            <a:noAutofit/>
          </a:bodyPr>
          <a:p>
            <a:pPr marL="457200" indent="-298080">
              <a:lnSpc>
                <a:spcPct val="100000"/>
              </a:lnSpc>
              <a:buClr>
                <a:srgbClr val="000000"/>
              </a:buClr>
              <a:buFont typeface="Wingdings" charset="2"/>
              <a:buChar char=""/>
            </a:pPr>
            <a:r>
              <a:rPr b="0" lang="pt-PT" sz="1100" spc="-1" strike="noStrike">
                <a:latin typeface="Arial"/>
              </a:rPr>
              <a:t>volumeMounts is an attribute within each container in your Pod</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they reference the volume name and supply the mountPath</a:t>
            </a:r>
            <a:endParaRPr b="0" lang="pt-PT" sz="1100" spc="-1" strike="noStrike">
              <a:latin typeface="Arial"/>
            </a:endParaRPr>
          </a:p>
          <a:p>
            <a:pPr marL="457200" indent="-298080">
              <a:lnSpc>
                <a:spcPct val="100000"/>
              </a:lnSpc>
              <a:buClr>
                <a:srgbClr val="000000"/>
              </a:buClr>
              <a:buFont typeface="Wingdings" charset="2"/>
              <a:buChar char=""/>
            </a:pPr>
            <a:r>
              <a:rPr b="0" lang="pt-PT" sz="1100" spc="-1" strike="noStrike">
                <a:latin typeface="Arial"/>
              </a:rPr>
              <a:t>It may have other available options depending on the volume type</a:t>
            </a:r>
            <a:endParaRPr b="0" lang="pt-PT" sz="1100" spc="-1" strike="noStrike">
              <a:latin typeface="Arial"/>
            </a:endParaRPr>
          </a:p>
          <a:p>
            <a:pPr lvl="1" marL="914400" indent="-298080">
              <a:lnSpc>
                <a:spcPct val="100000"/>
              </a:lnSpc>
              <a:buClr>
                <a:srgbClr val="000000"/>
              </a:buClr>
              <a:buFont typeface="Wingdings 2" charset="2"/>
              <a:buChar char=""/>
            </a:pPr>
            <a:r>
              <a:rPr b="0" lang="pt-PT" sz="1100" spc="-1" strike="noStrike">
                <a:latin typeface="Arial"/>
              </a:rPr>
              <a:t>e.g. mount read only</a:t>
            </a:r>
            <a:endParaRPr b="0" lang="pt-PT" sz="1100" spc="-1" strike="noStrike">
              <a:latin typeface="Arial"/>
            </a:endParaRPr>
          </a:p>
          <a:p>
            <a:pPr>
              <a:lnSpc>
                <a:spcPct val="100000"/>
              </a:lnSpc>
            </a:pPr>
            <a:endParaRPr b="0" lang="pt-PT"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26" name="PlaceHolder 2"/>
          <p:cNvSpPr>
            <a:spLocks noGrp="1"/>
          </p:cNvSpPr>
          <p:nvPr>
            <p:ph type="body"/>
          </p:nvPr>
        </p:nvSpPr>
        <p:spPr>
          <a:xfrm>
            <a:off x="457200" y="1203480"/>
            <a:ext cx="822924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7" name="PlaceHolder 3"/>
          <p:cNvSpPr>
            <a:spLocks noGrp="1"/>
          </p:cNvSpPr>
          <p:nvPr>
            <p:ph type="body"/>
          </p:nvPr>
        </p:nvSpPr>
        <p:spPr>
          <a:xfrm>
            <a:off x="457200" y="2761920"/>
            <a:ext cx="822924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29"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30"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31"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32" name="PlaceHolder 5"/>
          <p:cNvSpPr>
            <a:spLocks noGrp="1"/>
          </p:cNvSpPr>
          <p:nvPr>
            <p:ph type="body"/>
          </p:nvPr>
        </p:nvSpPr>
        <p:spPr>
          <a:xfrm>
            <a:off x="467424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34" name="PlaceHolder 2"/>
          <p:cNvSpPr>
            <a:spLocks noGrp="1"/>
          </p:cNvSpPr>
          <p:nvPr>
            <p:ph type="body"/>
          </p:nvPr>
        </p:nvSpPr>
        <p:spPr>
          <a:xfrm>
            <a:off x="457200" y="120348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35" name="PlaceHolder 3"/>
          <p:cNvSpPr>
            <a:spLocks noGrp="1"/>
          </p:cNvSpPr>
          <p:nvPr>
            <p:ph type="body"/>
          </p:nvPr>
        </p:nvSpPr>
        <p:spPr>
          <a:xfrm>
            <a:off x="3239640" y="120348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36" name="PlaceHolder 4"/>
          <p:cNvSpPr>
            <a:spLocks noGrp="1"/>
          </p:cNvSpPr>
          <p:nvPr>
            <p:ph type="body"/>
          </p:nvPr>
        </p:nvSpPr>
        <p:spPr>
          <a:xfrm>
            <a:off x="6022080" y="120348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37" name="PlaceHolder 5"/>
          <p:cNvSpPr>
            <a:spLocks noGrp="1"/>
          </p:cNvSpPr>
          <p:nvPr>
            <p:ph type="body"/>
          </p:nvPr>
        </p:nvSpPr>
        <p:spPr>
          <a:xfrm>
            <a:off x="457200" y="276192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38" name="PlaceHolder 6"/>
          <p:cNvSpPr>
            <a:spLocks noGrp="1"/>
          </p:cNvSpPr>
          <p:nvPr>
            <p:ph type="body"/>
          </p:nvPr>
        </p:nvSpPr>
        <p:spPr>
          <a:xfrm>
            <a:off x="3239640" y="276192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39" name="PlaceHolder 7"/>
          <p:cNvSpPr>
            <a:spLocks noGrp="1"/>
          </p:cNvSpPr>
          <p:nvPr>
            <p:ph type="body"/>
          </p:nvPr>
        </p:nvSpPr>
        <p:spPr>
          <a:xfrm>
            <a:off x="6022080" y="276192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4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46" name="PlaceHolder 2"/>
          <p:cNvSpPr>
            <a:spLocks noGrp="1"/>
          </p:cNvSpPr>
          <p:nvPr>
            <p:ph type="body"/>
          </p:nvPr>
        </p:nvSpPr>
        <p:spPr>
          <a:xfrm>
            <a:off x="457200" y="1203480"/>
            <a:ext cx="8229240" cy="298296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48"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
        <p:nvSpPr>
          <p:cNvPr id="49"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85800" y="1867680"/>
            <a:ext cx="7772040" cy="764244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53"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54"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
        <p:nvSpPr>
          <p:cNvPr id="55"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57"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
        <p:nvSpPr>
          <p:cNvPr id="58"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59" name="PlaceHolder 4"/>
          <p:cNvSpPr>
            <a:spLocks noGrp="1"/>
          </p:cNvSpPr>
          <p:nvPr>
            <p:ph type="body"/>
          </p:nvPr>
        </p:nvSpPr>
        <p:spPr>
          <a:xfrm>
            <a:off x="467424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61"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62"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63" name="PlaceHolder 4"/>
          <p:cNvSpPr>
            <a:spLocks noGrp="1"/>
          </p:cNvSpPr>
          <p:nvPr>
            <p:ph type="body"/>
          </p:nvPr>
        </p:nvSpPr>
        <p:spPr>
          <a:xfrm>
            <a:off x="457200" y="2761920"/>
            <a:ext cx="822924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65" name="PlaceHolder 2"/>
          <p:cNvSpPr>
            <a:spLocks noGrp="1"/>
          </p:cNvSpPr>
          <p:nvPr>
            <p:ph type="body"/>
          </p:nvPr>
        </p:nvSpPr>
        <p:spPr>
          <a:xfrm>
            <a:off x="457200" y="1203480"/>
            <a:ext cx="822924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66" name="PlaceHolder 3"/>
          <p:cNvSpPr>
            <a:spLocks noGrp="1"/>
          </p:cNvSpPr>
          <p:nvPr>
            <p:ph type="body"/>
          </p:nvPr>
        </p:nvSpPr>
        <p:spPr>
          <a:xfrm>
            <a:off x="457200" y="2761920"/>
            <a:ext cx="822924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68"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69"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70"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71" name="PlaceHolder 5"/>
          <p:cNvSpPr>
            <a:spLocks noGrp="1"/>
          </p:cNvSpPr>
          <p:nvPr>
            <p:ph type="body"/>
          </p:nvPr>
        </p:nvSpPr>
        <p:spPr>
          <a:xfrm>
            <a:off x="467424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73" name="PlaceHolder 2"/>
          <p:cNvSpPr>
            <a:spLocks noGrp="1"/>
          </p:cNvSpPr>
          <p:nvPr>
            <p:ph type="body"/>
          </p:nvPr>
        </p:nvSpPr>
        <p:spPr>
          <a:xfrm>
            <a:off x="457200" y="120348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74" name="PlaceHolder 3"/>
          <p:cNvSpPr>
            <a:spLocks noGrp="1"/>
          </p:cNvSpPr>
          <p:nvPr>
            <p:ph type="body"/>
          </p:nvPr>
        </p:nvSpPr>
        <p:spPr>
          <a:xfrm>
            <a:off x="3239640" y="120348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75" name="PlaceHolder 4"/>
          <p:cNvSpPr>
            <a:spLocks noGrp="1"/>
          </p:cNvSpPr>
          <p:nvPr>
            <p:ph type="body"/>
          </p:nvPr>
        </p:nvSpPr>
        <p:spPr>
          <a:xfrm>
            <a:off x="6022080" y="120348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76" name="PlaceHolder 5"/>
          <p:cNvSpPr>
            <a:spLocks noGrp="1"/>
          </p:cNvSpPr>
          <p:nvPr>
            <p:ph type="body"/>
          </p:nvPr>
        </p:nvSpPr>
        <p:spPr>
          <a:xfrm>
            <a:off x="457200" y="276192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77" name="PlaceHolder 6"/>
          <p:cNvSpPr>
            <a:spLocks noGrp="1"/>
          </p:cNvSpPr>
          <p:nvPr>
            <p:ph type="body"/>
          </p:nvPr>
        </p:nvSpPr>
        <p:spPr>
          <a:xfrm>
            <a:off x="3239640" y="276192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78" name="PlaceHolder 7"/>
          <p:cNvSpPr>
            <a:spLocks noGrp="1"/>
          </p:cNvSpPr>
          <p:nvPr>
            <p:ph type="body"/>
          </p:nvPr>
        </p:nvSpPr>
        <p:spPr>
          <a:xfrm>
            <a:off x="6022080" y="276192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8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87" name="PlaceHolder 2"/>
          <p:cNvSpPr>
            <a:spLocks noGrp="1"/>
          </p:cNvSpPr>
          <p:nvPr>
            <p:ph type="body"/>
          </p:nvPr>
        </p:nvSpPr>
        <p:spPr>
          <a:xfrm>
            <a:off x="457200" y="1203480"/>
            <a:ext cx="8229240" cy="298296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89"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
        <p:nvSpPr>
          <p:cNvPr id="90"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7" name="PlaceHolder 2"/>
          <p:cNvSpPr>
            <a:spLocks noGrp="1"/>
          </p:cNvSpPr>
          <p:nvPr>
            <p:ph type="body"/>
          </p:nvPr>
        </p:nvSpPr>
        <p:spPr>
          <a:xfrm>
            <a:off x="457200" y="1203480"/>
            <a:ext cx="8229240" cy="298296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685800" y="1867680"/>
            <a:ext cx="7772040" cy="764244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94"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95"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
        <p:nvSpPr>
          <p:cNvPr id="96"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98"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
        <p:nvSpPr>
          <p:cNvPr id="99"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00" name="PlaceHolder 4"/>
          <p:cNvSpPr>
            <a:spLocks noGrp="1"/>
          </p:cNvSpPr>
          <p:nvPr>
            <p:ph type="body"/>
          </p:nvPr>
        </p:nvSpPr>
        <p:spPr>
          <a:xfrm>
            <a:off x="467424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02"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03"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04" name="PlaceHolder 4"/>
          <p:cNvSpPr>
            <a:spLocks noGrp="1"/>
          </p:cNvSpPr>
          <p:nvPr>
            <p:ph type="body"/>
          </p:nvPr>
        </p:nvSpPr>
        <p:spPr>
          <a:xfrm>
            <a:off x="457200" y="2761920"/>
            <a:ext cx="822924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06" name="PlaceHolder 2"/>
          <p:cNvSpPr>
            <a:spLocks noGrp="1"/>
          </p:cNvSpPr>
          <p:nvPr>
            <p:ph type="body"/>
          </p:nvPr>
        </p:nvSpPr>
        <p:spPr>
          <a:xfrm>
            <a:off x="457200" y="1203480"/>
            <a:ext cx="822924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07" name="PlaceHolder 3"/>
          <p:cNvSpPr>
            <a:spLocks noGrp="1"/>
          </p:cNvSpPr>
          <p:nvPr>
            <p:ph type="body"/>
          </p:nvPr>
        </p:nvSpPr>
        <p:spPr>
          <a:xfrm>
            <a:off x="457200" y="2761920"/>
            <a:ext cx="822924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09"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10"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11"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12" name="PlaceHolder 5"/>
          <p:cNvSpPr>
            <a:spLocks noGrp="1"/>
          </p:cNvSpPr>
          <p:nvPr>
            <p:ph type="body"/>
          </p:nvPr>
        </p:nvSpPr>
        <p:spPr>
          <a:xfrm>
            <a:off x="467424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14" name="PlaceHolder 2"/>
          <p:cNvSpPr>
            <a:spLocks noGrp="1"/>
          </p:cNvSpPr>
          <p:nvPr>
            <p:ph type="body"/>
          </p:nvPr>
        </p:nvSpPr>
        <p:spPr>
          <a:xfrm>
            <a:off x="457200" y="120348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15" name="PlaceHolder 3"/>
          <p:cNvSpPr>
            <a:spLocks noGrp="1"/>
          </p:cNvSpPr>
          <p:nvPr>
            <p:ph type="body"/>
          </p:nvPr>
        </p:nvSpPr>
        <p:spPr>
          <a:xfrm>
            <a:off x="3239640" y="120348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16" name="PlaceHolder 4"/>
          <p:cNvSpPr>
            <a:spLocks noGrp="1"/>
          </p:cNvSpPr>
          <p:nvPr>
            <p:ph type="body"/>
          </p:nvPr>
        </p:nvSpPr>
        <p:spPr>
          <a:xfrm>
            <a:off x="6022080" y="120348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17" name="PlaceHolder 5"/>
          <p:cNvSpPr>
            <a:spLocks noGrp="1"/>
          </p:cNvSpPr>
          <p:nvPr>
            <p:ph type="body"/>
          </p:nvPr>
        </p:nvSpPr>
        <p:spPr>
          <a:xfrm>
            <a:off x="457200" y="276192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18" name="PlaceHolder 6"/>
          <p:cNvSpPr>
            <a:spLocks noGrp="1"/>
          </p:cNvSpPr>
          <p:nvPr>
            <p:ph type="body"/>
          </p:nvPr>
        </p:nvSpPr>
        <p:spPr>
          <a:xfrm>
            <a:off x="3239640" y="276192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19" name="PlaceHolder 7"/>
          <p:cNvSpPr>
            <a:spLocks noGrp="1"/>
          </p:cNvSpPr>
          <p:nvPr>
            <p:ph type="body"/>
          </p:nvPr>
        </p:nvSpPr>
        <p:spPr>
          <a:xfrm>
            <a:off x="6022080" y="276192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2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26" name="PlaceHolder 2"/>
          <p:cNvSpPr>
            <a:spLocks noGrp="1"/>
          </p:cNvSpPr>
          <p:nvPr>
            <p:ph type="body"/>
          </p:nvPr>
        </p:nvSpPr>
        <p:spPr>
          <a:xfrm>
            <a:off x="457200" y="1203480"/>
            <a:ext cx="8229240" cy="298296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9"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
        <p:nvSpPr>
          <p:cNvPr id="10"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28"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
        <p:nvSpPr>
          <p:cNvPr id="129"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685800" y="1867680"/>
            <a:ext cx="7772040" cy="764244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33"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34"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
        <p:nvSpPr>
          <p:cNvPr id="135"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37"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
        <p:nvSpPr>
          <p:cNvPr id="138"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39" name="PlaceHolder 4"/>
          <p:cNvSpPr>
            <a:spLocks noGrp="1"/>
          </p:cNvSpPr>
          <p:nvPr>
            <p:ph type="body"/>
          </p:nvPr>
        </p:nvSpPr>
        <p:spPr>
          <a:xfrm>
            <a:off x="467424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41"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42"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43" name="PlaceHolder 4"/>
          <p:cNvSpPr>
            <a:spLocks noGrp="1"/>
          </p:cNvSpPr>
          <p:nvPr>
            <p:ph type="body"/>
          </p:nvPr>
        </p:nvSpPr>
        <p:spPr>
          <a:xfrm>
            <a:off x="457200" y="2761920"/>
            <a:ext cx="822924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45" name="PlaceHolder 2"/>
          <p:cNvSpPr>
            <a:spLocks noGrp="1"/>
          </p:cNvSpPr>
          <p:nvPr>
            <p:ph type="body"/>
          </p:nvPr>
        </p:nvSpPr>
        <p:spPr>
          <a:xfrm>
            <a:off x="457200" y="1203480"/>
            <a:ext cx="822924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46" name="PlaceHolder 3"/>
          <p:cNvSpPr>
            <a:spLocks noGrp="1"/>
          </p:cNvSpPr>
          <p:nvPr>
            <p:ph type="body"/>
          </p:nvPr>
        </p:nvSpPr>
        <p:spPr>
          <a:xfrm>
            <a:off x="457200" y="2761920"/>
            <a:ext cx="822924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48"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49"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50"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51" name="PlaceHolder 5"/>
          <p:cNvSpPr>
            <a:spLocks noGrp="1"/>
          </p:cNvSpPr>
          <p:nvPr>
            <p:ph type="body"/>
          </p:nvPr>
        </p:nvSpPr>
        <p:spPr>
          <a:xfrm>
            <a:off x="467424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53" name="PlaceHolder 2"/>
          <p:cNvSpPr>
            <a:spLocks noGrp="1"/>
          </p:cNvSpPr>
          <p:nvPr>
            <p:ph type="body"/>
          </p:nvPr>
        </p:nvSpPr>
        <p:spPr>
          <a:xfrm>
            <a:off x="457200" y="120348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54" name="PlaceHolder 3"/>
          <p:cNvSpPr>
            <a:spLocks noGrp="1"/>
          </p:cNvSpPr>
          <p:nvPr>
            <p:ph type="body"/>
          </p:nvPr>
        </p:nvSpPr>
        <p:spPr>
          <a:xfrm>
            <a:off x="3239640" y="120348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55" name="PlaceHolder 4"/>
          <p:cNvSpPr>
            <a:spLocks noGrp="1"/>
          </p:cNvSpPr>
          <p:nvPr>
            <p:ph type="body"/>
          </p:nvPr>
        </p:nvSpPr>
        <p:spPr>
          <a:xfrm>
            <a:off x="6022080" y="120348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56" name="PlaceHolder 5"/>
          <p:cNvSpPr>
            <a:spLocks noGrp="1"/>
          </p:cNvSpPr>
          <p:nvPr>
            <p:ph type="body"/>
          </p:nvPr>
        </p:nvSpPr>
        <p:spPr>
          <a:xfrm>
            <a:off x="457200" y="276192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57" name="PlaceHolder 6"/>
          <p:cNvSpPr>
            <a:spLocks noGrp="1"/>
          </p:cNvSpPr>
          <p:nvPr>
            <p:ph type="body"/>
          </p:nvPr>
        </p:nvSpPr>
        <p:spPr>
          <a:xfrm>
            <a:off x="3239640" y="276192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58" name="PlaceHolder 7"/>
          <p:cNvSpPr>
            <a:spLocks noGrp="1"/>
          </p:cNvSpPr>
          <p:nvPr>
            <p:ph type="body"/>
          </p:nvPr>
        </p:nvSpPr>
        <p:spPr>
          <a:xfrm>
            <a:off x="6022080" y="276192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4"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6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67" name="PlaceHolder 2"/>
          <p:cNvSpPr>
            <a:spLocks noGrp="1"/>
          </p:cNvSpPr>
          <p:nvPr>
            <p:ph type="body"/>
          </p:nvPr>
        </p:nvSpPr>
        <p:spPr>
          <a:xfrm>
            <a:off x="457200" y="1203480"/>
            <a:ext cx="8229240" cy="298296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69"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
        <p:nvSpPr>
          <p:cNvPr id="170"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1"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2" name="PlaceHolder 1"/>
          <p:cNvSpPr>
            <a:spLocks noGrp="1"/>
          </p:cNvSpPr>
          <p:nvPr>
            <p:ph type="subTitle"/>
          </p:nvPr>
        </p:nvSpPr>
        <p:spPr>
          <a:xfrm>
            <a:off x="685800" y="1867680"/>
            <a:ext cx="7772040" cy="764244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74"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75"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
        <p:nvSpPr>
          <p:cNvPr id="176"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78"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
        <p:nvSpPr>
          <p:cNvPr id="179"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80" name="PlaceHolder 4"/>
          <p:cNvSpPr>
            <a:spLocks noGrp="1"/>
          </p:cNvSpPr>
          <p:nvPr>
            <p:ph type="body"/>
          </p:nvPr>
        </p:nvSpPr>
        <p:spPr>
          <a:xfrm>
            <a:off x="467424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82"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83"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84" name="PlaceHolder 4"/>
          <p:cNvSpPr>
            <a:spLocks noGrp="1"/>
          </p:cNvSpPr>
          <p:nvPr>
            <p:ph type="body"/>
          </p:nvPr>
        </p:nvSpPr>
        <p:spPr>
          <a:xfrm>
            <a:off x="457200" y="2761920"/>
            <a:ext cx="822924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86" name="PlaceHolder 2"/>
          <p:cNvSpPr>
            <a:spLocks noGrp="1"/>
          </p:cNvSpPr>
          <p:nvPr>
            <p:ph type="body"/>
          </p:nvPr>
        </p:nvSpPr>
        <p:spPr>
          <a:xfrm>
            <a:off x="457200" y="1203480"/>
            <a:ext cx="822924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87" name="PlaceHolder 3"/>
          <p:cNvSpPr>
            <a:spLocks noGrp="1"/>
          </p:cNvSpPr>
          <p:nvPr>
            <p:ph type="body"/>
          </p:nvPr>
        </p:nvSpPr>
        <p:spPr>
          <a:xfrm>
            <a:off x="457200" y="2761920"/>
            <a:ext cx="822924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89"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90"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91"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92" name="PlaceHolder 5"/>
          <p:cNvSpPr>
            <a:spLocks noGrp="1"/>
          </p:cNvSpPr>
          <p:nvPr>
            <p:ph type="body"/>
          </p:nvPr>
        </p:nvSpPr>
        <p:spPr>
          <a:xfrm>
            <a:off x="467424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85800" y="1867680"/>
            <a:ext cx="7772040" cy="764244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94" name="PlaceHolder 2"/>
          <p:cNvSpPr>
            <a:spLocks noGrp="1"/>
          </p:cNvSpPr>
          <p:nvPr>
            <p:ph type="body"/>
          </p:nvPr>
        </p:nvSpPr>
        <p:spPr>
          <a:xfrm>
            <a:off x="457200" y="120348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95" name="PlaceHolder 3"/>
          <p:cNvSpPr>
            <a:spLocks noGrp="1"/>
          </p:cNvSpPr>
          <p:nvPr>
            <p:ph type="body"/>
          </p:nvPr>
        </p:nvSpPr>
        <p:spPr>
          <a:xfrm>
            <a:off x="3239640" y="120348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96" name="PlaceHolder 4"/>
          <p:cNvSpPr>
            <a:spLocks noGrp="1"/>
          </p:cNvSpPr>
          <p:nvPr>
            <p:ph type="body"/>
          </p:nvPr>
        </p:nvSpPr>
        <p:spPr>
          <a:xfrm>
            <a:off x="6022080" y="120348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97" name="PlaceHolder 5"/>
          <p:cNvSpPr>
            <a:spLocks noGrp="1"/>
          </p:cNvSpPr>
          <p:nvPr>
            <p:ph type="body"/>
          </p:nvPr>
        </p:nvSpPr>
        <p:spPr>
          <a:xfrm>
            <a:off x="457200" y="276192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98" name="PlaceHolder 6"/>
          <p:cNvSpPr>
            <a:spLocks noGrp="1"/>
          </p:cNvSpPr>
          <p:nvPr>
            <p:ph type="body"/>
          </p:nvPr>
        </p:nvSpPr>
        <p:spPr>
          <a:xfrm>
            <a:off x="3239640" y="276192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99" name="PlaceHolder 7"/>
          <p:cNvSpPr>
            <a:spLocks noGrp="1"/>
          </p:cNvSpPr>
          <p:nvPr>
            <p:ph type="body"/>
          </p:nvPr>
        </p:nvSpPr>
        <p:spPr>
          <a:xfrm>
            <a:off x="6022080" y="276192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6"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20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209" name="PlaceHolder 2"/>
          <p:cNvSpPr>
            <a:spLocks noGrp="1"/>
          </p:cNvSpPr>
          <p:nvPr>
            <p:ph type="body"/>
          </p:nvPr>
        </p:nvSpPr>
        <p:spPr>
          <a:xfrm>
            <a:off x="457200" y="1203480"/>
            <a:ext cx="8229240" cy="298296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211"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
        <p:nvSpPr>
          <p:cNvPr id="212"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3"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4" name="PlaceHolder 1"/>
          <p:cNvSpPr>
            <a:spLocks noGrp="1"/>
          </p:cNvSpPr>
          <p:nvPr>
            <p:ph type="subTitle"/>
          </p:nvPr>
        </p:nvSpPr>
        <p:spPr>
          <a:xfrm>
            <a:off x="685800" y="1867680"/>
            <a:ext cx="7772040" cy="764244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216"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17"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
        <p:nvSpPr>
          <p:cNvPr id="218"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220"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
        <p:nvSpPr>
          <p:cNvPr id="221"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22" name="PlaceHolder 4"/>
          <p:cNvSpPr>
            <a:spLocks noGrp="1"/>
          </p:cNvSpPr>
          <p:nvPr>
            <p:ph type="body"/>
          </p:nvPr>
        </p:nvSpPr>
        <p:spPr>
          <a:xfrm>
            <a:off x="467424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224"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25"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26" name="PlaceHolder 4"/>
          <p:cNvSpPr>
            <a:spLocks noGrp="1"/>
          </p:cNvSpPr>
          <p:nvPr>
            <p:ph type="body"/>
          </p:nvPr>
        </p:nvSpPr>
        <p:spPr>
          <a:xfrm>
            <a:off x="457200" y="2761920"/>
            <a:ext cx="822924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4"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15"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
        <p:nvSpPr>
          <p:cNvPr id="16"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228" name="PlaceHolder 2"/>
          <p:cNvSpPr>
            <a:spLocks noGrp="1"/>
          </p:cNvSpPr>
          <p:nvPr>
            <p:ph type="body"/>
          </p:nvPr>
        </p:nvSpPr>
        <p:spPr>
          <a:xfrm>
            <a:off x="457200" y="1203480"/>
            <a:ext cx="822924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29" name="PlaceHolder 3"/>
          <p:cNvSpPr>
            <a:spLocks noGrp="1"/>
          </p:cNvSpPr>
          <p:nvPr>
            <p:ph type="body"/>
          </p:nvPr>
        </p:nvSpPr>
        <p:spPr>
          <a:xfrm>
            <a:off x="457200" y="2761920"/>
            <a:ext cx="822924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231"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32"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33"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34" name="PlaceHolder 5"/>
          <p:cNvSpPr>
            <a:spLocks noGrp="1"/>
          </p:cNvSpPr>
          <p:nvPr>
            <p:ph type="body"/>
          </p:nvPr>
        </p:nvSpPr>
        <p:spPr>
          <a:xfrm>
            <a:off x="467424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236" name="PlaceHolder 2"/>
          <p:cNvSpPr>
            <a:spLocks noGrp="1"/>
          </p:cNvSpPr>
          <p:nvPr>
            <p:ph type="body"/>
          </p:nvPr>
        </p:nvSpPr>
        <p:spPr>
          <a:xfrm>
            <a:off x="457200" y="120348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37" name="PlaceHolder 3"/>
          <p:cNvSpPr>
            <a:spLocks noGrp="1"/>
          </p:cNvSpPr>
          <p:nvPr>
            <p:ph type="body"/>
          </p:nvPr>
        </p:nvSpPr>
        <p:spPr>
          <a:xfrm>
            <a:off x="3239640" y="120348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38" name="PlaceHolder 4"/>
          <p:cNvSpPr>
            <a:spLocks noGrp="1"/>
          </p:cNvSpPr>
          <p:nvPr>
            <p:ph type="body"/>
          </p:nvPr>
        </p:nvSpPr>
        <p:spPr>
          <a:xfrm>
            <a:off x="6022080" y="120348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39" name="PlaceHolder 5"/>
          <p:cNvSpPr>
            <a:spLocks noGrp="1"/>
          </p:cNvSpPr>
          <p:nvPr>
            <p:ph type="body"/>
          </p:nvPr>
        </p:nvSpPr>
        <p:spPr>
          <a:xfrm>
            <a:off x="457200" y="276192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40" name="PlaceHolder 6"/>
          <p:cNvSpPr>
            <a:spLocks noGrp="1"/>
          </p:cNvSpPr>
          <p:nvPr>
            <p:ph type="body"/>
          </p:nvPr>
        </p:nvSpPr>
        <p:spPr>
          <a:xfrm>
            <a:off x="3239640" y="276192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41" name="PlaceHolder 7"/>
          <p:cNvSpPr>
            <a:spLocks noGrp="1"/>
          </p:cNvSpPr>
          <p:nvPr>
            <p:ph type="body"/>
          </p:nvPr>
        </p:nvSpPr>
        <p:spPr>
          <a:xfrm>
            <a:off x="6022080" y="276192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7"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24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250" name="PlaceHolder 2"/>
          <p:cNvSpPr>
            <a:spLocks noGrp="1"/>
          </p:cNvSpPr>
          <p:nvPr>
            <p:ph type="body"/>
          </p:nvPr>
        </p:nvSpPr>
        <p:spPr>
          <a:xfrm>
            <a:off x="457200" y="1203480"/>
            <a:ext cx="8229240" cy="298296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252"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
        <p:nvSpPr>
          <p:cNvPr id="253"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4"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5" name="PlaceHolder 1"/>
          <p:cNvSpPr>
            <a:spLocks noGrp="1"/>
          </p:cNvSpPr>
          <p:nvPr>
            <p:ph type="subTitle"/>
          </p:nvPr>
        </p:nvSpPr>
        <p:spPr>
          <a:xfrm>
            <a:off x="685800" y="1867680"/>
            <a:ext cx="7772040" cy="764244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257"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58"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
        <p:nvSpPr>
          <p:cNvPr id="259"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18"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
        <p:nvSpPr>
          <p:cNvPr id="19"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0" name="PlaceHolder 4"/>
          <p:cNvSpPr>
            <a:spLocks noGrp="1"/>
          </p:cNvSpPr>
          <p:nvPr>
            <p:ph type="body"/>
          </p:nvPr>
        </p:nvSpPr>
        <p:spPr>
          <a:xfrm>
            <a:off x="467424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261"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1400" spc="-1" strike="noStrike">
              <a:solidFill>
                <a:srgbClr val="000000"/>
              </a:solidFill>
              <a:latin typeface="Arial"/>
            </a:endParaRPr>
          </a:p>
        </p:txBody>
      </p:sp>
      <p:sp>
        <p:nvSpPr>
          <p:cNvPr id="262"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63" name="PlaceHolder 4"/>
          <p:cNvSpPr>
            <a:spLocks noGrp="1"/>
          </p:cNvSpPr>
          <p:nvPr>
            <p:ph type="body"/>
          </p:nvPr>
        </p:nvSpPr>
        <p:spPr>
          <a:xfrm>
            <a:off x="467424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265"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66"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67" name="PlaceHolder 4"/>
          <p:cNvSpPr>
            <a:spLocks noGrp="1"/>
          </p:cNvSpPr>
          <p:nvPr>
            <p:ph type="body"/>
          </p:nvPr>
        </p:nvSpPr>
        <p:spPr>
          <a:xfrm>
            <a:off x="457200" y="2761920"/>
            <a:ext cx="822924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269" name="PlaceHolder 2"/>
          <p:cNvSpPr>
            <a:spLocks noGrp="1"/>
          </p:cNvSpPr>
          <p:nvPr>
            <p:ph type="body"/>
          </p:nvPr>
        </p:nvSpPr>
        <p:spPr>
          <a:xfrm>
            <a:off x="457200" y="1203480"/>
            <a:ext cx="822924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70" name="PlaceHolder 3"/>
          <p:cNvSpPr>
            <a:spLocks noGrp="1"/>
          </p:cNvSpPr>
          <p:nvPr>
            <p:ph type="body"/>
          </p:nvPr>
        </p:nvSpPr>
        <p:spPr>
          <a:xfrm>
            <a:off x="457200" y="2761920"/>
            <a:ext cx="822924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272"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73"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74"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75" name="PlaceHolder 5"/>
          <p:cNvSpPr>
            <a:spLocks noGrp="1"/>
          </p:cNvSpPr>
          <p:nvPr>
            <p:ph type="body"/>
          </p:nvPr>
        </p:nvSpPr>
        <p:spPr>
          <a:xfrm>
            <a:off x="4674240" y="276192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277" name="PlaceHolder 2"/>
          <p:cNvSpPr>
            <a:spLocks noGrp="1"/>
          </p:cNvSpPr>
          <p:nvPr>
            <p:ph type="body"/>
          </p:nvPr>
        </p:nvSpPr>
        <p:spPr>
          <a:xfrm>
            <a:off x="457200" y="120348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78" name="PlaceHolder 3"/>
          <p:cNvSpPr>
            <a:spLocks noGrp="1"/>
          </p:cNvSpPr>
          <p:nvPr>
            <p:ph type="body"/>
          </p:nvPr>
        </p:nvSpPr>
        <p:spPr>
          <a:xfrm>
            <a:off x="3239640" y="120348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79" name="PlaceHolder 4"/>
          <p:cNvSpPr>
            <a:spLocks noGrp="1"/>
          </p:cNvSpPr>
          <p:nvPr>
            <p:ph type="body"/>
          </p:nvPr>
        </p:nvSpPr>
        <p:spPr>
          <a:xfrm>
            <a:off x="6022080" y="120348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80" name="PlaceHolder 5"/>
          <p:cNvSpPr>
            <a:spLocks noGrp="1"/>
          </p:cNvSpPr>
          <p:nvPr>
            <p:ph type="body"/>
          </p:nvPr>
        </p:nvSpPr>
        <p:spPr>
          <a:xfrm>
            <a:off x="457200" y="276192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81" name="PlaceHolder 6"/>
          <p:cNvSpPr>
            <a:spLocks noGrp="1"/>
          </p:cNvSpPr>
          <p:nvPr>
            <p:ph type="body"/>
          </p:nvPr>
        </p:nvSpPr>
        <p:spPr>
          <a:xfrm>
            <a:off x="3239640" y="276192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82" name="PlaceHolder 7"/>
          <p:cNvSpPr>
            <a:spLocks noGrp="1"/>
          </p:cNvSpPr>
          <p:nvPr>
            <p:ph type="body"/>
          </p:nvPr>
        </p:nvSpPr>
        <p:spPr>
          <a:xfrm>
            <a:off x="6022080" y="2761920"/>
            <a:ext cx="264960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85800" y="1867680"/>
            <a:ext cx="7772040" cy="1648440"/>
          </a:xfrm>
          <a:prstGeom prst="rect">
            <a:avLst/>
          </a:prstGeom>
        </p:spPr>
        <p:txBody>
          <a:bodyPr lIns="0" rIns="0" tIns="0" bIns="0" anchor="ctr">
            <a:noAutofit/>
          </a:bodyPr>
          <a:p>
            <a:endParaRPr b="0" lang="pt-PT" sz="1400" spc="-1" strike="noStrike">
              <a:solidFill>
                <a:srgbClr val="000000"/>
              </a:solidFill>
              <a:latin typeface="Arial"/>
            </a:endParaRPr>
          </a:p>
        </p:txBody>
      </p:sp>
      <p:sp>
        <p:nvSpPr>
          <p:cNvPr id="22"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3"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1400" spc="-1" strike="noStrike">
              <a:solidFill>
                <a:srgbClr val="000000"/>
              </a:solidFill>
              <a:latin typeface="Arial"/>
            </a:endParaRPr>
          </a:p>
        </p:txBody>
      </p:sp>
      <p:sp>
        <p:nvSpPr>
          <p:cNvPr id="24" name="PlaceHolder 4"/>
          <p:cNvSpPr>
            <a:spLocks noGrp="1"/>
          </p:cNvSpPr>
          <p:nvPr>
            <p:ph type="body"/>
          </p:nvPr>
        </p:nvSpPr>
        <p:spPr>
          <a:xfrm>
            <a:off x="457200" y="2761920"/>
            <a:ext cx="8229240" cy="1422720"/>
          </a:xfrm>
          <a:prstGeom prst="rect">
            <a:avLst/>
          </a:prstGeom>
        </p:spPr>
        <p:txBody>
          <a:bodyPr lIns="0" rIns="0" tIns="0" bIns="0">
            <a:normAutofit/>
          </a:bodyPr>
          <a:p>
            <a:endParaRPr b="0" lang="pt-PT"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4.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5.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6.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0"/>
            <a:ext cx="9143640" cy="3517920"/>
          </a:xfrm>
          <a:prstGeom prst="rect">
            <a:avLst/>
          </a:prstGeom>
          <a:solidFill>
            <a:srgbClr val="2388db"/>
          </a:solidFill>
          <a:ln>
            <a:noFill/>
          </a:ln>
        </p:spPr>
        <p:style>
          <a:lnRef idx="0"/>
          <a:fillRef idx="0"/>
          <a:effectRef idx="0"/>
          <a:fontRef idx="minor"/>
        </p:style>
      </p:sp>
      <p:sp>
        <p:nvSpPr>
          <p:cNvPr id="1" name="CustomShape 2"/>
          <p:cNvSpPr/>
          <p:nvPr/>
        </p:nvSpPr>
        <p:spPr>
          <a:xfrm>
            <a:off x="0" y="3496680"/>
            <a:ext cx="9143640" cy="360"/>
          </a:xfrm>
          <a:custGeom>
            <a:avLst/>
            <a:gdLst/>
            <a:ahLst/>
            <a:rect l="l" t="t" r="r" b="b"/>
            <a:pathLst>
              <a:path w="21600" h="21600">
                <a:moveTo>
                  <a:pt x="0" y="0"/>
                </a:moveTo>
                <a:lnTo>
                  <a:pt x="21600" y="21600"/>
                </a:lnTo>
              </a:path>
            </a:pathLst>
          </a:custGeom>
          <a:noFill/>
          <a:ln w="57240">
            <a:solidFill>
              <a:srgbClr val="000000">
                <a:alpha val="15000"/>
              </a:srgbClr>
            </a:solidFill>
            <a:round/>
          </a:ln>
        </p:spPr>
        <p:style>
          <a:lnRef idx="0"/>
          <a:fillRef idx="0"/>
          <a:effectRef idx="0"/>
          <a:fontRef idx="minor"/>
        </p:style>
      </p:sp>
      <p:sp>
        <p:nvSpPr>
          <p:cNvPr id="2" name="PlaceHolder 3"/>
          <p:cNvSpPr>
            <a:spLocks noGrp="1"/>
          </p:cNvSpPr>
          <p:nvPr>
            <p:ph type="title"/>
          </p:nvPr>
        </p:nvSpPr>
        <p:spPr>
          <a:xfrm>
            <a:off x="685800" y="1867680"/>
            <a:ext cx="7772040" cy="1648440"/>
          </a:xfrm>
          <a:prstGeom prst="rect">
            <a:avLst/>
          </a:prstGeom>
        </p:spPr>
        <p:txBody>
          <a:bodyPr lIns="0" rIns="0" tIns="0" bIns="0" anchor="ctr">
            <a:noAutofit/>
          </a:bodyPr>
          <a:p>
            <a:r>
              <a:rPr b="0" lang="pt-PT" sz="1400" spc="-1" strike="noStrike">
                <a:solidFill>
                  <a:srgbClr val="000000"/>
                </a:solidFill>
                <a:latin typeface="Arial"/>
              </a:rPr>
              <a:t>Click to edit the title text format</a:t>
            </a:r>
            <a:endParaRPr b="0" lang="pt-PT" sz="1400" spc="-1" strike="noStrike">
              <a:solidFill>
                <a:srgbClr val="000000"/>
              </a:solidFill>
              <a:latin typeface="Arial"/>
            </a:endParaRPr>
          </a:p>
        </p:txBody>
      </p:sp>
      <p:sp>
        <p:nvSpPr>
          <p:cNvPr id="3"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PT" sz="1400" spc="-1" strike="noStrike">
                <a:solidFill>
                  <a:srgbClr val="000000"/>
                </a:solidFill>
                <a:latin typeface="Arial"/>
              </a:rPr>
              <a:t>Click to edit the outline text format</a:t>
            </a:r>
            <a:endParaRPr b="0" lang="pt-PT"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PT" sz="1400" spc="-1" strike="noStrike">
                <a:solidFill>
                  <a:srgbClr val="000000"/>
                </a:solidFill>
                <a:latin typeface="Arial"/>
              </a:rPr>
              <a:t>Second Outline Level</a:t>
            </a:r>
            <a:endParaRPr b="0" lang="pt-PT"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PT" sz="1400" spc="-1" strike="noStrike">
                <a:solidFill>
                  <a:srgbClr val="000000"/>
                </a:solidFill>
                <a:latin typeface="Arial"/>
              </a:rPr>
              <a:t>Third Outline Level</a:t>
            </a:r>
            <a:endParaRPr b="0" lang="pt-PT"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PT" sz="1400" spc="-1" strike="noStrike">
                <a:solidFill>
                  <a:srgbClr val="000000"/>
                </a:solidFill>
                <a:latin typeface="Arial"/>
              </a:rPr>
              <a:t>Fourth Outline Level</a:t>
            </a:r>
            <a:endParaRPr b="0" lang="pt-PT"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PT" sz="2000" spc="-1" strike="noStrike">
                <a:solidFill>
                  <a:srgbClr val="000000"/>
                </a:solidFill>
                <a:latin typeface="Arial"/>
              </a:rPr>
              <a:t>Fifth Outline Level</a:t>
            </a:r>
            <a:endParaRPr b="0" lang="pt-PT"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PT" sz="2000" spc="-1" strike="noStrike">
                <a:solidFill>
                  <a:srgbClr val="000000"/>
                </a:solidFill>
                <a:latin typeface="Arial"/>
              </a:rPr>
              <a:t>Sixth Outline Level</a:t>
            </a:r>
            <a:endParaRPr b="0" lang="pt-PT"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PT" sz="2000" spc="-1" strike="noStrike">
                <a:solidFill>
                  <a:srgbClr val="000000"/>
                </a:solidFill>
                <a:latin typeface="Arial"/>
              </a:rPr>
              <a:t>Seventh Outline Level</a:t>
            </a:r>
            <a:endParaRPr b="0" lang="pt-PT"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88db"/>
        </a:solidFill>
      </p:bgPr>
    </p:bg>
    <p:spTree>
      <p:nvGrpSpPr>
        <p:cNvPr id="1" name=""/>
        <p:cNvGrpSpPr/>
        <p:nvPr/>
      </p:nvGrpSpPr>
      <p:grpSpPr>
        <a:xfrm>
          <a:off x="0" y="0"/>
          <a:ext cx="0" cy="0"/>
          <a:chOff x="0" y="0"/>
          <a:chExt cx="0" cy="0"/>
        </a:xfrm>
      </p:grpSpPr>
      <p:pic>
        <p:nvPicPr>
          <p:cNvPr id="40" name="Google Shape;44;p8" descr=""/>
          <p:cNvPicPr/>
          <p:nvPr/>
        </p:nvPicPr>
        <p:blipFill>
          <a:blip r:embed="rId2">
            <a:alphaModFix amt="5000"/>
          </a:blip>
          <a:srcRect l="0" t="20698" r="0" b="20691"/>
          <a:stretch/>
        </p:blipFill>
        <p:spPr>
          <a:xfrm>
            <a:off x="183960" y="0"/>
            <a:ext cx="8775720" cy="5142960"/>
          </a:xfrm>
          <a:prstGeom prst="rect">
            <a:avLst/>
          </a:prstGeom>
          <a:ln>
            <a:noFill/>
          </a:ln>
        </p:spPr>
      </p:pic>
      <p:sp>
        <p:nvSpPr>
          <p:cNvPr id="41" name="PlaceHolder 1"/>
          <p:cNvSpPr>
            <a:spLocks noGrp="1"/>
          </p:cNvSpPr>
          <p:nvPr>
            <p:ph type="title"/>
          </p:nvPr>
        </p:nvSpPr>
        <p:spPr>
          <a:xfrm>
            <a:off x="685800" y="1867680"/>
            <a:ext cx="7772040" cy="1648440"/>
          </a:xfrm>
          <a:prstGeom prst="rect">
            <a:avLst/>
          </a:prstGeom>
        </p:spPr>
        <p:txBody>
          <a:bodyPr lIns="0" rIns="0" tIns="0" bIns="0" anchor="ctr">
            <a:noAutofit/>
          </a:bodyPr>
          <a:p>
            <a:r>
              <a:rPr b="0" lang="pt-PT" sz="1400" spc="-1" strike="noStrike">
                <a:solidFill>
                  <a:srgbClr val="000000"/>
                </a:solidFill>
                <a:latin typeface="Arial"/>
              </a:rPr>
              <a:t>Click to edit the title text format</a:t>
            </a:r>
            <a:endParaRPr b="0" lang="pt-PT" sz="1400" spc="-1" strike="noStrike">
              <a:solidFill>
                <a:srgbClr val="000000"/>
              </a:solidFill>
              <a:latin typeface="Arial"/>
            </a:endParaRPr>
          </a:p>
        </p:txBody>
      </p:sp>
      <p:sp>
        <p:nvSpPr>
          <p:cNvPr id="42"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PT" sz="1400" spc="-1" strike="noStrike">
                <a:solidFill>
                  <a:srgbClr val="000000"/>
                </a:solidFill>
                <a:latin typeface="Arial"/>
              </a:rPr>
              <a:t>Click to edit the outline text format</a:t>
            </a:r>
            <a:endParaRPr b="0" lang="pt-PT"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PT" sz="1400" spc="-1" strike="noStrike">
                <a:solidFill>
                  <a:srgbClr val="000000"/>
                </a:solidFill>
                <a:latin typeface="Arial"/>
              </a:rPr>
              <a:t>Second Outline Level</a:t>
            </a:r>
            <a:endParaRPr b="0" lang="pt-PT"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PT" sz="1400" spc="-1" strike="noStrike">
                <a:solidFill>
                  <a:srgbClr val="000000"/>
                </a:solidFill>
                <a:latin typeface="Arial"/>
              </a:rPr>
              <a:t>Third Outline Level</a:t>
            </a:r>
            <a:endParaRPr b="0" lang="pt-PT"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PT" sz="1400" spc="-1" strike="noStrike">
                <a:solidFill>
                  <a:srgbClr val="000000"/>
                </a:solidFill>
                <a:latin typeface="Arial"/>
              </a:rPr>
              <a:t>Fourth Outline Level</a:t>
            </a:r>
            <a:endParaRPr b="0" lang="pt-PT"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PT" sz="2000" spc="-1" strike="noStrike">
                <a:solidFill>
                  <a:srgbClr val="000000"/>
                </a:solidFill>
                <a:latin typeface="Arial"/>
              </a:rPr>
              <a:t>Fifth Outline Level</a:t>
            </a:r>
            <a:endParaRPr b="0" lang="pt-PT"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PT" sz="2000" spc="-1" strike="noStrike">
                <a:solidFill>
                  <a:srgbClr val="000000"/>
                </a:solidFill>
                <a:latin typeface="Arial"/>
              </a:rPr>
              <a:t>Sixth Outline Level</a:t>
            </a:r>
            <a:endParaRPr b="0" lang="pt-PT"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PT" sz="2000" spc="-1" strike="noStrike">
                <a:solidFill>
                  <a:srgbClr val="000000"/>
                </a:solidFill>
                <a:latin typeface="Arial"/>
              </a:rPr>
              <a:t>Seventh Outline Level</a:t>
            </a:r>
            <a:endParaRPr b="0" lang="pt-PT"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9" name="CustomShape 1"/>
          <p:cNvSpPr/>
          <p:nvPr/>
        </p:nvSpPr>
        <p:spPr>
          <a:xfrm>
            <a:off x="0" y="0"/>
            <a:ext cx="9143640" cy="1149480"/>
          </a:xfrm>
          <a:prstGeom prst="rect">
            <a:avLst/>
          </a:prstGeom>
          <a:solidFill>
            <a:srgbClr val="2388db"/>
          </a:solidFill>
          <a:ln>
            <a:noFill/>
          </a:ln>
        </p:spPr>
        <p:style>
          <a:lnRef idx="0"/>
          <a:fillRef idx="0"/>
          <a:effectRef idx="0"/>
          <a:fontRef idx="minor"/>
        </p:style>
      </p:sp>
      <p:sp>
        <p:nvSpPr>
          <p:cNvPr id="80" name="CustomShape 2"/>
          <p:cNvSpPr/>
          <p:nvPr/>
        </p:nvSpPr>
        <p:spPr>
          <a:xfrm>
            <a:off x="0" y="1127880"/>
            <a:ext cx="9143640" cy="360"/>
          </a:xfrm>
          <a:custGeom>
            <a:avLst/>
            <a:gdLst/>
            <a:ahLst/>
            <a:rect l="l" t="t" r="r" b="b"/>
            <a:pathLst>
              <a:path w="21600" h="21600">
                <a:moveTo>
                  <a:pt x="0" y="0"/>
                </a:moveTo>
                <a:lnTo>
                  <a:pt x="21600" y="21600"/>
                </a:lnTo>
              </a:path>
            </a:pathLst>
          </a:custGeom>
          <a:noFill/>
          <a:ln w="57240">
            <a:solidFill>
              <a:srgbClr val="000000">
                <a:alpha val="15000"/>
              </a:srgbClr>
            </a:solidFill>
            <a:round/>
          </a:ln>
        </p:spPr>
        <p:style>
          <a:lnRef idx="0"/>
          <a:fillRef idx="0"/>
          <a:effectRef idx="0"/>
          <a:fontRef idx="minor"/>
        </p:style>
      </p:sp>
      <p:sp>
        <p:nvSpPr>
          <p:cNvPr id="81" name="PlaceHolder 3"/>
          <p:cNvSpPr>
            <a:spLocks noGrp="1"/>
          </p:cNvSpPr>
          <p:nvPr>
            <p:ph type="title"/>
          </p:nvPr>
        </p:nvSpPr>
        <p:spPr>
          <a:xfrm>
            <a:off x="457200" y="205920"/>
            <a:ext cx="8229240" cy="857160"/>
          </a:xfrm>
          <a:prstGeom prst="rect">
            <a:avLst/>
          </a:prstGeom>
        </p:spPr>
        <p:txBody>
          <a:bodyPr lIns="0" rIns="0" tIns="0" bIns="0" anchor="ctr">
            <a:noAutofit/>
          </a:bodyPr>
          <a:p>
            <a:r>
              <a:rPr b="0" lang="pt-PT" sz="1400" spc="-1" strike="noStrike">
                <a:solidFill>
                  <a:srgbClr val="000000"/>
                </a:solidFill>
                <a:latin typeface="Arial"/>
              </a:rPr>
              <a:t>Click to edit the title text format</a:t>
            </a:r>
            <a:endParaRPr b="0" lang="pt-PT" sz="1400" spc="-1" strike="noStrike">
              <a:solidFill>
                <a:srgbClr val="000000"/>
              </a:solidFill>
              <a:latin typeface="Arial"/>
            </a:endParaRPr>
          </a:p>
        </p:txBody>
      </p:sp>
      <p:sp>
        <p:nvSpPr>
          <p:cNvPr id="82" name="PlaceHolder 4"/>
          <p:cNvSpPr>
            <a:spLocks noGrp="1"/>
          </p:cNvSpPr>
          <p:nvPr>
            <p:ph type="body"/>
          </p:nvPr>
        </p:nvSpPr>
        <p:spPr>
          <a:xfrm>
            <a:off x="457200" y="1200240"/>
            <a:ext cx="8229240" cy="3725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PT" sz="1400" spc="-1" strike="noStrike">
                <a:solidFill>
                  <a:srgbClr val="000000"/>
                </a:solidFill>
                <a:latin typeface="Arial"/>
              </a:rPr>
              <a:t>Click to edit the outline text format</a:t>
            </a:r>
            <a:endParaRPr b="0" lang="pt-PT"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PT" sz="1400" spc="-1" strike="noStrike">
                <a:solidFill>
                  <a:srgbClr val="000000"/>
                </a:solidFill>
                <a:latin typeface="Arial"/>
              </a:rPr>
              <a:t>Second Outline Level</a:t>
            </a:r>
            <a:endParaRPr b="0" lang="pt-PT"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PT" sz="1400" spc="-1" strike="noStrike">
                <a:solidFill>
                  <a:srgbClr val="000000"/>
                </a:solidFill>
                <a:latin typeface="Arial"/>
              </a:rPr>
              <a:t>Third Outline Level</a:t>
            </a:r>
            <a:endParaRPr b="0" lang="pt-PT"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PT" sz="1400" spc="-1" strike="noStrike">
                <a:solidFill>
                  <a:srgbClr val="000000"/>
                </a:solidFill>
                <a:latin typeface="Arial"/>
              </a:rPr>
              <a:t>Fourth Outline Level</a:t>
            </a:r>
            <a:endParaRPr b="0" lang="pt-PT"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PT" sz="2000" spc="-1" strike="noStrike">
                <a:solidFill>
                  <a:srgbClr val="000000"/>
                </a:solidFill>
                <a:latin typeface="Arial"/>
              </a:rPr>
              <a:t>Fifth Outline Level</a:t>
            </a:r>
            <a:endParaRPr b="0" lang="pt-PT"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PT" sz="2000" spc="-1" strike="noStrike">
                <a:solidFill>
                  <a:srgbClr val="000000"/>
                </a:solidFill>
                <a:latin typeface="Arial"/>
              </a:rPr>
              <a:t>Sixth Outline Level</a:t>
            </a:r>
            <a:endParaRPr b="0" lang="pt-PT"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PT" sz="2000" spc="-1" strike="noStrike">
                <a:solidFill>
                  <a:srgbClr val="000000"/>
                </a:solidFill>
                <a:latin typeface="Arial"/>
              </a:rPr>
              <a:t>Seventh Outline Level</a:t>
            </a:r>
            <a:endParaRPr b="0" lang="pt-PT" sz="2000" spc="-1" strike="noStrike">
              <a:solidFill>
                <a:srgbClr val="000000"/>
              </a:solidFill>
              <a:latin typeface="Arial"/>
            </a:endParaRPr>
          </a:p>
        </p:txBody>
      </p:sp>
      <p:pic>
        <p:nvPicPr>
          <p:cNvPr id="83" name="Google Shape;18;p3" descr=""/>
          <p:cNvPicPr/>
          <p:nvPr/>
        </p:nvPicPr>
        <p:blipFill>
          <a:blip r:embed="rId2"/>
          <a:stretch/>
        </p:blipFill>
        <p:spPr>
          <a:xfrm>
            <a:off x="8038800" y="43200"/>
            <a:ext cx="1063080" cy="1063080"/>
          </a:xfrm>
          <a:prstGeom prst="rect">
            <a:avLst/>
          </a:prstGeom>
          <a:ln>
            <a:noFill/>
          </a:ln>
        </p:spPr>
      </p:pic>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0" name="Google Shape;47;p9" descr=""/>
          <p:cNvPicPr/>
          <p:nvPr/>
        </p:nvPicPr>
        <p:blipFill>
          <a:blip r:embed="rId2">
            <a:alphaModFix amt="3000"/>
          </a:blip>
          <a:stretch/>
        </p:blipFill>
        <p:spPr>
          <a:xfrm>
            <a:off x="2000160" y="0"/>
            <a:ext cx="5142960" cy="5142960"/>
          </a:xfrm>
          <a:prstGeom prst="rect">
            <a:avLst/>
          </a:prstGeom>
          <a:ln>
            <a:noFill/>
          </a:ln>
        </p:spPr>
      </p:pic>
      <p:sp>
        <p:nvSpPr>
          <p:cNvPr id="121" name="PlaceHolder 1"/>
          <p:cNvSpPr>
            <a:spLocks noGrp="1"/>
          </p:cNvSpPr>
          <p:nvPr>
            <p:ph type="title"/>
          </p:nvPr>
        </p:nvSpPr>
        <p:spPr>
          <a:xfrm>
            <a:off x="457200" y="205920"/>
            <a:ext cx="8229240" cy="857160"/>
          </a:xfrm>
          <a:prstGeom prst="rect">
            <a:avLst/>
          </a:prstGeom>
        </p:spPr>
        <p:txBody>
          <a:bodyPr lIns="0" rIns="0" tIns="0" bIns="0" anchor="ctr">
            <a:noAutofit/>
          </a:bodyPr>
          <a:p>
            <a:r>
              <a:rPr b="0" lang="pt-PT" sz="1400" spc="-1" strike="noStrike">
                <a:solidFill>
                  <a:srgbClr val="000000"/>
                </a:solidFill>
                <a:latin typeface="Arial"/>
              </a:rPr>
              <a:t>Click to edit the title text format</a:t>
            </a:r>
            <a:endParaRPr b="0" lang="pt-PT" sz="1400" spc="-1" strike="noStrike">
              <a:solidFill>
                <a:srgbClr val="000000"/>
              </a:solidFill>
              <a:latin typeface="Arial"/>
            </a:endParaRPr>
          </a:p>
        </p:txBody>
      </p:sp>
      <p:sp>
        <p:nvSpPr>
          <p:cNvPr id="122" name="PlaceHolder 2"/>
          <p:cNvSpPr>
            <a:spLocks noGrp="1"/>
          </p:cNvSpPr>
          <p:nvPr>
            <p:ph type="body"/>
          </p:nvPr>
        </p:nvSpPr>
        <p:spPr>
          <a:xfrm>
            <a:off x="457200" y="1200240"/>
            <a:ext cx="8229240" cy="3725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PT" sz="1400" spc="-1" strike="noStrike">
                <a:solidFill>
                  <a:srgbClr val="000000"/>
                </a:solidFill>
                <a:latin typeface="Arial"/>
              </a:rPr>
              <a:t>Click to edit the outline text format</a:t>
            </a:r>
            <a:endParaRPr b="0" lang="pt-PT"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PT" sz="1400" spc="-1" strike="noStrike">
                <a:solidFill>
                  <a:srgbClr val="000000"/>
                </a:solidFill>
                <a:latin typeface="Arial"/>
              </a:rPr>
              <a:t>Second Outline Level</a:t>
            </a:r>
            <a:endParaRPr b="0" lang="pt-PT"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PT" sz="1400" spc="-1" strike="noStrike">
                <a:solidFill>
                  <a:srgbClr val="000000"/>
                </a:solidFill>
                <a:latin typeface="Arial"/>
              </a:rPr>
              <a:t>Third Outline Level</a:t>
            </a:r>
            <a:endParaRPr b="0" lang="pt-PT"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PT" sz="1400" spc="-1" strike="noStrike">
                <a:solidFill>
                  <a:srgbClr val="000000"/>
                </a:solidFill>
                <a:latin typeface="Arial"/>
              </a:rPr>
              <a:t>Fourth Outline Level</a:t>
            </a:r>
            <a:endParaRPr b="0" lang="pt-PT"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PT" sz="2000" spc="-1" strike="noStrike">
                <a:solidFill>
                  <a:srgbClr val="000000"/>
                </a:solidFill>
                <a:latin typeface="Arial"/>
              </a:rPr>
              <a:t>Fifth Outline Level</a:t>
            </a:r>
            <a:endParaRPr b="0" lang="pt-PT"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PT" sz="2000" spc="-1" strike="noStrike">
                <a:solidFill>
                  <a:srgbClr val="000000"/>
                </a:solidFill>
                <a:latin typeface="Arial"/>
              </a:rPr>
              <a:t>Sixth Outline Level</a:t>
            </a:r>
            <a:endParaRPr b="0" lang="pt-PT"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PT" sz="2000" spc="-1" strike="noStrike">
                <a:solidFill>
                  <a:srgbClr val="000000"/>
                </a:solidFill>
                <a:latin typeface="Arial"/>
              </a:rPr>
              <a:t>Seventh Outline Level</a:t>
            </a:r>
            <a:endParaRPr b="0" lang="pt-PT"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9" name="PlaceHolder 1"/>
          <p:cNvSpPr>
            <a:spLocks noGrp="1"/>
          </p:cNvSpPr>
          <p:nvPr>
            <p:ph type="body"/>
          </p:nvPr>
        </p:nvSpPr>
        <p:spPr>
          <a:xfrm>
            <a:off x="457200" y="4406400"/>
            <a:ext cx="8229240" cy="519120"/>
          </a:xfrm>
          <a:prstGeom prst="rect">
            <a:avLst/>
          </a:prstGeom>
        </p:spPr>
        <p:txBody>
          <a:bodyPr lIns="0" rIns="0" tIns="0" bIns="0">
            <a:normAutofit fontScale="11000"/>
          </a:bodyPr>
          <a:p>
            <a:pPr marL="432000" indent="-324000">
              <a:spcBef>
                <a:spcPts val="1417"/>
              </a:spcBef>
              <a:buClr>
                <a:srgbClr val="000000"/>
              </a:buClr>
              <a:buSzPct val="45000"/>
              <a:buFont typeface="Wingdings" charset="2"/>
              <a:buChar char=""/>
            </a:pPr>
            <a:r>
              <a:rPr b="0" lang="pt-PT" sz="1400" spc="-1" strike="noStrike">
                <a:solidFill>
                  <a:srgbClr val="000000"/>
                </a:solidFill>
                <a:latin typeface="Arial"/>
              </a:rPr>
              <a:t>Click to edit the outline text format</a:t>
            </a:r>
            <a:endParaRPr b="0" lang="pt-PT"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PT" sz="1400" spc="-1" strike="noStrike">
                <a:solidFill>
                  <a:srgbClr val="000000"/>
                </a:solidFill>
                <a:latin typeface="Arial"/>
              </a:rPr>
              <a:t>Second Outline Level</a:t>
            </a:r>
            <a:endParaRPr b="0" lang="pt-PT"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PT" sz="1400" spc="-1" strike="noStrike">
                <a:solidFill>
                  <a:srgbClr val="000000"/>
                </a:solidFill>
                <a:latin typeface="Arial"/>
              </a:rPr>
              <a:t>Third Outline Level</a:t>
            </a:r>
            <a:endParaRPr b="0" lang="pt-PT"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PT" sz="1400" spc="-1" strike="noStrike">
                <a:solidFill>
                  <a:srgbClr val="000000"/>
                </a:solidFill>
                <a:latin typeface="Arial"/>
              </a:rPr>
              <a:t>Fourth Outline Level</a:t>
            </a:r>
            <a:endParaRPr b="0" lang="pt-PT"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PT" sz="2000" spc="-1" strike="noStrike">
                <a:solidFill>
                  <a:srgbClr val="000000"/>
                </a:solidFill>
                <a:latin typeface="Arial"/>
              </a:rPr>
              <a:t>Fifth Outline Level</a:t>
            </a:r>
            <a:endParaRPr b="0" lang="pt-PT"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PT" sz="2000" spc="-1" strike="noStrike">
                <a:solidFill>
                  <a:srgbClr val="000000"/>
                </a:solidFill>
                <a:latin typeface="Arial"/>
              </a:rPr>
              <a:t>Sixth Outline Level</a:t>
            </a:r>
            <a:endParaRPr b="0" lang="pt-PT"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PT" sz="2000" spc="-1" strike="noStrike">
                <a:solidFill>
                  <a:srgbClr val="000000"/>
                </a:solidFill>
                <a:latin typeface="Arial"/>
              </a:rPr>
              <a:t>Seventh Outline Level</a:t>
            </a:r>
            <a:endParaRPr b="0" lang="pt-PT" sz="2000" spc="-1" strike="noStrike">
              <a:solidFill>
                <a:srgbClr val="000000"/>
              </a:solidFill>
              <a:latin typeface="Arial"/>
            </a:endParaRPr>
          </a:p>
        </p:txBody>
      </p:sp>
      <p:sp>
        <p:nvSpPr>
          <p:cNvPr id="160" name="CustomShape 2"/>
          <p:cNvSpPr/>
          <p:nvPr/>
        </p:nvSpPr>
        <p:spPr>
          <a:xfrm>
            <a:off x="4320" y="0"/>
            <a:ext cx="9143640" cy="4406040"/>
          </a:xfrm>
          <a:prstGeom prst="rect">
            <a:avLst/>
          </a:prstGeom>
          <a:solidFill>
            <a:srgbClr val="2388db"/>
          </a:solidFill>
          <a:ln>
            <a:noFill/>
          </a:ln>
        </p:spPr>
        <p:style>
          <a:lnRef idx="0"/>
          <a:fillRef idx="0"/>
          <a:effectRef idx="0"/>
          <a:fontRef idx="minor"/>
        </p:style>
      </p:sp>
      <p:sp>
        <p:nvSpPr>
          <p:cNvPr id="161" name="CustomShape 3"/>
          <p:cNvSpPr/>
          <p:nvPr/>
        </p:nvSpPr>
        <p:spPr>
          <a:xfrm>
            <a:off x="0" y="4384440"/>
            <a:ext cx="9143640" cy="360"/>
          </a:xfrm>
          <a:custGeom>
            <a:avLst/>
            <a:gdLst/>
            <a:ahLst/>
            <a:rect l="l" t="t" r="r" b="b"/>
            <a:pathLst>
              <a:path w="21600" h="21600">
                <a:moveTo>
                  <a:pt x="0" y="0"/>
                </a:moveTo>
                <a:lnTo>
                  <a:pt x="21600" y="21600"/>
                </a:lnTo>
              </a:path>
            </a:pathLst>
          </a:custGeom>
          <a:noFill/>
          <a:ln w="57240">
            <a:solidFill>
              <a:srgbClr val="000000">
                <a:alpha val="15000"/>
              </a:srgbClr>
            </a:solidFill>
            <a:round/>
          </a:ln>
        </p:spPr>
        <p:style>
          <a:lnRef idx="0"/>
          <a:fillRef idx="0"/>
          <a:effectRef idx="0"/>
          <a:fontRef idx="minor"/>
        </p:style>
      </p:sp>
      <p:pic>
        <p:nvPicPr>
          <p:cNvPr id="162" name="Google Shape;41;p7" descr=""/>
          <p:cNvPicPr/>
          <p:nvPr/>
        </p:nvPicPr>
        <p:blipFill>
          <a:blip r:embed="rId2">
            <a:alphaModFix amt="5000"/>
          </a:blip>
          <a:srcRect l="0" t="24895" r="21518" b="25393"/>
          <a:stretch/>
        </p:blipFill>
        <p:spPr>
          <a:xfrm>
            <a:off x="2260440" y="0"/>
            <a:ext cx="6887160" cy="4362120"/>
          </a:xfrm>
          <a:prstGeom prst="rect">
            <a:avLst/>
          </a:prstGeom>
          <a:ln>
            <a:noFill/>
          </a:ln>
        </p:spPr>
      </p:pic>
      <p:sp>
        <p:nvSpPr>
          <p:cNvPr id="163" name="PlaceHolder 4"/>
          <p:cNvSpPr>
            <a:spLocks noGrp="1"/>
          </p:cNvSpPr>
          <p:nvPr>
            <p:ph type="title"/>
          </p:nvPr>
        </p:nvSpPr>
        <p:spPr>
          <a:xfrm>
            <a:off x="457200" y="1549440"/>
            <a:ext cx="4332240" cy="1542600"/>
          </a:xfrm>
          <a:prstGeom prst="rect">
            <a:avLst/>
          </a:prstGeom>
        </p:spPr>
        <p:txBody>
          <a:bodyPr lIns="0" rIns="0" tIns="0" bIns="0" anchor="ctr">
            <a:noAutofit/>
          </a:bodyPr>
          <a:p>
            <a:r>
              <a:rPr b="0" lang="pt-PT" sz="1400" spc="-1" strike="noStrike">
                <a:solidFill>
                  <a:srgbClr val="000000"/>
                </a:solidFill>
                <a:latin typeface="Arial"/>
              </a:rPr>
              <a:t>Click to edit the title text format</a:t>
            </a:r>
            <a:endParaRPr b="0" lang="pt-PT"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0" name="CustomShape 1"/>
          <p:cNvSpPr/>
          <p:nvPr/>
        </p:nvSpPr>
        <p:spPr>
          <a:xfrm>
            <a:off x="0" y="0"/>
            <a:ext cx="9143640" cy="1149480"/>
          </a:xfrm>
          <a:prstGeom prst="rect">
            <a:avLst/>
          </a:prstGeom>
          <a:solidFill>
            <a:srgbClr val="2388db"/>
          </a:solidFill>
          <a:ln>
            <a:noFill/>
          </a:ln>
        </p:spPr>
        <p:style>
          <a:lnRef idx="0"/>
          <a:fillRef idx="0"/>
          <a:effectRef idx="0"/>
          <a:fontRef idx="minor"/>
        </p:style>
      </p:sp>
      <p:sp>
        <p:nvSpPr>
          <p:cNvPr id="201" name="CustomShape 2"/>
          <p:cNvSpPr/>
          <p:nvPr/>
        </p:nvSpPr>
        <p:spPr>
          <a:xfrm>
            <a:off x="0" y="1127880"/>
            <a:ext cx="9143640" cy="360"/>
          </a:xfrm>
          <a:custGeom>
            <a:avLst/>
            <a:gdLst/>
            <a:ahLst/>
            <a:rect l="l" t="t" r="r" b="b"/>
            <a:pathLst>
              <a:path w="21600" h="21600">
                <a:moveTo>
                  <a:pt x="0" y="0"/>
                </a:moveTo>
                <a:lnTo>
                  <a:pt x="21600" y="21600"/>
                </a:lnTo>
              </a:path>
            </a:pathLst>
          </a:custGeom>
          <a:noFill/>
          <a:ln w="57240">
            <a:solidFill>
              <a:srgbClr val="000000">
                <a:alpha val="15000"/>
              </a:srgbClr>
            </a:solidFill>
            <a:round/>
          </a:ln>
        </p:spPr>
        <p:style>
          <a:lnRef idx="0"/>
          <a:fillRef idx="0"/>
          <a:effectRef idx="0"/>
          <a:fontRef idx="minor"/>
        </p:style>
      </p:sp>
      <p:sp>
        <p:nvSpPr>
          <p:cNvPr id="202" name="PlaceHolder 3"/>
          <p:cNvSpPr>
            <a:spLocks noGrp="1"/>
          </p:cNvSpPr>
          <p:nvPr>
            <p:ph type="title"/>
          </p:nvPr>
        </p:nvSpPr>
        <p:spPr>
          <a:xfrm>
            <a:off x="457200" y="205920"/>
            <a:ext cx="8229240" cy="857160"/>
          </a:xfrm>
          <a:prstGeom prst="rect">
            <a:avLst/>
          </a:prstGeom>
        </p:spPr>
        <p:txBody>
          <a:bodyPr lIns="0" rIns="0" tIns="0" bIns="0" anchor="ctr">
            <a:noAutofit/>
          </a:bodyPr>
          <a:p>
            <a:r>
              <a:rPr b="0" lang="pt-PT" sz="1400" spc="-1" strike="noStrike">
                <a:solidFill>
                  <a:srgbClr val="000000"/>
                </a:solidFill>
                <a:latin typeface="Arial"/>
              </a:rPr>
              <a:t>Click to edit the title text format</a:t>
            </a:r>
            <a:endParaRPr b="0" lang="pt-PT" sz="1400" spc="-1" strike="noStrike">
              <a:solidFill>
                <a:srgbClr val="000000"/>
              </a:solidFill>
              <a:latin typeface="Arial"/>
            </a:endParaRPr>
          </a:p>
        </p:txBody>
      </p:sp>
      <p:sp>
        <p:nvSpPr>
          <p:cNvPr id="203" name="PlaceHolder 4"/>
          <p:cNvSpPr>
            <a:spLocks noGrp="1"/>
          </p:cNvSpPr>
          <p:nvPr>
            <p:ph type="body"/>
          </p:nvPr>
        </p:nvSpPr>
        <p:spPr>
          <a:xfrm>
            <a:off x="457200" y="1200240"/>
            <a:ext cx="3994200" cy="3725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PT" sz="1400" spc="-1" strike="noStrike">
                <a:solidFill>
                  <a:srgbClr val="000000"/>
                </a:solidFill>
                <a:latin typeface="Arial"/>
              </a:rPr>
              <a:t>Click to edit the outline text format</a:t>
            </a:r>
            <a:endParaRPr b="0" lang="pt-PT"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PT" sz="1400" spc="-1" strike="noStrike">
                <a:solidFill>
                  <a:srgbClr val="000000"/>
                </a:solidFill>
                <a:latin typeface="Arial"/>
              </a:rPr>
              <a:t>Second Outline Level</a:t>
            </a:r>
            <a:endParaRPr b="0" lang="pt-PT"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PT" sz="1400" spc="-1" strike="noStrike">
                <a:solidFill>
                  <a:srgbClr val="000000"/>
                </a:solidFill>
                <a:latin typeface="Arial"/>
              </a:rPr>
              <a:t>Third Outline Level</a:t>
            </a:r>
            <a:endParaRPr b="0" lang="pt-PT"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PT" sz="1400" spc="-1" strike="noStrike">
                <a:solidFill>
                  <a:srgbClr val="000000"/>
                </a:solidFill>
                <a:latin typeface="Arial"/>
              </a:rPr>
              <a:t>Fourth Outline Level</a:t>
            </a:r>
            <a:endParaRPr b="0" lang="pt-PT"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PT" sz="2000" spc="-1" strike="noStrike">
                <a:solidFill>
                  <a:srgbClr val="000000"/>
                </a:solidFill>
                <a:latin typeface="Arial"/>
              </a:rPr>
              <a:t>Fifth Outline Level</a:t>
            </a:r>
            <a:endParaRPr b="0" lang="pt-PT"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PT" sz="2000" spc="-1" strike="noStrike">
                <a:solidFill>
                  <a:srgbClr val="000000"/>
                </a:solidFill>
                <a:latin typeface="Arial"/>
              </a:rPr>
              <a:t>Sixth Outline Level</a:t>
            </a:r>
            <a:endParaRPr b="0" lang="pt-PT"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PT" sz="2000" spc="-1" strike="noStrike">
                <a:solidFill>
                  <a:srgbClr val="000000"/>
                </a:solidFill>
                <a:latin typeface="Arial"/>
              </a:rPr>
              <a:t>Seventh Outline Level</a:t>
            </a:r>
            <a:endParaRPr b="0" lang="pt-PT" sz="2000" spc="-1" strike="noStrike">
              <a:solidFill>
                <a:srgbClr val="000000"/>
              </a:solidFill>
              <a:latin typeface="Arial"/>
            </a:endParaRPr>
          </a:p>
        </p:txBody>
      </p:sp>
      <p:sp>
        <p:nvSpPr>
          <p:cNvPr id="204" name="PlaceHolder 5"/>
          <p:cNvSpPr>
            <a:spLocks noGrp="1"/>
          </p:cNvSpPr>
          <p:nvPr>
            <p:ph type="body"/>
          </p:nvPr>
        </p:nvSpPr>
        <p:spPr>
          <a:xfrm>
            <a:off x="4692240" y="1200240"/>
            <a:ext cx="3994200" cy="3725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PT" sz="1400" spc="-1" strike="noStrike">
                <a:solidFill>
                  <a:srgbClr val="000000"/>
                </a:solidFill>
                <a:latin typeface="Arial"/>
              </a:rPr>
              <a:t>Click to edit the outline text format</a:t>
            </a:r>
            <a:endParaRPr b="0" lang="pt-PT"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PT" sz="1400" spc="-1" strike="noStrike">
                <a:solidFill>
                  <a:srgbClr val="000000"/>
                </a:solidFill>
                <a:latin typeface="Arial"/>
              </a:rPr>
              <a:t>Second Outline Level</a:t>
            </a:r>
            <a:endParaRPr b="0" lang="pt-PT"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PT" sz="1400" spc="-1" strike="noStrike">
                <a:solidFill>
                  <a:srgbClr val="000000"/>
                </a:solidFill>
                <a:latin typeface="Arial"/>
              </a:rPr>
              <a:t>Third Outline Level</a:t>
            </a:r>
            <a:endParaRPr b="0" lang="pt-PT"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PT" sz="1400" spc="-1" strike="noStrike">
                <a:solidFill>
                  <a:srgbClr val="000000"/>
                </a:solidFill>
                <a:latin typeface="Arial"/>
              </a:rPr>
              <a:t>Fourth Outline Level</a:t>
            </a:r>
            <a:endParaRPr b="0" lang="pt-PT"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PT" sz="2000" spc="-1" strike="noStrike">
                <a:solidFill>
                  <a:srgbClr val="000000"/>
                </a:solidFill>
                <a:latin typeface="Arial"/>
              </a:rPr>
              <a:t>Fifth Outline Level</a:t>
            </a:r>
            <a:endParaRPr b="0" lang="pt-PT"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PT" sz="2000" spc="-1" strike="noStrike">
                <a:solidFill>
                  <a:srgbClr val="000000"/>
                </a:solidFill>
                <a:latin typeface="Arial"/>
              </a:rPr>
              <a:t>Sixth Outline Level</a:t>
            </a:r>
            <a:endParaRPr b="0" lang="pt-PT"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PT" sz="2000" spc="-1" strike="noStrike">
                <a:solidFill>
                  <a:srgbClr val="000000"/>
                </a:solidFill>
                <a:latin typeface="Arial"/>
              </a:rPr>
              <a:t>Seventh Outline Level</a:t>
            </a:r>
            <a:endParaRPr b="0" lang="pt-PT" sz="2000" spc="-1" strike="noStrike">
              <a:solidFill>
                <a:srgbClr val="000000"/>
              </a:solidFill>
              <a:latin typeface="Arial"/>
            </a:endParaRPr>
          </a:p>
        </p:txBody>
      </p:sp>
      <p:pic>
        <p:nvPicPr>
          <p:cNvPr id="205" name="Google Shape;25;p4" descr=""/>
          <p:cNvPicPr/>
          <p:nvPr/>
        </p:nvPicPr>
        <p:blipFill>
          <a:blip r:embed="rId2"/>
          <a:stretch/>
        </p:blipFill>
        <p:spPr>
          <a:xfrm>
            <a:off x="8038800" y="43200"/>
            <a:ext cx="1063080" cy="1063080"/>
          </a:xfrm>
          <a:prstGeom prst="rect">
            <a:avLst/>
          </a:prstGeom>
          <a:ln>
            <a:noFill/>
          </a:ln>
        </p:spPr>
      </p:pic>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2" name="CustomShape 1"/>
          <p:cNvSpPr/>
          <p:nvPr/>
        </p:nvSpPr>
        <p:spPr>
          <a:xfrm>
            <a:off x="0" y="737280"/>
            <a:ext cx="9143640" cy="4406040"/>
          </a:xfrm>
          <a:prstGeom prst="rect">
            <a:avLst/>
          </a:prstGeom>
          <a:solidFill>
            <a:srgbClr val="2388db"/>
          </a:solidFill>
          <a:ln>
            <a:noFill/>
          </a:ln>
        </p:spPr>
        <p:style>
          <a:lnRef idx="0"/>
          <a:fillRef idx="0"/>
          <a:effectRef idx="0"/>
          <a:fontRef idx="minor"/>
        </p:style>
      </p:sp>
      <p:sp>
        <p:nvSpPr>
          <p:cNvPr id="243" name="CustomShape 2"/>
          <p:cNvSpPr/>
          <p:nvPr/>
        </p:nvSpPr>
        <p:spPr>
          <a:xfrm>
            <a:off x="0" y="767880"/>
            <a:ext cx="9143640" cy="360"/>
          </a:xfrm>
          <a:custGeom>
            <a:avLst/>
            <a:gdLst/>
            <a:ahLst/>
            <a:rect l="l" t="t" r="r" b="b"/>
            <a:pathLst>
              <a:path w="21600" h="21600">
                <a:moveTo>
                  <a:pt x="0" y="0"/>
                </a:moveTo>
                <a:lnTo>
                  <a:pt x="21600" y="21600"/>
                </a:lnTo>
              </a:path>
            </a:pathLst>
          </a:custGeom>
          <a:noFill/>
          <a:ln w="57240">
            <a:solidFill>
              <a:srgbClr val="000000">
                <a:alpha val="15000"/>
              </a:srgbClr>
            </a:solidFill>
            <a:round/>
          </a:ln>
        </p:spPr>
        <p:style>
          <a:lnRef idx="0"/>
          <a:fillRef idx="0"/>
          <a:effectRef idx="0"/>
          <a:fontRef idx="minor"/>
        </p:style>
      </p:sp>
      <p:sp>
        <p:nvSpPr>
          <p:cNvPr id="244" name="PlaceHolder 3"/>
          <p:cNvSpPr>
            <a:spLocks noGrp="1"/>
          </p:cNvSpPr>
          <p:nvPr>
            <p:ph type="body"/>
          </p:nvPr>
        </p:nvSpPr>
        <p:spPr>
          <a:xfrm>
            <a:off x="309600" y="114480"/>
            <a:ext cx="8229240" cy="519120"/>
          </a:xfrm>
          <a:prstGeom prst="rect">
            <a:avLst/>
          </a:prstGeom>
        </p:spPr>
        <p:txBody>
          <a:bodyPr lIns="0" rIns="0" tIns="0" bIns="0">
            <a:normAutofit fontScale="11000"/>
          </a:bodyPr>
          <a:p>
            <a:pPr marL="432000" indent="-324000">
              <a:spcBef>
                <a:spcPts val="1417"/>
              </a:spcBef>
              <a:buClr>
                <a:srgbClr val="000000"/>
              </a:buClr>
              <a:buSzPct val="45000"/>
              <a:buFont typeface="Wingdings" charset="2"/>
              <a:buChar char=""/>
            </a:pPr>
            <a:r>
              <a:rPr b="0" lang="pt-PT" sz="1400" spc="-1" strike="noStrike">
                <a:solidFill>
                  <a:srgbClr val="000000"/>
                </a:solidFill>
                <a:latin typeface="Arial"/>
              </a:rPr>
              <a:t>Click to edit the outline text format</a:t>
            </a:r>
            <a:endParaRPr b="0" lang="pt-PT"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PT" sz="1400" spc="-1" strike="noStrike">
                <a:solidFill>
                  <a:srgbClr val="000000"/>
                </a:solidFill>
                <a:latin typeface="Arial"/>
              </a:rPr>
              <a:t>Second Outline Level</a:t>
            </a:r>
            <a:endParaRPr b="0" lang="pt-PT"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PT" sz="1400" spc="-1" strike="noStrike">
                <a:solidFill>
                  <a:srgbClr val="000000"/>
                </a:solidFill>
                <a:latin typeface="Arial"/>
              </a:rPr>
              <a:t>Third Outline Level</a:t>
            </a:r>
            <a:endParaRPr b="0" lang="pt-PT"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PT" sz="1400" spc="-1" strike="noStrike">
                <a:solidFill>
                  <a:srgbClr val="000000"/>
                </a:solidFill>
                <a:latin typeface="Arial"/>
              </a:rPr>
              <a:t>Fourth Outline Level</a:t>
            </a:r>
            <a:endParaRPr b="0" lang="pt-PT"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PT" sz="2000" spc="-1" strike="noStrike">
                <a:solidFill>
                  <a:srgbClr val="000000"/>
                </a:solidFill>
                <a:latin typeface="Arial"/>
              </a:rPr>
              <a:t>Fifth Outline Level</a:t>
            </a:r>
            <a:endParaRPr b="0" lang="pt-PT"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PT" sz="2000" spc="-1" strike="noStrike">
                <a:solidFill>
                  <a:srgbClr val="000000"/>
                </a:solidFill>
                <a:latin typeface="Arial"/>
              </a:rPr>
              <a:t>Sixth Outline Level</a:t>
            </a:r>
            <a:endParaRPr b="0" lang="pt-PT"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PT" sz="2000" spc="-1" strike="noStrike">
                <a:solidFill>
                  <a:srgbClr val="000000"/>
                </a:solidFill>
                <a:latin typeface="Arial"/>
              </a:rPr>
              <a:t>Seventh Outline Level</a:t>
            </a:r>
            <a:endParaRPr b="0" lang="pt-PT" sz="2000" spc="-1" strike="noStrike">
              <a:solidFill>
                <a:srgbClr val="000000"/>
              </a:solidFill>
              <a:latin typeface="Arial"/>
            </a:endParaRPr>
          </a:p>
        </p:txBody>
      </p:sp>
      <p:pic>
        <p:nvPicPr>
          <p:cNvPr id="245" name="Google Shape;35;p6" descr=""/>
          <p:cNvPicPr/>
          <p:nvPr/>
        </p:nvPicPr>
        <p:blipFill>
          <a:blip r:embed="rId2">
            <a:alphaModFix amt="5000"/>
          </a:blip>
          <a:srcRect l="0" t="24895" r="21518" b="25393"/>
          <a:stretch/>
        </p:blipFill>
        <p:spPr>
          <a:xfrm>
            <a:off x="2256480" y="759240"/>
            <a:ext cx="6887160" cy="4362120"/>
          </a:xfrm>
          <a:prstGeom prst="rect">
            <a:avLst/>
          </a:prstGeom>
          <a:ln>
            <a:noFill/>
          </a:ln>
        </p:spPr>
      </p:pic>
      <p:sp>
        <p:nvSpPr>
          <p:cNvPr id="246" name="PlaceHolder 4"/>
          <p:cNvSpPr>
            <a:spLocks noGrp="1"/>
          </p:cNvSpPr>
          <p:nvPr>
            <p:ph type="title"/>
          </p:nvPr>
        </p:nvSpPr>
        <p:spPr>
          <a:xfrm>
            <a:off x="309600" y="2287440"/>
            <a:ext cx="4332240" cy="1542600"/>
          </a:xfrm>
          <a:prstGeom prst="rect">
            <a:avLst/>
          </a:prstGeom>
        </p:spPr>
        <p:txBody>
          <a:bodyPr lIns="0" rIns="0" tIns="0" bIns="0" anchor="ctr">
            <a:noAutofit/>
          </a:bodyPr>
          <a:p>
            <a:r>
              <a:rPr b="0" lang="pt-PT" sz="1400" spc="-1" strike="noStrike">
                <a:solidFill>
                  <a:srgbClr val="000000"/>
                </a:solidFill>
                <a:latin typeface="Arial"/>
              </a:rPr>
              <a:t>Click to edit the title text format</a:t>
            </a:r>
            <a:endParaRPr b="0" lang="pt-PT"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37.xml"/><Relationship Id="rId3"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37.xml"/><Relationship Id="rId3"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Relationship Id="rId3" Type="http://schemas.openxmlformats.org/officeDocument/2006/relationships/notesSlide" Target="../notesSlides/notesSlide11.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7.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9.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7.xml"/><Relationship Id="rId3" Type="http://schemas.openxmlformats.org/officeDocument/2006/relationships/notesSlide" Target="../notesSlides/notesSlide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0.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1.xml"/>
</Relationships>
</file>

<file path=ppt/slides/_rels/slide132.xml.rels><?xml version="1.0" encoding="UTF-8"?>
<Relationships xmlns="http://schemas.openxmlformats.org/package/2006/relationships"><Relationship Id="rId1" Type="http://schemas.openxmlformats.org/officeDocument/2006/relationships/hyperlink" Target="https://kubernetes.io/docs/admin/kubelet/" TargetMode="External"/><Relationship Id="rId2" Type="http://schemas.openxmlformats.org/officeDocument/2006/relationships/hyperlink" Target="https://kubernetes.io/docs/concepts/api-extension/apiserver-aggregation/" TargetMode="External"/><Relationship Id="rId3" Type="http://schemas.openxmlformats.org/officeDocument/2006/relationships/slideLayout" Target="../slideLayouts/slideLayout27.xml"/><Relationship Id="rId4" Type="http://schemas.openxmlformats.org/officeDocument/2006/relationships/notesSlide" Target="../notesSlides/notesSlide132.xml"/>
</Relationships>
</file>

<file path=ppt/slides/_rels/slide13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jpeg"/><Relationship Id="rId3" Type="http://schemas.openxmlformats.org/officeDocument/2006/relationships/image" Target="../media/image53.png"/><Relationship Id="rId4" Type="http://schemas.openxmlformats.org/officeDocument/2006/relationships/slideLayout" Target="../slideLayouts/slideLayout27.xml"/><Relationship Id="rId5" Type="http://schemas.openxmlformats.org/officeDocument/2006/relationships/notesSlide" Target="../notesSlides/notesSlide133.xml"/>
</Relationships>
</file>

<file path=ppt/slides/_rels/slide134.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7.xml"/>
</Relationships>
</file>

<file path=ppt/slides/_rels/slide13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27.xml"/>
</Relationships>
</file>

<file path=ppt/slides/_rels/slide13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27.xml"/>
</Relationships>
</file>

<file path=ppt/slides/_rels/slide13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27.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9.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37.xml"/><Relationship Id="rId3" Type="http://schemas.openxmlformats.org/officeDocument/2006/relationships/notesSlide" Target="../notesSlides/notesSlide13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
</Relationships>
</file>

<file path=ppt/slides/_rels/slide140.xml.rels><?xml version="1.0" encoding="UTF-8"?>
<Relationships xmlns="http://schemas.openxmlformats.org/package/2006/relationships"><Relationship Id="rId1" Type="http://schemas.openxmlformats.org/officeDocument/2006/relationships/hyperlink" Target="https://www.edx.org/" TargetMode="External"/><Relationship Id="rId2" Type="http://schemas.openxmlformats.org/officeDocument/2006/relationships/hyperlink" Target="https://www.katacoda.com/courses/kubernetes" TargetMode="External"/><Relationship Id="rId3" Type="http://schemas.openxmlformats.org/officeDocument/2006/relationships/hyperlink" Target="https://github.com/kelseyhightower/kubernetes-the-hard-way" TargetMode="External"/><Relationship Id="rId4" Type="http://schemas.openxmlformats.org/officeDocument/2006/relationships/hyperlink" Target="https://www.youtube.com/c/KubernetesCommunity" TargetMode="External"/><Relationship Id="rId5" Type="http://schemas.openxmlformats.org/officeDocument/2006/relationships/hyperlink" Target="https://www.youtube.com/c/cloudnativefdn" TargetMode="External"/><Relationship Id="rId6" Type="http://schemas.openxmlformats.org/officeDocument/2006/relationships/hyperlink" Target="https://www.cncf.io/certification/expert/" TargetMode="External"/><Relationship Id="rId7" Type="http://schemas.openxmlformats.org/officeDocument/2006/relationships/hyperlink" Target="https://www.gitbook.com/book/ramitsurana/awesome-kubernetes/details" TargetMode="External"/><Relationship Id="rId8" Type="http://schemas.openxmlformats.org/officeDocument/2006/relationships/image" Target="../media/image59.png"/><Relationship Id="rId9" Type="http://schemas.openxmlformats.org/officeDocument/2006/relationships/slideLayout" Target="../slideLayouts/slideLayout27.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7.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27.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7.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27.xml"/><Relationship Id="rId5"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7.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7.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7.xml"/><Relationship Id="rId3"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7.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64.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hyperlink" Target="https://kubernetes.io/docs/concepts/overview/working-with-objects/labels/#syntax-and-character-set" TargetMode="External"/><Relationship Id="rId2" Type="http://schemas.openxmlformats.org/officeDocument/2006/relationships/image" Target="../media/image26.png"/><Relationship Id="rId3" Type="http://schemas.openxmlformats.org/officeDocument/2006/relationships/slideLayout" Target="../slideLayouts/slideLayout27.xml"/>
</Relationships>
</file>

<file path=ppt/slides/_rels/slide4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6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64.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37.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64.xml"/><Relationship Id="rId4"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37.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7.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7.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7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7.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27.xml"/><Relationship Id="rId3"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64.xml"/><Relationship Id="rId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37.xml"/><Relationship Id="rId3"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37.xml"/><Relationship Id="rId3"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37.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37.xml"/><Relationship Id="rId3"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37.xml"/><Relationship Id="rId3"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37.xml"/><Relationship Id="rId3"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7.xml"/><Relationship Id="rId3"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7.xml"/><Relationship Id="rId3"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7.xml"/><Relationship Id="rId3"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27.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64.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37.xml"/><Relationship Id="rId3"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7.xml"/><Relationship Id="rId3"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TextShape 1"/>
          <p:cNvSpPr txBox="1"/>
          <p:nvPr/>
        </p:nvSpPr>
        <p:spPr>
          <a:xfrm>
            <a:off x="685800" y="1867680"/>
            <a:ext cx="7772040" cy="1648440"/>
          </a:xfrm>
          <a:prstGeom prst="rect">
            <a:avLst/>
          </a:prstGeom>
          <a:noFill/>
          <a:ln>
            <a:noFill/>
          </a:ln>
        </p:spPr>
        <p:txBody>
          <a:bodyPr tIns="91440" bIns="91440" anchor="b">
            <a:noAutofit/>
          </a:bodyPr>
          <a:p>
            <a:pPr>
              <a:lnSpc>
                <a:spcPct val="100000"/>
              </a:lnSpc>
            </a:pPr>
            <a:r>
              <a:rPr b="1" lang="pt-PT" sz="7200" spc="-1" strike="noStrike">
                <a:solidFill>
                  <a:srgbClr val="ffffff"/>
                </a:solidFill>
                <a:latin typeface="Arial"/>
                <a:ea typeface="Arial"/>
              </a:rPr>
              <a:t>Kubernetes </a:t>
            </a:r>
            <a:endParaRPr b="0" lang="pt-PT" sz="7200" spc="-1" strike="noStrike">
              <a:solidFill>
                <a:srgbClr val="000000"/>
              </a:solidFill>
              <a:latin typeface="Arial"/>
            </a:endParaRPr>
          </a:p>
        </p:txBody>
      </p:sp>
      <p:sp>
        <p:nvSpPr>
          <p:cNvPr id="290" name="TextShape 2"/>
          <p:cNvSpPr txBox="1"/>
          <p:nvPr/>
        </p:nvSpPr>
        <p:spPr>
          <a:xfrm>
            <a:off x="685800" y="3627000"/>
            <a:ext cx="7772040" cy="774000"/>
          </a:xfrm>
          <a:prstGeom prst="rect">
            <a:avLst/>
          </a:prstGeom>
          <a:noFill/>
          <a:ln>
            <a:noFill/>
          </a:ln>
        </p:spPr>
        <p:txBody>
          <a:bodyPr tIns="91440" bIns="91440">
            <a:noAutofit/>
          </a:bodyPr>
          <a:p>
            <a:pPr>
              <a:lnSpc>
                <a:spcPct val="100000"/>
              </a:lnSpc>
            </a:pPr>
            <a:r>
              <a:rPr b="0" lang="pt-PT" sz="3000" spc="-1" strike="noStrike">
                <a:solidFill>
                  <a:srgbClr val="2388db"/>
                </a:solidFill>
                <a:latin typeface="Arial"/>
                <a:ea typeface="Arial"/>
              </a:rPr>
              <a:t>An Introduction</a:t>
            </a:r>
            <a:endParaRPr b="0" lang="pt-PT" sz="3000" spc="-1" strike="noStrike">
              <a:latin typeface="Arial"/>
            </a:endParaRPr>
          </a:p>
        </p:txBody>
      </p:sp>
      <p:pic>
        <p:nvPicPr>
          <p:cNvPr id="291" name="Google Shape;56;p10" descr=""/>
          <p:cNvPicPr/>
          <p:nvPr/>
        </p:nvPicPr>
        <p:blipFill>
          <a:blip r:embed="rId1"/>
          <a:stretch/>
        </p:blipFill>
        <p:spPr>
          <a:xfrm>
            <a:off x="6546240" y="2199600"/>
            <a:ext cx="2041560" cy="2041560"/>
          </a:xfrm>
          <a:prstGeom prst="rect">
            <a:avLst/>
          </a:prstGeom>
          <a:ln>
            <a:noFill/>
          </a:ln>
        </p:spPr>
      </p:pic>
      <p:sp>
        <p:nvSpPr>
          <p:cNvPr id="292" name="CustomShape 3"/>
          <p:cNvSpPr/>
          <p:nvPr/>
        </p:nvSpPr>
        <p:spPr>
          <a:xfrm>
            <a:off x="7102080" y="4785840"/>
            <a:ext cx="2041920" cy="357480"/>
          </a:xfrm>
          <a:prstGeom prst="rect">
            <a:avLst/>
          </a:prstGeom>
          <a:noFill/>
          <a:ln>
            <a:noFill/>
          </a:ln>
        </p:spPr>
        <p:style>
          <a:lnRef idx="0"/>
          <a:fillRef idx="0"/>
          <a:effectRef idx="0"/>
          <a:fontRef idx="minor"/>
        </p:style>
        <p:txBody>
          <a:bodyPr tIns="91440" bIns="91440">
            <a:noAutofit/>
          </a:bodyPr>
          <a:p>
            <a:pPr algn="r">
              <a:lnSpc>
                <a:spcPct val="100000"/>
              </a:lnSpc>
            </a:pPr>
            <a:r>
              <a:rPr b="0" lang="pt-PT" sz="1200" spc="-1" strike="noStrike">
                <a:solidFill>
                  <a:srgbClr val="000000"/>
                </a:solidFill>
                <a:latin typeface="Arial"/>
                <a:ea typeface="Arial"/>
              </a:rPr>
              <a:t> </a:t>
            </a:r>
            <a:endParaRPr b="0" lang="pt-PT" sz="1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TextShape 1"/>
          <p:cNvSpPr txBox="1"/>
          <p:nvPr/>
        </p:nvSpPr>
        <p:spPr>
          <a:xfrm>
            <a:off x="685800" y="1867680"/>
            <a:ext cx="7772040" cy="1648440"/>
          </a:xfrm>
          <a:prstGeom prst="rect">
            <a:avLst/>
          </a:prstGeom>
          <a:noFill/>
          <a:ln>
            <a:noFill/>
          </a:ln>
        </p:spPr>
        <p:txBody>
          <a:bodyPr tIns="91440" bIns="91440" anchor="ctr">
            <a:noAutofit/>
          </a:bodyPr>
          <a:p>
            <a:pPr algn="ctr">
              <a:lnSpc>
                <a:spcPct val="100000"/>
              </a:lnSpc>
            </a:pPr>
            <a:r>
              <a:rPr b="1" lang="pt-PT" sz="7200" spc="-1" strike="noStrike">
                <a:solidFill>
                  <a:srgbClr val="ffffff"/>
                </a:solidFill>
                <a:latin typeface="Arial"/>
                <a:ea typeface="Arial"/>
              </a:rPr>
              <a:t>Architecture</a:t>
            </a:r>
            <a:br/>
            <a:r>
              <a:rPr b="1" lang="pt-PT" sz="7200" spc="-1" strike="noStrike">
                <a:solidFill>
                  <a:srgbClr val="ffffff"/>
                </a:solidFill>
                <a:latin typeface="Arial"/>
                <a:ea typeface="Arial"/>
              </a:rPr>
              <a:t>Overview</a:t>
            </a:r>
            <a:endParaRPr b="0" lang="pt-PT" sz="7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Persistent Volumes</a:t>
            </a:r>
            <a:endParaRPr b="0" lang="pt-PT" sz="3600" spc="-1" strike="noStrike">
              <a:solidFill>
                <a:srgbClr val="000000"/>
              </a:solidFill>
              <a:latin typeface="Arial"/>
            </a:endParaRPr>
          </a:p>
        </p:txBody>
      </p:sp>
      <p:sp>
        <p:nvSpPr>
          <p:cNvPr id="601" name="TextShape 2"/>
          <p:cNvSpPr txBox="1"/>
          <p:nvPr/>
        </p:nvSpPr>
        <p:spPr>
          <a:xfrm>
            <a:off x="457200" y="1200240"/>
            <a:ext cx="8229240" cy="3725280"/>
          </a:xfrm>
          <a:prstGeom prst="rect">
            <a:avLst/>
          </a:prstGeom>
          <a:noFill/>
          <a:ln>
            <a:noFill/>
          </a:ln>
        </p:spPr>
        <p:txBody>
          <a:bodyPr tIns="91440" bIns="91440">
            <a:noAutofit/>
          </a:bodyPr>
          <a:p>
            <a:pPr marL="457200" indent="-380520">
              <a:lnSpc>
                <a:spcPct val="100000"/>
              </a:lnSpc>
              <a:spcBef>
                <a:spcPts val="601"/>
              </a:spcBef>
              <a:buClr>
                <a:srgbClr val="000000"/>
              </a:buClr>
              <a:buFont typeface="Arial"/>
              <a:buChar char="●"/>
            </a:pPr>
            <a:r>
              <a:rPr b="0" lang="pt-PT" sz="2400" spc="-1" strike="noStrike">
                <a:solidFill>
                  <a:srgbClr val="000000"/>
                </a:solidFill>
                <a:latin typeface="Arial"/>
                <a:ea typeface="Arial"/>
              </a:rPr>
              <a:t>A </a:t>
            </a:r>
            <a:r>
              <a:rPr b="1" lang="pt-PT" sz="2400" spc="-1" strike="noStrike">
                <a:solidFill>
                  <a:srgbClr val="000000"/>
                </a:solidFill>
                <a:latin typeface="Arial"/>
                <a:ea typeface="Arial"/>
              </a:rPr>
              <a:t>PersistentVolume</a:t>
            </a:r>
            <a:r>
              <a:rPr b="0" lang="pt-PT" sz="2400" spc="-1" strike="noStrike">
                <a:solidFill>
                  <a:srgbClr val="000000"/>
                </a:solidFill>
                <a:latin typeface="Arial"/>
                <a:ea typeface="Arial"/>
              </a:rPr>
              <a:t> (PV) represents a storage resource.  </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PVs are a </a:t>
            </a:r>
            <a:r>
              <a:rPr b="1" lang="pt-PT" sz="2400" spc="-1" strike="noStrike">
                <a:solidFill>
                  <a:srgbClr val="000000"/>
                </a:solidFill>
                <a:latin typeface="Arial"/>
                <a:ea typeface="Arial"/>
              </a:rPr>
              <a:t>cluster wide resource</a:t>
            </a:r>
            <a:r>
              <a:rPr b="0" lang="pt-PT" sz="2400" spc="-1" strike="noStrike">
                <a:solidFill>
                  <a:srgbClr val="000000"/>
                </a:solidFill>
                <a:latin typeface="Arial"/>
                <a:ea typeface="Arial"/>
              </a:rPr>
              <a:t> linked to a backing storage provider: NFS, GCEPersistentDisk, RBD etc.</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Generally provisioned by an administrator. </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Their lifecycle is handled independently from a pod</a:t>
            </a:r>
            <a:endParaRPr b="0" lang="pt-PT" sz="2400" spc="-1" strike="noStrike">
              <a:solidFill>
                <a:srgbClr val="000000"/>
              </a:solidFill>
              <a:latin typeface="Arial"/>
            </a:endParaRPr>
          </a:p>
          <a:p>
            <a:pPr marL="457200" indent="-380520">
              <a:lnSpc>
                <a:spcPct val="100000"/>
              </a:lnSpc>
              <a:spcBef>
                <a:spcPts val="1001"/>
              </a:spcBef>
              <a:spcAft>
                <a:spcPts val="1001"/>
              </a:spcAft>
              <a:buClr>
                <a:srgbClr val="000000"/>
              </a:buClr>
              <a:buFont typeface="Arial"/>
              <a:buChar char="●"/>
            </a:pPr>
            <a:r>
              <a:rPr b="1" lang="pt-PT" sz="2400" spc="-1" strike="noStrike">
                <a:solidFill>
                  <a:srgbClr val="000000"/>
                </a:solidFill>
                <a:latin typeface="Arial"/>
                <a:ea typeface="Arial"/>
              </a:rPr>
              <a:t>CANNOT</a:t>
            </a:r>
            <a:r>
              <a:rPr b="0" lang="pt-PT" sz="2400" spc="-1" strike="noStrike">
                <a:solidFill>
                  <a:srgbClr val="000000"/>
                </a:solidFill>
                <a:latin typeface="Arial"/>
                <a:ea typeface="Arial"/>
              </a:rPr>
              <a:t> be attached to a Pod directly. Relies on a  </a:t>
            </a:r>
            <a:r>
              <a:rPr b="1" lang="pt-PT" sz="2400" spc="-1" strike="noStrike">
                <a:solidFill>
                  <a:srgbClr val="000000"/>
                </a:solidFill>
                <a:latin typeface="Arial"/>
                <a:ea typeface="Arial"/>
              </a:rPr>
              <a:t>PersistentVolumeClaim</a:t>
            </a: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PersistentVolumeClaims</a:t>
            </a:r>
            <a:endParaRPr b="0" lang="pt-PT" sz="3600" spc="-1" strike="noStrike">
              <a:solidFill>
                <a:srgbClr val="000000"/>
              </a:solidFill>
              <a:latin typeface="Arial"/>
            </a:endParaRPr>
          </a:p>
        </p:txBody>
      </p:sp>
      <p:sp>
        <p:nvSpPr>
          <p:cNvPr id="603" name="TextShape 2"/>
          <p:cNvSpPr txBox="1"/>
          <p:nvPr/>
        </p:nvSpPr>
        <p:spPr>
          <a:xfrm>
            <a:off x="457200" y="1200240"/>
            <a:ext cx="8229240" cy="3725280"/>
          </a:xfrm>
          <a:prstGeom prst="rect">
            <a:avLst/>
          </a:prstGeom>
          <a:noFill/>
          <a:ln>
            <a:noFill/>
          </a:ln>
        </p:spPr>
        <p:txBody>
          <a:bodyPr tIns="91440" bIns="91440">
            <a:noAutofit/>
          </a:bodyPr>
          <a:p>
            <a:pPr marL="457200" indent="-380520">
              <a:lnSpc>
                <a:spcPct val="100000"/>
              </a:lnSpc>
              <a:spcBef>
                <a:spcPts val="601"/>
              </a:spcBef>
              <a:buClr>
                <a:srgbClr val="000000"/>
              </a:buClr>
              <a:buFont typeface="Arial"/>
              <a:buChar char="●"/>
            </a:pPr>
            <a:r>
              <a:rPr b="0" lang="pt-PT" sz="2400" spc="-1" strike="noStrike">
                <a:solidFill>
                  <a:srgbClr val="000000"/>
                </a:solidFill>
                <a:latin typeface="Arial"/>
                <a:ea typeface="Arial"/>
              </a:rPr>
              <a:t>A </a:t>
            </a:r>
            <a:r>
              <a:rPr b="1" lang="pt-PT" sz="2400" spc="-1" strike="noStrike">
                <a:solidFill>
                  <a:srgbClr val="000000"/>
                </a:solidFill>
                <a:latin typeface="Arial"/>
                <a:ea typeface="Arial"/>
              </a:rPr>
              <a:t>PersistentVolumeClaim</a:t>
            </a:r>
            <a:r>
              <a:rPr b="0" lang="pt-PT" sz="2400" spc="-1" strike="noStrike">
                <a:solidFill>
                  <a:srgbClr val="000000"/>
                </a:solidFill>
                <a:latin typeface="Arial"/>
                <a:ea typeface="Arial"/>
              </a:rPr>
              <a:t> (PVC) is a </a:t>
            </a:r>
            <a:r>
              <a:rPr b="1" lang="pt-PT" sz="2400" spc="-1" strike="noStrike">
                <a:solidFill>
                  <a:srgbClr val="000000"/>
                </a:solidFill>
                <a:latin typeface="Arial"/>
                <a:ea typeface="Arial"/>
              </a:rPr>
              <a:t>namespaced</a:t>
            </a:r>
            <a:r>
              <a:rPr b="0" lang="pt-PT" sz="2400" spc="-1" strike="noStrike">
                <a:solidFill>
                  <a:srgbClr val="000000"/>
                </a:solidFill>
                <a:latin typeface="Arial"/>
                <a:ea typeface="Arial"/>
              </a:rPr>
              <a:t> request for storage.</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Satisfies a set of requirements instead of mapping to a storage resource directly.</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Ensures that an application’s ‘</a:t>
            </a:r>
            <a:r>
              <a:rPr b="0" i="1" lang="pt-PT" sz="2400" spc="-1" strike="noStrike">
                <a:solidFill>
                  <a:srgbClr val="000000"/>
                </a:solidFill>
                <a:latin typeface="Arial"/>
                <a:ea typeface="Arial"/>
              </a:rPr>
              <a:t>claim</a:t>
            </a:r>
            <a:r>
              <a:rPr b="0" lang="pt-PT" sz="2400" spc="-1" strike="noStrike">
                <a:solidFill>
                  <a:srgbClr val="000000"/>
                </a:solidFill>
                <a:latin typeface="Arial"/>
                <a:ea typeface="Arial"/>
              </a:rPr>
              <a:t>’ for storage is portable across numerous backends or providers.</a:t>
            </a:r>
            <a:endParaRPr b="0" lang="pt-PT" sz="2400" spc="-1" strike="noStrike">
              <a:solidFill>
                <a:srgbClr val="000000"/>
              </a:solidFill>
              <a:latin typeface="Arial"/>
            </a:endParaRPr>
          </a:p>
          <a:p>
            <a:pPr>
              <a:lnSpc>
                <a:spcPct val="100000"/>
              </a:lnSpc>
              <a:spcBef>
                <a:spcPts val="1001"/>
              </a:spcBef>
            </a:pPr>
            <a:endParaRPr b="0" lang="pt-PT" sz="2400" spc="-1" strike="noStrike">
              <a:solidFill>
                <a:srgbClr val="000000"/>
              </a:solidFill>
              <a:latin typeface="Arial"/>
            </a:endParaRPr>
          </a:p>
          <a:p>
            <a:pPr>
              <a:lnSpc>
                <a:spcPct val="100000"/>
              </a:lnSpc>
              <a:spcBef>
                <a:spcPts val="601"/>
              </a:spcBef>
            </a:pP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TextShape 1"/>
          <p:cNvSpPr txBox="1"/>
          <p:nvPr/>
        </p:nvSpPr>
        <p:spPr>
          <a:xfrm>
            <a:off x="5267160" y="1200240"/>
            <a:ext cx="3515400" cy="3725280"/>
          </a:xfrm>
          <a:prstGeom prst="rect">
            <a:avLst/>
          </a:prstGeom>
          <a:noFill/>
          <a:ln w="19080">
            <a:solidFill>
              <a:srgbClr val="000000"/>
            </a:solidFill>
            <a:round/>
          </a:ln>
        </p:spPr>
        <p:txBody>
          <a:bodyPr tIns="91440" bIns="91440">
            <a:noAutofit/>
          </a:bodyPr>
          <a:p>
            <a:pPr>
              <a:lnSpc>
                <a:spcPct val="100000"/>
              </a:lnSpc>
            </a:pPr>
            <a:r>
              <a:rPr b="0" lang="pt-PT" sz="1100" spc="-1" strike="noStrike">
                <a:solidFill>
                  <a:srgbClr val="1155cc"/>
                </a:solidFill>
                <a:latin typeface="Roboto Mono"/>
                <a:ea typeface="Roboto Mono"/>
              </a:rPr>
              <a:t>apiVersion:</a:t>
            </a:r>
            <a:r>
              <a:rPr b="0" lang="pt-PT" sz="1100" spc="-1" strike="noStrike">
                <a:solidFill>
                  <a:srgbClr val="000000"/>
                </a:solidFill>
                <a:latin typeface="Roboto Mono"/>
                <a:ea typeface="Roboto Mono"/>
              </a:rPr>
              <a:t> v1</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kind:</a:t>
            </a:r>
            <a:r>
              <a:rPr b="0" lang="pt-PT" sz="1100" spc="-1" strike="noStrike">
                <a:solidFill>
                  <a:srgbClr val="000000"/>
                </a:solidFill>
                <a:latin typeface="Roboto Mono"/>
                <a:ea typeface="Roboto Mono"/>
              </a:rPr>
              <a:t> </a:t>
            </a:r>
            <a:r>
              <a:rPr b="0" lang="pt-PT" sz="1100" spc="-1" strike="noStrike">
                <a:solidFill>
                  <a:srgbClr val="cc0000"/>
                </a:solidFill>
                <a:latin typeface="Roboto Mono"/>
                <a:ea typeface="Roboto Mono"/>
              </a:rPr>
              <a:t>PersistentVolume</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metadata:</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name: </a:t>
            </a:r>
            <a:r>
              <a:rPr b="0" lang="pt-PT" sz="1100" spc="-1" strike="noStrike">
                <a:solidFill>
                  <a:srgbClr val="cc0000"/>
                </a:solidFill>
                <a:latin typeface="Roboto Mono"/>
                <a:ea typeface="Roboto Mono"/>
              </a:rPr>
              <a:t>nfsserver</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spec:</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capacity:</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storage: </a:t>
            </a:r>
            <a:r>
              <a:rPr b="0" lang="pt-PT" sz="1100" spc="-1" strike="noStrike">
                <a:solidFill>
                  <a:srgbClr val="cc0000"/>
                </a:solidFill>
                <a:latin typeface="Roboto Mono"/>
                <a:ea typeface="Roboto Mono"/>
              </a:rPr>
              <a:t>50Gi</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volumeMode: </a:t>
            </a:r>
            <a:r>
              <a:rPr b="0" lang="pt-PT" sz="1100" spc="-1" strike="noStrike">
                <a:solidFill>
                  <a:srgbClr val="cc0000"/>
                </a:solidFill>
                <a:latin typeface="Roboto Mono"/>
                <a:ea typeface="Roboto Mono"/>
              </a:rPr>
              <a:t>Filesystem</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accessModes:</a:t>
            </a:r>
            <a:endParaRPr b="0" lang="pt-PT" sz="1100" spc="-1" strike="noStrike">
              <a:solidFill>
                <a:srgbClr val="000000"/>
              </a:solidFill>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cc0000"/>
                </a:solidFill>
                <a:latin typeface="Roboto Mono"/>
                <a:ea typeface="Roboto Mono"/>
              </a:rPr>
              <a:t>- ReadWriteOnce</a:t>
            </a:r>
            <a:endParaRPr b="0" lang="pt-PT" sz="1100" spc="-1" strike="noStrike">
              <a:solidFill>
                <a:srgbClr val="000000"/>
              </a:solidFill>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cc0000"/>
                </a:solidFill>
                <a:latin typeface="Roboto Mono"/>
                <a:ea typeface="Roboto Mono"/>
              </a:rPr>
              <a:t>- ReadWriteMany</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persistentVolumeReclaimPolicy: </a:t>
            </a:r>
            <a:r>
              <a:rPr b="0" lang="pt-PT" sz="1100" spc="-1" strike="noStrike">
                <a:solidFill>
                  <a:srgbClr val="cc0000"/>
                </a:solidFill>
                <a:latin typeface="Roboto Mono"/>
                <a:ea typeface="Roboto Mono"/>
              </a:rPr>
              <a:t>Delete</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storageClassName: </a:t>
            </a:r>
            <a:r>
              <a:rPr b="0" lang="pt-PT" sz="1100" spc="-1" strike="noStrike">
                <a:solidFill>
                  <a:srgbClr val="cc0000"/>
                </a:solidFill>
                <a:latin typeface="Roboto Mono"/>
                <a:ea typeface="Roboto Mono"/>
              </a:rPr>
              <a:t>slow</a:t>
            </a:r>
            <a:b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mountOptions:</a:t>
            </a:r>
            <a:endParaRPr b="0" lang="pt-PT" sz="1100" spc="-1" strike="noStrike">
              <a:solidFill>
                <a:srgbClr val="000000"/>
              </a:solidFill>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cc0000"/>
                </a:solidFill>
                <a:latin typeface="Roboto Mono"/>
                <a:ea typeface="Roboto Mono"/>
              </a:rPr>
              <a:t>- hard</a:t>
            </a:r>
            <a:endParaRPr b="0" lang="pt-PT" sz="1100" spc="-1" strike="noStrike">
              <a:solidFill>
                <a:srgbClr val="000000"/>
              </a:solidFill>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cc0000"/>
                </a:solidFill>
                <a:latin typeface="Roboto Mono"/>
                <a:ea typeface="Roboto Mono"/>
              </a:rPr>
              <a:t>- nfsvers=4.1</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nfs:</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path: </a:t>
            </a:r>
            <a:r>
              <a:rPr b="0" lang="pt-PT" sz="1100" spc="-1" strike="noStrike">
                <a:solidFill>
                  <a:srgbClr val="cc0000"/>
                </a:solidFill>
                <a:latin typeface="Roboto Mono"/>
                <a:ea typeface="Roboto Mono"/>
              </a:rPr>
              <a:t>/exports</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server: </a:t>
            </a:r>
            <a:r>
              <a:rPr b="0" lang="pt-PT" sz="1100" spc="-1" strike="noStrike">
                <a:solidFill>
                  <a:srgbClr val="cc0000"/>
                </a:solidFill>
                <a:latin typeface="Roboto Mono"/>
                <a:ea typeface="Roboto Mono"/>
              </a:rPr>
              <a:t>172.22.0.42</a:t>
            </a:r>
            <a:endParaRPr b="0" lang="pt-PT" sz="1100" spc="-1" strike="noStrike">
              <a:solidFill>
                <a:srgbClr val="000000"/>
              </a:solidFill>
              <a:latin typeface="Arial"/>
            </a:endParaRPr>
          </a:p>
        </p:txBody>
      </p:sp>
      <p:sp>
        <p:nvSpPr>
          <p:cNvPr id="605" name="TextShape 2"/>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PersistentVolume</a:t>
            </a:r>
            <a:endParaRPr b="0" lang="pt-PT" sz="3600" spc="-1" strike="noStrike">
              <a:solidFill>
                <a:srgbClr val="000000"/>
              </a:solidFill>
              <a:latin typeface="Arial"/>
            </a:endParaRPr>
          </a:p>
        </p:txBody>
      </p:sp>
      <p:sp>
        <p:nvSpPr>
          <p:cNvPr id="606" name="TextShape 3"/>
          <p:cNvSpPr txBox="1"/>
          <p:nvPr/>
        </p:nvSpPr>
        <p:spPr>
          <a:xfrm>
            <a:off x="457200" y="1200240"/>
            <a:ext cx="4652640" cy="3725280"/>
          </a:xfrm>
          <a:prstGeom prst="rect">
            <a:avLst/>
          </a:prstGeom>
          <a:noFill/>
          <a:ln>
            <a:noFill/>
          </a:ln>
        </p:spPr>
        <p:txBody>
          <a:bodyPr tIns="91440" bIns="91440">
            <a:noAutofit/>
          </a:bodyPr>
          <a:p>
            <a:pPr marL="457200" indent="-342720">
              <a:lnSpc>
                <a:spcPct val="100000"/>
              </a:lnSpc>
              <a:buClr>
                <a:srgbClr val="000000"/>
              </a:buClr>
              <a:buFont typeface="Arial"/>
              <a:buChar char="●"/>
            </a:pPr>
            <a:r>
              <a:rPr b="0" lang="pt-PT" sz="1800" spc="-1" strike="noStrike">
                <a:solidFill>
                  <a:srgbClr val="1155cc"/>
                </a:solidFill>
                <a:latin typeface="Roboto Mono"/>
                <a:ea typeface="Roboto Mono"/>
              </a:rPr>
              <a:t>capacity.storage: </a:t>
            </a:r>
            <a:r>
              <a:rPr b="0" lang="pt-PT" sz="1800" spc="-1" strike="noStrike">
                <a:solidFill>
                  <a:srgbClr val="000000"/>
                </a:solidFill>
                <a:latin typeface="Arial"/>
                <a:ea typeface="Arial"/>
              </a:rPr>
              <a:t>The total amount of available storage.</a:t>
            </a:r>
            <a:endParaRPr b="0" lang="pt-PT" sz="1800" spc="-1" strike="noStrike">
              <a:solidFill>
                <a:srgbClr val="000000"/>
              </a:solidFill>
              <a:latin typeface="Arial"/>
            </a:endParaRPr>
          </a:p>
          <a:p>
            <a:pPr marL="457200" indent="-342720">
              <a:lnSpc>
                <a:spcPct val="100000"/>
              </a:lnSpc>
              <a:spcBef>
                <a:spcPts val="1001"/>
              </a:spcBef>
              <a:buClr>
                <a:srgbClr val="000000"/>
              </a:buClr>
              <a:buFont typeface="Arial"/>
              <a:buChar char="●"/>
            </a:pPr>
            <a:r>
              <a:rPr b="0" lang="pt-PT" sz="1800" spc="-1" strike="noStrike">
                <a:solidFill>
                  <a:srgbClr val="1155cc"/>
                </a:solidFill>
                <a:latin typeface="Roboto Mono"/>
                <a:ea typeface="Roboto Mono"/>
              </a:rPr>
              <a:t>volumeMode: </a:t>
            </a:r>
            <a:r>
              <a:rPr b="0" lang="pt-PT" sz="1800" spc="-1" strike="noStrike">
                <a:solidFill>
                  <a:srgbClr val="000000"/>
                </a:solidFill>
                <a:latin typeface="Arial"/>
                <a:ea typeface="Arial"/>
              </a:rPr>
              <a:t>The type of volume, this can be either </a:t>
            </a:r>
            <a:r>
              <a:rPr b="0" lang="pt-PT" sz="1800" spc="-1" strike="noStrike">
                <a:solidFill>
                  <a:srgbClr val="cc0000"/>
                </a:solidFill>
                <a:latin typeface="Roboto Mono"/>
                <a:ea typeface="Roboto Mono"/>
              </a:rPr>
              <a:t>Filesystem</a:t>
            </a:r>
            <a:r>
              <a:rPr b="0" lang="pt-PT" sz="1800" spc="-1" strike="noStrike">
                <a:solidFill>
                  <a:srgbClr val="000000"/>
                </a:solidFill>
                <a:latin typeface="Arial"/>
                <a:ea typeface="Arial"/>
              </a:rPr>
              <a:t> or </a:t>
            </a:r>
            <a:r>
              <a:rPr b="0" lang="pt-PT" sz="1800" spc="-1" strike="noStrike">
                <a:solidFill>
                  <a:srgbClr val="cc0000"/>
                </a:solidFill>
                <a:latin typeface="Roboto Mono"/>
                <a:ea typeface="Roboto Mono"/>
              </a:rPr>
              <a:t>Block</a:t>
            </a:r>
            <a:r>
              <a:rPr b="0" lang="pt-PT" sz="1800" spc="-1" strike="noStrike">
                <a:solidFill>
                  <a:srgbClr val="000000"/>
                </a:solidFill>
                <a:latin typeface="Arial"/>
                <a:ea typeface="Arial"/>
              </a:rPr>
              <a:t>.</a:t>
            </a:r>
            <a:endParaRPr b="0" lang="pt-PT" sz="1800" spc="-1" strike="noStrike">
              <a:solidFill>
                <a:srgbClr val="000000"/>
              </a:solidFill>
              <a:latin typeface="Arial"/>
            </a:endParaRPr>
          </a:p>
          <a:p>
            <a:pPr marL="457200" indent="-342720">
              <a:lnSpc>
                <a:spcPct val="100000"/>
              </a:lnSpc>
              <a:spcBef>
                <a:spcPts val="1001"/>
              </a:spcBef>
              <a:buClr>
                <a:srgbClr val="000000"/>
              </a:buClr>
              <a:buFont typeface="Arial"/>
              <a:buChar char="●"/>
            </a:pPr>
            <a:r>
              <a:rPr b="0" lang="pt-PT" sz="1800" spc="-1" strike="noStrike">
                <a:solidFill>
                  <a:srgbClr val="1155cc"/>
                </a:solidFill>
                <a:latin typeface="Roboto Mono"/>
                <a:ea typeface="Roboto Mono"/>
              </a:rPr>
              <a:t>accessModes: </a:t>
            </a:r>
            <a:r>
              <a:rPr b="0" lang="pt-PT" sz="1800" spc="-1" strike="noStrike">
                <a:solidFill>
                  <a:srgbClr val="000000"/>
                </a:solidFill>
                <a:latin typeface="Arial"/>
                <a:ea typeface="Arial"/>
              </a:rPr>
              <a:t>A list of the supported methods of accessing the volume. Options include:</a:t>
            </a:r>
            <a:endParaRPr b="0" lang="pt-PT" sz="1800" spc="-1" strike="noStrike">
              <a:solidFill>
                <a:srgbClr val="000000"/>
              </a:solidFill>
              <a:latin typeface="Arial"/>
            </a:endParaRPr>
          </a:p>
          <a:p>
            <a:pPr lvl="1" marL="914400" indent="-342720">
              <a:lnSpc>
                <a:spcPct val="100000"/>
              </a:lnSpc>
              <a:spcBef>
                <a:spcPts val="1001"/>
              </a:spcBef>
              <a:buClr>
                <a:srgbClr val="000000"/>
              </a:buClr>
              <a:buFont typeface="Arial"/>
              <a:buChar char="○"/>
            </a:pPr>
            <a:r>
              <a:rPr b="0" lang="pt-PT" sz="1800" spc="-1" strike="noStrike">
                <a:solidFill>
                  <a:srgbClr val="cc0000"/>
                </a:solidFill>
                <a:latin typeface="Roboto Mono"/>
                <a:ea typeface="Roboto Mono"/>
              </a:rPr>
              <a:t>ReadWriteOnce</a:t>
            </a:r>
            <a:endParaRPr b="0" lang="pt-PT" sz="1800" spc="-1" strike="noStrike">
              <a:solidFill>
                <a:srgbClr val="000000"/>
              </a:solidFill>
              <a:latin typeface="Arial"/>
            </a:endParaRPr>
          </a:p>
          <a:p>
            <a:pPr lvl="1" marL="914400" indent="-342720">
              <a:lnSpc>
                <a:spcPct val="100000"/>
              </a:lnSpc>
              <a:buClr>
                <a:srgbClr val="000000"/>
              </a:buClr>
              <a:buFont typeface="Arial"/>
              <a:buChar char="○"/>
            </a:pPr>
            <a:r>
              <a:rPr b="0" lang="pt-PT" sz="1800" spc="-1" strike="noStrike">
                <a:solidFill>
                  <a:srgbClr val="cc0000"/>
                </a:solidFill>
                <a:latin typeface="Roboto Mono"/>
                <a:ea typeface="Roboto Mono"/>
              </a:rPr>
              <a:t>ReadOnlyMany</a:t>
            </a:r>
            <a:endParaRPr b="0" lang="pt-PT" sz="1800" spc="-1" strike="noStrike">
              <a:solidFill>
                <a:srgbClr val="000000"/>
              </a:solidFill>
              <a:latin typeface="Arial"/>
            </a:endParaRPr>
          </a:p>
          <a:p>
            <a:pPr lvl="1" marL="914400" indent="-342720">
              <a:lnSpc>
                <a:spcPct val="100000"/>
              </a:lnSpc>
              <a:buClr>
                <a:srgbClr val="000000"/>
              </a:buClr>
              <a:buFont typeface="Arial"/>
              <a:buChar char="○"/>
            </a:pPr>
            <a:r>
              <a:rPr b="0" lang="pt-PT" sz="1800" spc="-1" strike="noStrike">
                <a:solidFill>
                  <a:srgbClr val="cc0000"/>
                </a:solidFill>
                <a:latin typeface="Roboto Mono"/>
                <a:ea typeface="Roboto Mono"/>
              </a:rPr>
              <a:t>ReadWriteMany</a:t>
            </a:r>
            <a:endParaRPr b="0" lang="pt-PT" sz="1800" spc="-1" strike="noStrike">
              <a:solidFill>
                <a:srgbClr val="000000"/>
              </a:solidFill>
              <a:latin typeface="Arial"/>
            </a:endParaRPr>
          </a:p>
          <a:p>
            <a:pPr>
              <a:lnSpc>
                <a:spcPct val="100000"/>
              </a:lnSpc>
            </a:pPr>
            <a:endParaRPr b="0" lang="pt-P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PersistentVolume</a:t>
            </a:r>
            <a:endParaRPr b="0" lang="pt-PT" sz="3600" spc="-1" strike="noStrike">
              <a:solidFill>
                <a:srgbClr val="000000"/>
              </a:solidFill>
              <a:latin typeface="Arial"/>
            </a:endParaRPr>
          </a:p>
        </p:txBody>
      </p:sp>
      <p:sp>
        <p:nvSpPr>
          <p:cNvPr id="608" name="TextShape 2"/>
          <p:cNvSpPr txBox="1"/>
          <p:nvPr/>
        </p:nvSpPr>
        <p:spPr>
          <a:xfrm>
            <a:off x="457200" y="1200240"/>
            <a:ext cx="4809960" cy="3725280"/>
          </a:xfrm>
          <a:prstGeom prst="rect">
            <a:avLst/>
          </a:prstGeom>
          <a:noFill/>
          <a:ln>
            <a:noFill/>
          </a:ln>
        </p:spPr>
        <p:txBody>
          <a:bodyPr tIns="91440" bIns="91440">
            <a:noAutofit/>
          </a:bodyPr>
          <a:p>
            <a:pPr marL="457200" indent="-342720">
              <a:lnSpc>
                <a:spcPct val="100000"/>
              </a:lnSpc>
              <a:buClr>
                <a:srgbClr val="000000"/>
              </a:buClr>
              <a:buFont typeface="Arial"/>
              <a:buChar char="●"/>
            </a:pPr>
            <a:r>
              <a:rPr b="0" lang="pt-PT" sz="1800" spc="-1" strike="noStrike">
                <a:solidFill>
                  <a:srgbClr val="1155cc"/>
                </a:solidFill>
                <a:latin typeface="Roboto Mono"/>
                <a:ea typeface="Roboto Mono"/>
              </a:rPr>
              <a:t>persistentVolumeReclaimPolicy: </a:t>
            </a:r>
            <a:r>
              <a:rPr b="0" lang="pt-PT" sz="1800" spc="-1" strike="noStrike">
                <a:solidFill>
                  <a:srgbClr val="000000"/>
                </a:solidFill>
                <a:latin typeface="Arial"/>
                <a:ea typeface="Arial"/>
              </a:rPr>
              <a:t>The behaviour for PVC’s that have been deleted. Options include:</a:t>
            </a:r>
            <a:endParaRPr b="0" lang="pt-PT" sz="1800" spc="-1" strike="noStrike">
              <a:solidFill>
                <a:srgbClr val="000000"/>
              </a:solidFill>
              <a:latin typeface="Arial"/>
            </a:endParaRPr>
          </a:p>
          <a:p>
            <a:pPr lvl="1" marL="914400" indent="-342720">
              <a:lnSpc>
                <a:spcPct val="100000"/>
              </a:lnSpc>
              <a:spcBef>
                <a:spcPts val="1001"/>
              </a:spcBef>
              <a:buClr>
                <a:srgbClr val="000000"/>
              </a:buClr>
              <a:buFont typeface="Arial"/>
              <a:buChar char="○"/>
            </a:pPr>
            <a:r>
              <a:rPr b="0" lang="pt-PT" sz="1800" spc="-1" strike="noStrike">
                <a:solidFill>
                  <a:srgbClr val="cc0000"/>
                </a:solidFill>
                <a:latin typeface="Roboto Mono"/>
                <a:ea typeface="Roboto Mono"/>
              </a:rPr>
              <a:t>Retain</a:t>
            </a:r>
            <a:r>
              <a:rPr b="0" lang="pt-PT" sz="1800" spc="-1" strike="noStrike">
                <a:solidFill>
                  <a:srgbClr val="000000"/>
                </a:solidFill>
                <a:latin typeface="Arial"/>
                <a:ea typeface="Arial"/>
              </a:rPr>
              <a:t> - manual clean-up</a:t>
            </a:r>
            <a:endParaRPr b="0" lang="pt-PT" sz="1800" spc="-1" strike="noStrike">
              <a:solidFill>
                <a:srgbClr val="000000"/>
              </a:solidFill>
              <a:latin typeface="Arial"/>
            </a:endParaRPr>
          </a:p>
          <a:p>
            <a:pPr lvl="1" marL="914400" indent="-342720">
              <a:lnSpc>
                <a:spcPct val="100000"/>
              </a:lnSpc>
              <a:buClr>
                <a:srgbClr val="000000"/>
              </a:buClr>
              <a:buFont typeface="Arial"/>
              <a:buChar char="○"/>
            </a:pPr>
            <a:r>
              <a:rPr b="0" lang="pt-PT" sz="1800" spc="-1" strike="noStrike">
                <a:solidFill>
                  <a:srgbClr val="cc0000"/>
                </a:solidFill>
                <a:latin typeface="Roboto Mono"/>
                <a:ea typeface="Roboto Mono"/>
              </a:rPr>
              <a:t>Delete</a:t>
            </a:r>
            <a:r>
              <a:rPr b="0" lang="pt-PT" sz="1800" spc="-1" strike="noStrike">
                <a:solidFill>
                  <a:srgbClr val="000000"/>
                </a:solidFill>
                <a:latin typeface="Arial"/>
                <a:ea typeface="Arial"/>
              </a:rPr>
              <a:t> - storage asset deleted by provider.</a:t>
            </a:r>
            <a:endParaRPr b="0" lang="pt-PT" sz="1800" spc="-1" strike="noStrike">
              <a:solidFill>
                <a:srgbClr val="000000"/>
              </a:solidFill>
              <a:latin typeface="Arial"/>
            </a:endParaRPr>
          </a:p>
          <a:p>
            <a:pPr marL="457200" indent="-342720">
              <a:lnSpc>
                <a:spcPct val="100000"/>
              </a:lnSpc>
              <a:spcBef>
                <a:spcPts val="1001"/>
              </a:spcBef>
              <a:buClr>
                <a:srgbClr val="000000"/>
              </a:buClr>
              <a:buFont typeface="Arial"/>
              <a:buChar char="●"/>
            </a:pPr>
            <a:r>
              <a:rPr b="0" lang="pt-PT" sz="1800" spc="-1" strike="noStrike">
                <a:solidFill>
                  <a:srgbClr val="1155cc"/>
                </a:solidFill>
                <a:latin typeface="Roboto Mono"/>
                <a:ea typeface="Roboto Mono"/>
              </a:rPr>
              <a:t>storageClassName: </a:t>
            </a:r>
            <a:r>
              <a:rPr b="0" lang="pt-PT" sz="1800" spc="-1" strike="noStrike">
                <a:solidFill>
                  <a:srgbClr val="000000"/>
                </a:solidFill>
                <a:latin typeface="Arial"/>
                <a:ea typeface="Arial"/>
              </a:rPr>
              <a:t>Optional name of the storage class that PVC’s can reference.</a:t>
            </a:r>
            <a:r>
              <a:rPr b="0" lang="pt-PT" sz="1800" spc="-1" strike="noStrike">
                <a:solidFill>
                  <a:srgbClr val="1155cc"/>
                </a:solidFill>
                <a:latin typeface="Arial"/>
                <a:ea typeface="Arial"/>
              </a:rPr>
              <a:t> </a:t>
            </a:r>
            <a:r>
              <a:rPr b="0" lang="pt-PT" sz="1800" spc="-1" strike="noStrike">
                <a:solidFill>
                  <a:srgbClr val="000000"/>
                </a:solidFill>
                <a:latin typeface="Arial"/>
                <a:ea typeface="Arial"/>
              </a:rPr>
              <a:t>If provided, </a:t>
            </a:r>
            <a:r>
              <a:rPr b="1" lang="pt-PT" sz="1800" spc="-1" strike="noStrike">
                <a:solidFill>
                  <a:srgbClr val="000000"/>
                </a:solidFill>
                <a:latin typeface="Arial"/>
                <a:ea typeface="Arial"/>
              </a:rPr>
              <a:t>ONLY</a:t>
            </a:r>
            <a:r>
              <a:rPr b="0" lang="pt-PT" sz="1800" spc="-1" strike="noStrike">
                <a:solidFill>
                  <a:srgbClr val="000000"/>
                </a:solidFill>
                <a:latin typeface="Arial"/>
                <a:ea typeface="Arial"/>
              </a:rPr>
              <a:t> PVC’s referencing the name consume use it. </a:t>
            </a:r>
            <a:endParaRPr b="0" lang="pt-PT" sz="1800" spc="-1" strike="noStrike">
              <a:solidFill>
                <a:srgbClr val="000000"/>
              </a:solidFill>
              <a:latin typeface="Arial"/>
            </a:endParaRPr>
          </a:p>
          <a:p>
            <a:pPr marL="457200" indent="-342720">
              <a:lnSpc>
                <a:spcPct val="100000"/>
              </a:lnSpc>
              <a:spcBef>
                <a:spcPts val="1001"/>
              </a:spcBef>
              <a:spcAft>
                <a:spcPts val="1001"/>
              </a:spcAft>
              <a:buClr>
                <a:srgbClr val="000000"/>
              </a:buClr>
              <a:buFont typeface="Arial"/>
              <a:buChar char="●"/>
            </a:pPr>
            <a:r>
              <a:rPr b="0" lang="pt-PT" sz="1800" spc="-1" strike="noStrike">
                <a:solidFill>
                  <a:srgbClr val="1155cc"/>
                </a:solidFill>
                <a:latin typeface="Roboto Mono"/>
                <a:ea typeface="Roboto Mono"/>
              </a:rPr>
              <a:t>mountOptions: </a:t>
            </a:r>
            <a:r>
              <a:rPr b="0" lang="pt-PT" sz="1800" spc="-1" strike="noStrike">
                <a:solidFill>
                  <a:srgbClr val="000000"/>
                </a:solidFill>
                <a:latin typeface="Arial"/>
                <a:ea typeface="Arial"/>
              </a:rPr>
              <a:t>Optional mount options for the PV. </a:t>
            </a:r>
            <a:endParaRPr b="0" lang="pt-PT" sz="1800" spc="-1" strike="noStrike">
              <a:solidFill>
                <a:srgbClr val="000000"/>
              </a:solidFill>
              <a:latin typeface="Arial"/>
            </a:endParaRPr>
          </a:p>
        </p:txBody>
      </p:sp>
      <p:sp>
        <p:nvSpPr>
          <p:cNvPr id="609" name="TextShape 3"/>
          <p:cNvSpPr txBox="1"/>
          <p:nvPr/>
        </p:nvSpPr>
        <p:spPr>
          <a:xfrm>
            <a:off x="5267160" y="1200240"/>
            <a:ext cx="3515400" cy="3725280"/>
          </a:xfrm>
          <a:prstGeom prst="rect">
            <a:avLst/>
          </a:prstGeom>
          <a:noFill/>
          <a:ln w="19080">
            <a:solidFill>
              <a:srgbClr val="000000"/>
            </a:solidFill>
            <a:round/>
          </a:ln>
        </p:spPr>
        <p:txBody>
          <a:bodyPr tIns="91440" bIns="91440">
            <a:noAutofit/>
          </a:bodyPr>
          <a:p>
            <a:pPr>
              <a:lnSpc>
                <a:spcPct val="100000"/>
              </a:lnSpc>
            </a:pPr>
            <a:r>
              <a:rPr b="0" lang="pt-PT" sz="1100" spc="-1" strike="noStrike">
                <a:solidFill>
                  <a:srgbClr val="1155cc"/>
                </a:solidFill>
                <a:latin typeface="Roboto Mono"/>
                <a:ea typeface="Roboto Mono"/>
              </a:rPr>
              <a:t>apiVersion:</a:t>
            </a:r>
            <a:r>
              <a:rPr b="0" lang="pt-PT" sz="1100" spc="-1" strike="noStrike">
                <a:solidFill>
                  <a:srgbClr val="000000"/>
                </a:solidFill>
                <a:latin typeface="Roboto Mono"/>
                <a:ea typeface="Roboto Mono"/>
              </a:rPr>
              <a:t> v1</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kind:</a:t>
            </a:r>
            <a:r>
              <a:rPr b="0" lang="pt-PT" sz="1100" spc="-1" strike="noStrike">
                <a:solidFill>
                  <a:srgbClr val="000000"/>
                </a:solidFill>
                <a:latin typeface="Roboto Mono"/>
                <a:ea typeface="Roboto Mono"/>
              </a:rPr>
              <a:t> </a:t>
            </a:r>
            <a:r>
              <a:rPr b="0" lang="pt-PT" sz="1100" spc="-1" strike="noStrike">
                <a:solidFill>
                  <a:srgbClr val="cc0000"/>
                </a:solidFill>
                <a:latin typeface="Roboto Mono"/>
                <a:ea typeface="Roboto Mono"/>
              </a:rPr>
              <a:t>PersistentVolume</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metadata:</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name: </a:t>
            </a:r>
            <a:r>
              <a:rPr b="0" lang="pt-PT" sz="1100" spc="-1" strike="noStrike">
                <a:solidFill>
                  <a:srgbClr val="cc0000"/>
                </a:solidFill>
                <a:latin typeface="Roboto Mono"/>
                <a:ea typeface="Roboto Mono"/>
              </a:rPr>
              <a:t>nfsserver</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spec:</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capacity:</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storage: </a:t>
            </a:r>
            <a:r>
              <a:rPr b="0" lang="pt-PT" sz="1100" spc="-1" strike="noStrike">
                <a:solidFill>
                  <a:srgbClr val="cc0000"/>
                </a:solidFill>
                <a:latin typeface="Roboto Mono"/>
                <a:ea typeface="Roboto Mono"/>
              </a:rPr>
              <a:t>50Gi</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volumeMode: </a:t>
            </a:r>
            <a:r>
              <a:rPr b="0" lang="pt-PT" sz="1100" spc="-1" strike="noStrike">
                <a:solidFill>
                  <a:srgbClr val="cc0000"/>
                </a:solidFill>
                <a:latin typeface="Roboto Mono"/>
                <a:ea typeface="Roboto Mono"/>
              </a:rPr>
              <a:t>Filesystem</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accessModes:</a:t>
            </a:r>
            <a:endParaRPr b="0" lang="pt-PT" sz="1100" spc="-1" strike="noStrike">
              <a:solidFill>
                <a:srgbClr val="000000"/>
              </a:solidFill>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cc0000"/>
                </a:solidFill>
                <a:latin typeface="Roboto Mono"/>
                <a:ea typeface="Roboto Mono"/>
              </a:rPr>
              <a:t>- ReadWriteOnce</a:t>
            </a:r>
            <a:endParaRPr b="0" lang="pt-PT" sz="1100" spc="-1" strike="noStrike">
              <a:solidFill>
                <a:srgbClr val="000000"/>
              </a:solidFill>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cc0000"/>
                </a:solidFill>
                <a:latin typeface="Roboto Mono"/>
                <a:ea typeface="Roboto Mono"/>
              </a:rPr>
              <a:t>- ReadWriteMany</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persistentVolumeReclaimPolicy: </a:t>
            </a:r>
            <a:r>
              <a:rPr b="0" lang="pt-PT" sz="1100" spc="-1" strike="noStrike">
                <a:solidFill>
                  <a:srgbClr val="cc0000"/>
                </a:solidFill>
                <a:latin typeface="Roboto Mono"/>
                <a:ea typeface="Roboto Mono"/>
              </a:rPr>
              <a:t>Delete</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storageClassName: </a:t>
            </a:r>
            <a:r>
              <a:rPr b="0" lang="pt-PT" sz="1100" spc="-1" strike="noStrike">
                <a:solidFill>
                  <a:srgbClr val="cc0000"/>
                </a:solidFill>
                <a:latin typeface="Roboto Mono"/>
                <a:ea typeface="Roboto Mono"/>
              </a:rPr>
              <a:t>slow</a:t>
            </a:r>
            <a:b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mountOptions:</a:t>
            </a:r>
            <a:endParaRPr b="0" lang="pt-PT" sz="1100" spc="-1" strike="noStrike">
              <a:solidFill>
                <a:srgbClr val="000000"/>
              </a:solidFill>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cc0000"/>
                </a:solidFill>
                <a:latin typeface="Roboto Mono"/>
                <a:ea typeface="Roboto Mono"/>
              </a:rPr>
              <a:t>- hard</a:t>
            </a:r>
            <a:endParaRPr b="0" lang="pt-PT" sz="1100" spc="-1" strike="noStrike">
              <a:solidFill>
                <a:srgbClr val="000000"/>
              </a:solidFill>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cc0000"/>
                </a:solidFill>
                <a:latin typeface="Roboto Mono"/>
                <a:ea typeface="Roboto Mono"/>
              </a:rPr>
              <a:t>- nfsvers=4.1</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nfs:</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path: </a:t>
            </a:r>
            <a:r>
              <a:rPr b="0" lang="pt-PT" sz="1100" spc="-1" strike="noStrike">
                <a:solidFill>
                  <a:srgbClr val="cc0000"/>
                </a:solidFill>
                <a:latin typeface="Roboto Mono"/>
                <a:ea typeface="Roboto Mono"/>
              </a:rPr>
              <a:t>/exports</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server: </a:t>
            </a:r>
            <a:r>
              <a:rPr b="0" lang="pt-PT" sz="1100" spc="-1" strike="noStrike">
                <a:solidFill>
                  <a:srgbClr val="cc0000"/>
                </a:solidFill>
                <a:latin typeface="Roboto Mono"/>
                <a:ea typeface="Roboto Mono"/>
              </a:rPr>
              <a:t>172.22.0.42</a:t>
            </a:r>
            <a:endParaRPr b="0" lang="pt-PT"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PersistentVolumeClaim</a:t>
            </a:r>
            <a:endParaRPr b="0" lang="pt-PT" sz="3600" spc="-1" strike="noStrike">
              <a:solidFill>
                <a:srgbClr val="000000"/>
              </a:solidFill>
              <a:latin typeface="Arial"/>
            </a:endParaRPr>
          </a:p>
        </p:txBody>
      </p:sp>
      <p:sp>
        <p:nvSpPr>
          <p:cNvPr id="611" name="TextShape 2"/>
          <p:cNvSpPr txBox="1"/>
          <p:nvPr/>
        </p:nvSpPr>
        <p:spPr>
          <a:xfrm>
            <a:off x="457200" y="1200240"/>
            <a:ext cx="5024520" cy="3725280"/>
          </a:xfrm>
          <a:prstGeom prst="rect">
            <a:avLst/>
          </a:prstGeom>
          <a:noFill/>
          <a:ln>
            <a:noFill/>
          </a:ln>
        </p:spPr>
        <p:txBody>
          <a:bodyPr tIns="91440" bIns="91440">
            <a:noAutofit/>
          </a:bodyPr>
          <a:p>
            <a:pPr marL="457200" indent="-342720">
              <a:lnSpc>
                <a:spcPct val="100000"/>
              </a:lnSpc>
              <a:buClr>
                <a:srgbClr val="000000"/>
              </a:buClr>
              <a:buFont typeface="Arial"/>
              <a:buChar char="●"/>
            </a:pPr>
            <a:r>
              <a:rPr b="0" lang="pt-PT" sz="1800" spc="-1" strike="noStrike">
                <a:solidFill>
                  <a:srgbClr val="1155cc"/>
                </a:solidFill>
                <a:latin typeface="Roboto Mono"/>
                <a:ea typeface="Roboto Mono"/>
              </a:rPr>
              <a:t>accessModes: </a:t>
            </a:r>
            <a:r>
              <a:rPr b="0" lang="pt-PT" sz="1800" spc="-1" strike="noStrike">
                <a:solidFill>
                  <a:srgbClr val="000000"/>
                </a:solidFill>
                <a:latin typeface="Arial"/>
                <a:ea typeface="Arial"/>
              </a:rPr>
              <a:t>The selected method of accessing the storage. This </a:t>
            </a:r>
            <a:r>
              <a:rPr b="1" lang="pt-PT" sz="1800" spc="-1" strike="noStrike">
                <a:solidFill>
                  <a:srgbClr val="000000"/>
                </a:solidFill>
                <a:latin typeface="Arial"/>
                <a:ea typeface="Arial"/>
              </a:rPr>
              <a:t>MUST</a:t>
            </a:r>
            <a:r>
              <a:rPr b="0" lang="pt-PT" sz="1800" spc="-1" strike="noStrike">
                <a:solidFill>
                  <a:srgbClr val="000000"/>
                </a:solidFill>
                <a:latin typeface="Arial"/>
                <a:ea typeface="Arial"/>
              </a:rPr>
              <a:t> be a subset of what is defined on the target PV or Storage Class.</a:t>
            </a:r>
            <a:endParaRPr b="0" lang="pt-PT" sz="1800" spc="-1" strike="noStrike">
              <a:solidFill>
                <a:srgbClr val="000000"/>
              </a:solidFill>
              <a:latin typeface="Arial"/>
            </a:endParaRPr>
          </a:p>
          <a:p>
            <a:pPr lvl="1" marL="914400" indent="-342720">
              <a:lnSpc>
                <a:spcPct val="100000"/>
              </a:lnSpc>
              <a:spcBef>
                <a:spcPts val="1001"/>
              </a:spcBef>
              <a:buClr>
                <a:srgbClr val="000000"/>
              </a:buClr>
              <a:buFont typeface="Arial"/>
              <a:buChar char="○"/>
            </a:pPr>
            <a:r>
              <a:rPr b="0" lang="pt-PT" sz="1800" spc="-1" strike="noStrike">
                <a:solidFill>
                  <a:srgbClr val="cc0000"/>
                </a:solidFill>
                <a:latin typeface="Roboto Mono"/>
                <a:ea typeface="Roboto Mono"/>
              </a:rPr>
              <a:t>ReadWriteOnce</a:t>
            </a:r>
            <a:endParaRPr b="0" lang="pt-PT" sz="1800" spc="-1" strike="noStrike">
              <a:solidFill>
                <a:srgbClr val="000000"/>
              </a:solidFill>
              <a:latin typeface="Arial"/>
            </a:endParaRPr>
          </a:p>
          <a:p>
            <a:pPr lvl="1" marL="914400" indent="-342720">
              <a:lnSpc>
                <a:spcPct val="100000"/>
              </a:lnSpc>
              <a:buClr>
                <a:srgbClr val="000000"/>
              </a:buClr>
              <a:buFont typeface="Arial"/>
              <a:buChar char="○"/>
            </a:pPr>
            <a:r>
              <a:rPr b="0" lang="pt-PT" sz="1800" spc="-1" strike="noStrike">
                <a:solidFill>
                  <a:srgbClr val="cc0000"/>
                </a:solidFill>
                <a:latin typeface="Roboto Mono"/>
                <a:ea typeface="Roboto Mono"/>
              </a:rPr>
              <a:t>ReadOnlyMany</a:t>
            </a:r>
            <a:endParaRPr b="0" lang="pt-PT" sz="1800" spc="-1" strike="noStrike">
              <a:solidFill>
                <a:srgbClr val="000000"/>
              </a:solidFill>
              <a:latin typeface="Arial"/>
            </a:endParaRPr>
          </a:p>
          <a:p>
            <a:pPr lvl="1" marL="914400" indent="-342720">
              <a:lnSpc>
                <a:spcPct val="100000"/>
              </a:lnSpc>
              <a:buClr>
                <a:srgbClr val="000000"/>
              </a:buClr>
              <a:buFont typeface="Arial"/>
              <a:buChar char="○"/>
            </a:pPr>
            <a:r>
              <a:rPr b="0" lang="pt-PT" sz="1800" spc="-1" strike="noStrike">
                <a:solidFill>
                  <a:srgbClr val="cc0000"/>
                </a:solidFill>
                <a:latin typeface="Roboto Mono"/>
                <a:ea typeface="Roboto Mono"/>
              </a:rPr>
              <a:t>ReadWriteMany</a:t>
            </a:r>
            <a:endParaRPr b="0" lang="pt-PT" sz="1800" spc="-1" strike="noStrike">
              <a:solidFill>
                <a:srgbClr val="000000"/>
              </a:solidFill>
              <a:latin typeface="Arial"/>
            </a:endParaRPr>
          </a:p>
          <a:p>
            <a:pPr marL="457200" indent="-342720">
              <a:lnSpc>
                <a:spcPct val="100000"/>
              </a:lnSpc>
              <a:spcBef>
                <a:spcPts val="1001"/>
              </a:spcBef>
              <a:buClr>
                <a:srgbClr val="000000"/>
              </a:buClr>
              <a:buFont typeface="Arial"/>
              <a:buChar char="●"/>
            </a:pPr>
            <a:r>
              <a:rPr b="0" lang="pt-PT" sz="1800" spc="-1" strike="noStrike">
                <a:solidFill>
                  <a:srgbClr val="1155cc"/>
                </a:solidFill>
                <a:latin typeface="Roboto Mono"/>
                <a:ea typeface="Roboto Mono"/>
              </a:rPr>
              <a:t>resources.requests.storage: </a:t>
            </a:r>
            <a:r>
              <a:rPr b="0" lang="pt-PT" sz="1800" spc="-1" strike="noStrike">
                <a:solidFill>
                  <a:srgbClr val="000000"/>
                </a:solidFill>
                <a:latin typeface="Arial"/>
                <a:ea typeface="Arial"/>
              </a:rPr>
              <a:t>The desired amount of storage for the claim</a:t>
            </a:r>
            <a:endParaRPr b="0" lang="pt-PT" sz="1800" spc="-1" strike="noStrike">
              <a:solidFill>
                <a:srgbClr val="000000"/>
              </a:solidFill>
              <a:latin typeface="Arial"/>
            </a:endParaRPr>
          </a:p>
          <a:p>
            <a:pPr marL="457200" indent="-342720">
              <a:lnSpc>
                <a:spcPct val="100000"/>
              </a:lnSpc>
              <a:spcBef>
                <a:spcPts val="1001"/>
              </a:spcBef>
              <a:spcAft>
                <a:spcPts val="1001"/>
              </a:spcAft>
              <a:buClr>
                <a:srgbClr val="000000"/>
              </a:buClr>
              <a:buFont typeface="Arial"/>
              <a:buChar char="●"/>
            </a:pPr>
            <a:r>
              <a:rPr b="0" lang="pt-PT" sz="1800" spc="-1" strike="noStrike">
                <a:solidFill>
                  <a:srgbClr val="1155cc"/>
                </a:solidFill>
                <a:latin typeface="Roboto Mono"/>
                <a:ea typeface="Roboto Mono"/>
              </a:rPr>
              <a:t>storageClassName: </a:t>
            </a:r>
            <a:r>
              <a:rPr b="0" lang="pt-PT" sz="1800" spc="-1" strike="noStrike">
                <a:solidFill>
                  <a:srgbClr val="000000"/>
                </a:solidFill>
                <a:latin typeface="Arial"/>
                <a:ea typeface="Arial"/>
              </a:rPr>
              <a:t>The name of the desired Storage Class</a:t>
            </a:r>
            <a:endParaRPr b="0" lang="pt-PT" sz="1800" spc="-1" strike="noStrike">
              <a:solidFill>
                <a:srgbClr val="000000"/>
              </a:solidFill>
              <a:latin typeface="Arial"/>
            </a:endParaRPr>
          </a:p>
        </p:txBody>
      </p:sp>
      <p:sp>
        <p:nvSpPr>
          <p:cNvPr id="612" name="TextShape 3"/>
          <p:cNvSpPr txBox="1"/>
          <p:nvPr/>
        </p:nvSpPr>
        <p:spPr>
          <a:xfrm>
            <a:off x="5512320" y="1200240"/>
            <a:ext cx="3174120" cy="3725280"/>
          </a:xfrm>
          <a:prstGeom prst="rect">
            <a:avLst/>
          </a:prstGeom>
          <a:noFill/>
          <a:ln w="19080">
            <a:solidFill>
              <a:srgbClr val="000000"/>
            </a:solidFill>
            <a:round/>
          </a:ln>
        </p:spPr>
        <p:txBody>
          <a:bodyPr tIns="91440" bIns="91440">
            <a:noAutofit/>
          </a:bodyPr>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PersistentVolumeClaim</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pvc-sc-example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spec:</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accessModes:</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cc0000"/>
                </a:solidFill>
                <a:latin typeface="Roboto Mono"/>
                <a:ea typeface="Roboto Mono"/>
              </a:rPr>
              <a:t>- ReadWriteOnce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resources:</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requests:</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storage: </a:t>
            </a:r>
            <a:r>
              <a:rPr b="0" lang="pt-PT" sz="1400" spc="-1" strike="noStrike">
                <a:solidFill>
                  <a:srgbClr val="cc0000"/>
                </a:solidFill>
                <a:latin typeface="Roboto Mono"/>
                <a:ea typeface="Roboto Mono"/>
              </a:rPr>
              <a:t>1Gi</a:t>
            </a:r>
            <a:endParaRPr b="0" lang="pt-PT" sz="1400" spc="-1" strike="noStrike">
              <a:solidFill>
                <a:srgbClr val="000000"/>
              </a:solidFill>
              <a:latin typeface="Arial"/>
            </a:endParaRPr>
          </a:p>
          <a:p>
            <a:pPr>
              <a:lnSpc>
                <a:spcPct val="100000"/>
              </a:lnSpc>
            </a:pPr>
            <a:r>
              <a:rPr b="0" lang="pt-PT" sz="1400" spc="-1" strike="noStrike">
                <a:solidFill>
                  <a:srgbClr val="cc0000"/>
                </a:solidFill>
                <a:latin typeface="Roboto Mono"/>
                <a:ea typeface="Roboto Mono"/>
              </a:rPr>
              <a:t>  </a:t>
            </a:r>
            <a:r>
              <a:rPr b="0" lang="pt-PT" sz="1400" spc="-1" strike="noStrike">
                <a:solidFill>
                  <a:srgbClr val="1155cc"/>
                </a:solidFill>
                <a:latin typeface="Roboto Mono"/>
                <a:ea typeface="Roboto Mono"/>
              </a:rPr>
              <a:t>storageClassName:</a:t>
            </a:r>
            <a:r>
              <a:rPr b="0" lang="pt-PT" sz="1400" spc="-1" strike="noStrike">
                <a:solidFill>
                  <a:srgbClr val="cc0000"/>
                </a:solidFill>
                <a:latin typeface="Roboto Mono"/>
                <a:ea typeface="Roboto Mono"/>
              </a:rPr>
              <a:t> slow</a:t>
            </a:r>
            <a:endParaRPr b="0" lang="pt-PT"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PVs and PVCs with Selectors</a:t>
            </a:r>
            <a:endParaRPr b="0" lang="pt-PT" sz="3600" spc="-1" strike="noStrike">
              <a:solidFill>
                <a:srgbClr val="000000"/>
              </a:solidFill>
              <a:latin typeface="Arial"/>
            </a:endParaRPr>
          </a:p>
        </p:txBody>
      </p:sp>
      <p:sp>
        <p:nvSpPr>
          <p:cNvPr id="614" name="TextShape 2"/>
          <p:cNvSpPr txBox="1"/>
          <p:nvPr/>
        </p:nvSpPr>
        <p:spPr>
          <a:xfrm>
            <a:off x="457200" y="1200240"/>
            <a:ext cx="3994200" cy="3725280"/>
          </a:xfrm>
          <a:prstGeom prst="rect">
            <a:avLst/>
          </a:prstGeom>
          <a:noFill/>
          <a:ln w="19080">
            <a:solidFill>
              <a:srgbClr val="000000"/>
            </a:solidFill>
            <a:round/>
          </a:ln>
        </p:spPr>
        <p:txBody>
          <a:bodyPr tIns="91440" bIns="91440">
            <a:noAutofit/>
          </a:bodyPr>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PersistentVolume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pv-selector-example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labels:</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type: </a:t>
            </a:r>
            <a:r>
              <a:rPr b="0" lang="pt-PT" sz="1400" spc="-1" strike="noStrike">
                <a:solidFill>
                  <a:srgbClr val="cc0000"/>
                </a:solidFill>
                <a:latin typeface="Roboto Mono"/>
                <a:ea typeface="Roboto Mono"/>
              </a:rPr>
              <a:t>hostpath</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spec:</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capacity:</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storage: </a:t>
            </a:r>
            <a:r>
              <a:rPr b="0" lang="pt-PT" sz="1400" spc="-1" strike="noStrike">
                <a:solidFill>
                  <a:srgbClr val="cc0000"/>
                </a:solidFill>
                <a:latin typeface="Roboto Mono"/>
                <a:ea typeface="Roboto Mono"/>
              </a:rPr>
              <a:t>2Gi</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accessModes:</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cc0000"/>
                </a:solidFill>
                <a:latin typeface="Roboto Mono"/>
                <a:ea typeface="Roboto Mono"/>
              </a:rPr>
              <a:t>- ReadWriteMany</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hostPath:</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path: </a:t>
            </a:r>
            <a:r>
              <a:rPr b="0" lang="pt-PT" sz="1400" spc="-1" strike="noStrike">
                <a:solidFill>
                  <a:srgbClr val="cc0000"/>
                </a:solidFill>
                <a:latin typeface="Roboto Mono"/>
                <a:ea typeface="Roboto Mono"/>
              </a:rPr>
              <a:t>"/mnt/data"</a:t>
            </a:r>
            <a:endParaRPr b="0" lang="pt-PT" sz="1400" spc="-1" strike="noStrike">
              <a:solidFill>
                <a:srgbClr val="000000"/>
              </a:solidFill>
              <a:latin typeface="Arial"/>
            </a:endParaRPr>
          </a:p>
        </p:txBody>
      </p:sp>
      <p:sp>
        <p:nvSpPr>
          <p:cNvPr id="615" name="TextShape 3"/>
          <p:cNvSpPr txBox="1"/>
          <p:nvPr/>
        </p:nvSpPr>
        <p:spPr>
          <a:xfrm>
            <a:off x="4692240" y="1200240"/>
            <a:ext cx="3994200" cy="3725280"/>
          </a:xfrm>
          <a:prstGeom prst="rect">
            <a:avLst/>
          </a:prstGeom>
          <a:noFill/>
          <a:ln w="19080">
            <a:solidFill>
              <a:srgbClr val="000000"/>
            </a:solidFill>
            <a:round/>
          </a:ln>
        </p:spPr>
        <p:txBody>
          <a:bodyPr tIns="91440" bIns="91440">
            <a:noAutofit/>
          </a:bodyPr>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PersistentVolumeClaim</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pvc-selector-example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spec:</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accessModes:</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cc0000"/>
                </a:solidFill>
                <a:latin typeface="Roboto Mono"/>
                <a:ea typeface="Roboto Mono"/>
              </a:rPr>
              <a:t>- ReadWriteMany</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resources:</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requests:</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storage: </a:t>
            </a:r>
            <a:r>
              <a:rPr b="0" lang="pt-PT" sz="1400" spc="-1" strike="noStrike">
                <a:solidFill>
                  <a:srgbClr val="cc0000"/>
                </a:solidFill>
                <a:latin typeface="Roboto Mono"/>
                <a:ea typeface="Roboto Mono"/>
              </a:rPr>
              <a:t>1Gi</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selector:</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matchLabels:</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type: </a:t>
            </a:r>
            <a:r>
              <a:rPr b="0" lang="pt-PT" sz="1400" spc="-1" strike="noStrike">
                <a:solidFill>
                  <a:srgbClr val="cc0000"/>
                </a:solidFill>
                <a:latin typeface="Roboto Mono"/>
                <a:ea typeface="Roboto Mono"/>
              </a:rPr>
              <a:t>hostpath</a:t>
            </a:r>
            <a:endParaRPr b="0" lang="pt-PT" sz="1400" spc="-1" strike="noStrike">
              <a:solidFill>
                <a:srgbClr val="000000"/>
              </a:solidFill>
              <a:latin typeface="Arial"/>
            </a:endParaRPr>
          </a:p>
          <a:p>
            <a:pPr>
              <a:lnSpc>
                <a:spcPct val="100000"/>
              </a:lnSpc>
              <a:spcBef>
                <a:spcPts val="601"/>
              </a:spcBef>
            </a:pPr>
            <a:endParaRPr b="0" lang="pt-PT"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PVs and PVCs with Selectors</a:t>
            </a:r>
            <a:endParaRPr b="0" lang="pt-PT" sz="3600" spc="-1" strike="noStrike">
              <a:solidFill>
                <a:srgbClr val="000000"/>
              </a:solidFill>
              <a:latin typeface="Arial"/>
            </a:endParaRPr>
          </a:p>
        </p:txBody>
      </p:sp>
      <p:sp>
        <p:nvSpPr>
          <p:cNvPr id="617" name="TextShape 2"/>
          <p:cNvSpPr txBox="1"/>
          <p:nvPr/>
        </p:nvSpPr>
        <p:spPr>
          <a:xfrm>
            <a:off x="457200" y="1200240"/>
            <a:ext cx="3994200" cy="3725280"/>
          </a:xfrm>
          <a:prstGeom prst="rect">
            <a:avLst/>
          </a:prstGeom>
          <a:noFill/>
          <a:ln w="19080">
            <a:solidFill>
              <a:srgbClr val="000000"/>
            </a:solidFill>
            <a:round/>
          </a:ln>
        </p:spPr>
        <p:txBody>
          <a:bodyPr tIns="91440" bIns="91440">
            <a:noAutofit/>
          </a:bodyPr>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PersistentVolume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pv-selector-example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labels:</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type: </a:t>
            </a:r>
            <a:r>
              <a:rPr b="0" lang="pt-PT" sz="1400" spc="-1" strike="noStrike">
                <a:solidFill>
                  <a:srgbClr val="cc0000"/>
                </a:solidFill>
                <a:latin typeface="Roboto Mono"/>
                <a:ea typeface="Roboto Mono"/>
              </a:rPr>
              <a:t>hostpath</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spec:</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capacity:</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storage: </a:t>
            </a:r>
            <a:r>
              <a:rPr b="0" lang="pt-PT" sz="1400" spc="-1" strike="noStrike">
                <a:solidFill>
                  <a:srgbClr val="cc0000"/>
                </a:solidFill>
                <a:latin typeface="Roboto Mono"/>
                <a:ea typeface="Roboto Mono"/>
              </a:rPr>
              <a:t>2Gi</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accessModes:</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cc0000"/>
                </a:solidFill>
                <a:latin typeface="Roboto Mono"/>
                <a:ea typeface="Roboto Mono"/>
              </a:rPr>
              <a:t>- ReadWriteMany</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hostPath:</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path: </a:t>
            </a:r>
            <a:r>
              <a:rPr b="0" lang="pt-PT" sz="1400" spc="-1" strike="noStrike">
                <a:solidFill>
                  <a:srgbClr val="cc0000"/>
                </a:solidFill>
                <a:latin typeface="Roboto Mono"/>
                <a:ea typeface="Roboto Mono"/>
              </a:rPr>
              <a:t>"/mnt/data"</a:t>
            </a:r>
            <a:endParaRPr b="0" lang="pt-PT" sz="1400" spc="-1" strike="noStrike">
              <a:solidFill>
                <a:srgbClr val="000000"/>
              </a:solidFill>
              <a:latin typeface="Arial"/>
            </a:endParaRPr>
          </a:p>
        </p:txBody>
      </p:sp>
      <p:sp>
        <p:nvSpPr>
          <p:cNvPr id="618" name="TextShape 3"/>
          <p:cNvSpPr txBox="1"/>
          <p:nvPr/>
        </p:nvSpPr>
        <p:spPr>
          <a:xfrm>
            <a:off x="4692240" y="1200240"/>
            <a:ext cx="3994200" cy="3725280"/>
          </a:xfrm>
          <a:prstGeom prst="rect">
            <a:avLst/>
          </a:prstGeom>
          <a:noFill/>
          <a:ln w="19080">
            <a:solidFill>
              <a:srgbClr val="000000"/>
            </a:solidFill>
            <a:round/>
          </a:ln>
        </p:spPr>
        <p:txBody>
          <a:bodyPr tIns="91440" bIns="91440">
            <a:noAutofit/>
          </a:bodyPr>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PersistentVolumeClaim</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pvc-selector-example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spec:</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accessModes:</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cc0000"/>
                </a:solidFill>
                <a:latin typeface="Roboto Mono"/>
                <a:ea typeface="Roboto Mono"/>
              </a:rPr>
              <a:t>- ReadWriteMany</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resources:</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requests:</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storage: </a:t>
            </a:r>
            <a:r>
              <a:rPr b="0" lang="pt-PT" sz="1400" spc="-1" strike="noStrike">
                <a:solidFill>
                  <a:srgbClr val="cc0000"/>
                </a:solidFill>
                <a:latin typeface="Roboto Mono"/>
                <a:ea typeface="Roboto Mono"/>
              </a:rPr>
              <a:t>1Gi</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selector:</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matchLabels:</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type: </a:t>
            </a:r>
            <a:r>
              <a:rPr b="0" lang="pt-PT" sz="1400" spc="-1" strike="noStrike">
                <a:solidFill>
                  <a:srgbClr val="cc0000"/>
                </a:solidFill>
                <a:latin typeface="Roboto Mono"/>
                <a:ea typeface="Roboto Mono"/>
              </a:rPr>
              <a:t>hostpath</a:t>
            </a:r>
            <a:endParaRPr b="0" lang="pt-PT" sz="1400" spc="-1" strike="noStrike">
              <a:solidFill>
                <a:srgbClr val="000000"/>
              </a:solidFill>
              <a:latin typeface="Arial"/>
            </a:endParaRPr>
          </a:p>
          <a:p>
            <a:pPr>
              <a:lnSpc>
                <a:spcPct val="100000"/>
              </a:lnSpc>
              <a:spcBef>
                <a:spcPts val="601"/>
              </a:spcBef>
            </a:pPr>
            <a:endParaRPr b="0" lang="pt-PT" sz="1400" spc="-1" strike="noStrike">
              <a:solidFill>
                <a:srgbClr val="000000"/>
              </a:solidFill>
              <a:latin typeface="Arial"/>
            </a:endParaRPr>
          </a:p>
        </p:txBody>
      </p:sp>
      <p:sp>
        <p:nvSpPr>
          <p:cNvPr id="619" name="CustomShape 4"/>
          <p:cNvSpPr/>
          <p:nvPr/>
        </p:nvSpPr>
        <p:spPr>
          <a:xfrm>
            <a:off x="716760" y="2086920"/>
            <a:ext cx="1833480" cy="579600"/>
          </a:xfrm>
          <a:prstGeom prst="rect">
            <a:avLst/>
          </a:prstGeom>
          <a:noFill/>
          <a:ln w="38160">
            <a:solidFill>
              <a:srgbClr val="cc0000"/>
            </a:solidFill>
            <a:round/>
          </a:ln>
        </p:spPr>
        <p:style>
          <a:lnRef idx="0"/>
          <a:fillRef idx="0"/>
          <a:effectRef idx="0"/>
          <a:fontRef idx="minor"/>
        </p:style>
      </p:sp>
      <p:sp>
        <p:nvSpPr>
          <p:cNvPr id="620" name="CustomShape 5"/>
          <p:cNvSpPr/>
          <p:nvPr/>
        </p:nvSpPr>
        <p:spPr>
          <a:xfrm>
            <a:off x="4937400" y="3388320"/>
            <a:ext cx="2060640" cy="66924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PV Phases</a:t>
            </a:r>
            <a:endParaRPr b="0" lang="pt-PT" sz="3600" spc="-1" strike="noStrike">
              <a:solidFill>
                <a:srgbClr val="000000"/>
              </a:solidFill>
              <a:latin typeface="Arial"/>
            </a:endParaRPr>
          </a:p>
        </p:txBody>
      </p:sp>
      <p:sp>
        <p:nvSpPr>
          <p:cNvPr id="622" name="TextShape 2"/>
          <p:cNvSpPr txBox="1"/>
          <p:nvPr/>
        </p:nvSpPr>
        <p:spPr>
          <a:xfrm>
            <a:off x="382320" y="1241640"/>
            <a:ext cx="2026080" cy="3725280"/>
          </a:xfrm>
          <a:prstGeom prst="rect">
            <a:avLst/>
          </a:prstGeom>
          <a:solidFill>
            <a:srgbClr val="b6d7a8"/>
          </a:solidFill>
          <a:ln w="38160">
            <a:solidFill>
              <a:srgbClr val="000000"/>
            </a:solidFill>
            <a:round/>
          </a:ln>
        </p:spPr>
        <p:txBody>
          <a:bodyPr tIns="91440" bIns="91440">
            <a:noAutofit/>
          </a:bodyPr>
          <a:p>
            <a:pPr algn="ctr">
              <a:lnSpc>
                <a:spcPct val="100000"/>
              </a:lnSpc>
              <a:spcBef>
                <a:spcPts val="601"/>
              </a:spcBef>
            </a:pPr>
            <a:r>
              <a:rPr b="1" lang="pt-PT" sz="3000" spc="-1" strike="noStrike">
                <a:solidFill>
                  <a:srgbClr val="000000"/>
                </a:solidFill>
                <a:latin typeface="Arial"/>
                <a:ea typeface="Arial"/>
              </a:rPr>
              <a:t>Available</a:t>
            </a:r>
            <a:endParaRPr b="0" lang="pt-PT" sz="3000" spc="-1" strike="noStrike">
              <a:solidFill>
                <a:srgbClr val="000000"/>
              </a:solidFill>
              <a:latin typeface="Arial"/>
            </a:endParaRPr>
          </a:p>
          <a:p>
            <a:pPr algn="ctr">
              <a:lnSpc>
                <a:spcPct val="100000"/>
              </a:lnSpc>
            </a:pPr>
            <a:endParaRPr b="0" lang="pt-PT" sz="3000" spc="-1" strike="noStrike">
              <a:solidFill>
                <a:srgbClr val="000000"/>
              </a:solidFill>
              <a:latin typeface="Arial"/>
            </a:endParaRPr>
          </a:p>
          <a:p>
            <a:pPr algn="ctr">
              <a:lnSpc>
                <a:spcPct val="100000"/>
              </a:lnSpc>
              <a:spcBef>
                <a:spcPts val="601"/>
              </a:spcBef>
            </a:pPr>
            <a:r>
              <a:rPr b="0" lang="pt-PT" sz="2200" spc="-1" strike="noStrike">
                <a:solidFill>
                  <a:srgbClr val="000000"/>
                </a:solidFill>
                <a:latin typeface="Arial"/>
                <a:ea typeface="Arial"/>
              </a:rPr>
              <a:t>PV is ready and available to be consumed.</a:t>
            </a:r>
            <a:endParaRPr b="0" lang="pt-PT" sz="2200" spc="-1" strike="noStrike">
              <a:solidFill>
                <a:srgbClr val="000000"/>
              </a:solidFill>
              <a:latin typeface="Arial"/>
            </a:endParaRPr>
          </a:p>
        </p:txBody>
      </p:sp>
      <p:sp>
        <p:nvSpPr>
          <p:cNvPr id="623" name="TextShape 3"/>
          <p:cNvSpPr txBox="1"/>
          <p:nvPr/>
        </p:nvSpPr>
        <p:spPr>
          <a:xfrm>
            <a:off x="2499840" y="1241640"/>
            <a:ext cx="2026080" cy="3725280"/>
          </a:xfrm>
          <a:prstGeom prst="rect">
            <a:avLst/>
          </a:prstGeom>
          <a:solidFill>
            <a:srgbClr val="ffe599"/>
          </a:solidFill>
          <a:ln w="38160">
            <a:solidFill>
              <a:srgbClr val="000000"/>
            </a:solidFill>
            <a:round/>
          </a:ln>
        </p:spPr>
        <p:txBody>
          <a:bodyPr tIns="91440" bIns="91440">
            <a:noAutofit/>
          </a:bodyPr>
          <a:p>
            <a:pPr algn="ctr">
              <a:lnSpc>
                <a:spcPct val="100000"/>
              </a:lnSpc>
              <a:spcBef>
                <a:spcPts val="601"/>
              </a:spcBef>
            </a:pPr>
            <a:r>
              <a:rPr b="1" lang="pt-PT" sz="3000" spc="-1" strike="noStrike">
                <a:solidFill>
                  <a:srgbClr val="000000"/>
                </a:solidFill>
                <a:latin typeface="Arial"/>
                <a:ea typeface="Arial"/>
              </a:rPr>
              <a:t>Bound</a:t>
            </a:r>
            <a:endParaRPr b="0" lang="pt-PT" sz="3000" spc="-1" strike="noStrike">
              <a:solidFill>
                <a:srgbClr val="000000"/>
              </a:solidFill>
              <a:latin typeface="Arial"/>
            </a:endParaRPr>
          </a:p>
          <a:p>
            <a:pPr>
              <a:lnSpc>
                <a:spcPct val="100000"/>
              </a:lnSpc>
              <a:spcBef>
                <a:spcPts val="601"/>
              </a:spcBef>
            </a:pPr>
            <a:endParaRPr b="0" lang="pt-PT" sz="3000" spc="-1" strike="noStrike">
              <a:solidFill>
                <a:srgbClr val="000000"/>
              </a:solidFill>
              <a:latin typeface="Arial"/>
            </a:endParaRPr>
          </a:p>
          <a:p>
            <a:pPr algn="ctr">
              <a:lnSpc>
                <a:spcPct val="100000"/>
              </a:lnSpc>
              <a:spcBef>
                <a:spcPts val="601"/>
              </a:spcBef>
            </a:pPr>
            <a:r>
              <a:rPr b="0" lang="pt-PT" sz="2200" spc="-1" strike="noStrike">
                <a:solidFill>
                  <a:srgbClr val="000000"/>
                </a:solidFill>
                <a:latin typeface="Arial"/>
                <a:ea typeface="Arial"/>
              </a:rPr>
              <a:t>The PV has been bound to a claim.</a:t>
            </a:r>
            <a:endParaRPr b="0" lang="pt-PT" sz="2200" spc="-1" strike="noStrike">
              <a:solidFill>
                <a:srgbClr val="000000"/>
              </a:solidFill>
              <a:latin typeface="Arial"/>
            </a:endParaRPr>
          </a:p>
        </p:txBody>
      </p:sp>
      <p:sp>
        <p:nvSpPr>
          <p:cNvPr id="624" name="TextShape 4"/>
          <p:cNvSpPr txBox="1"/>
          <p:nvPr/>
        </p:nvSpPr>
        <p:spPr>
          <a:xfrm>
            <a:off x="4617360" y="1241640"/>
            <a:ext cx="2026080" cy="3725280"/>
          </a:xfrm>
          <a:prstGeom prst="rect">
            <a:avLst/>
          </a:prstGeom>
          <a:solidFill>
            <a:srgbClr val="f9cb9c"/>
          </a:solidFill>
          <a:ln w="38160">
            <a:solidFill>
              <a:srgbClr val="000000"/>
            </a:solidFill>
            <a:round/>
          </a:ln>
        </p:spPr>
        <p:txBody>
          <a:bodyPr tIns="91440" bIns="91440">
            <a:noAutofit/>
          </a:bodyPr>
          <a:p>
            <a:pPr algn="ctr">
              <a:lnSpc>
                <a:spcPct val="100000"/>
              </a:lnSpc>
              <a:spcBef>
                <a:spcPts val="601"/>
              </a:spcBef>
            </a:pPr>
            <a:r>
              <a:rPr b="1" lang="pt-PT" sz="3000" spc="-1" strike="noStrike">
                <a:solidFill>
                  <a:srgbClr val="000000"/>
                </a:solidFill>
                <a:latin typeface="Arial"/>
                <a:ea typeface="Arial"/>
              </a:rPr>
              <a:t>Released</a:t>
            </a:r>
            <a:endParaRPr b="0" lang="pt-PT" sz="3000" spc="-1" strike="noStrike">
              <a:solidFill>
                <a:srgbClr val="000000"/>
              </a:solidFill>
              <a:latin typeface="Arial"/>
            </a:endParaRPr>
          </a:p>
          <a:p>
            <a:pPr algn="ctr">
              <a:lnSpc>
                <a:spcPct val="100000"/>
              </a:lnSpc>
            </a:pPr>
            <a:endParaRPr b="0" lang="pt-PT" sz="3000" spc="-1" strike="noStrike">
              <a:solidFill>
                <a:srgbClr val="000000"/>
              </a:solidFill>
              <a:latin typeface="Arial"/>
            </a:endParaRPr>
          </a:p>
          <a:p>
            <a:pPr algn="ctr">
              <a:lnSpc>
                <a:spcPct val="100000"/>
              </a:lnSpc>
              <a:spcBef>
                <a:spcPts val="601"/>
              </a:spcBef>
            </a:pPr>
            <a:r>
              <a:rPr b="0" lang="pt-PT" sz="2200" spc="-1" strike="noStrike">
                <a:solidFill>
                  <a:srgbClr val="000000"/>
                </a:solidFill>
                <a:latin typeface="Arial"/>
                <a:ea typeface="Arial"/>
              </a:rPr>
              <a:t>The binding PVC has been deleted, and the PV is pending  reclamation.</a:t>
            </a:r>
            <a:endParaRPr b="0" lang="pt-PT" sz="2200" spc="-1" strike="noStrike">
              <a:solidFill>
                <a:srgbClr val="000000"/>
              </a:solidFill>
              <a:latin typeface="Arial"/>
            </a:endParaRPr>
          </a:p>
        </p:txBody>
      </p:sp>
      <p:sp>
        <p:nvSpPr>
          <p:cNvPr id="625" name="TextShape 5"/>
          <p:cNvSpPr txBox="1"/>
          <p:nvPr/>
        </p:nvSpPr>
        <p:spPr>
          <a:xfrm>
            <a:off x="6735240" y="1241640"/>
            <a:ext cx="2026080" cy="3725280"/>
          </a:xfrm>
          <a:prstGeom prst="rect">
            <a:avLst/>
          </a:prstGeom>
          <a:solidFill>
            <a:srgbClr val="dd7e6b"/>
          </a:solidFill>
          <a:ln w="38160">
            <a:solidFill>
              <a:srgbClr val="000000"/>
            </a:solidFill>
            <a:round/>
          </a:ln>
        </p:spPr>
        <p:txBody>
          <a:bodyPr tIns="91440" bIns="91440">
            <a:noAutofit/>
          </a:bodyPr>
          <a:p>
            <a:pPr algn="ctr">
              <a:lnSpc>
                <a:spcPct val="100000"/>
              </a:lnSpc>
              <a:spcBef>
                <a:spcPts val="601"/>
              </a:spcBef>
            </a:pPr>
            <a:r>
              <a:rPr b="1" lang="pt-PT" sz="3000" spc="-1" strike="noStrike">
                <a:solidFill>
                  <a:srgbClr val="000000"/>
                </a:solidFill>
                <a:latin typeface="Arial"/>
                <a:ea typeface="Arial"/>
              </a:rPr>
              <a:t>Failed</a:t>
            </a:r>
            <a:endParaRPr b="0" lang="pt-PT" sz="3000" spc="-1" strike="noStrike">
              <a:solidFill>
                <a:srgbClr val="000000"/>
              </a:solidFill>
              <a:latin typeface="Arial"/>
            </a:endParaRPr>
          </a:p>
          <a:p>
            <a:pPr algn="ctr">
              <a:lnSpc>
                <a:spcPct val="100000"/>
              </a:lnSpc>
            </a:pPr>
            <a:endParaRPr b="0" lang="pt-PT" sz="3000" spc="-1" strike="noStrike">
              <a:solidFill>
                <a:srgbClr val="000000"/>
              </a:solidFill>
              <a:latin typeface="Arial"/>
            </a:endParaRPr>
          </a:p>
          <a:p>
            <a:pPr algn="ctr">
              <a:lnSpc>
                <a:spcPct val="100000"/>
              </a:lnSpc>
              <a:spcBef>
                <a:spcPts val="601"/>
              </a:spcBef>
            </a:pPr>
            <a:r>
              <a:rPr b="0" lang="pt-PT" sz="2200" spc="-1" strike="noStrike">
                <a:solidFill>
                  <a:srgbClr val="000000"/>
                </a:solidFill>
                <a:latin typeface="Arial"/>
                <a:ea typeface="Arial"/>
              </a:rPr>
              <a:t>An error has been encountered.</a:t>
            </a:r>
            <a:endParaRPr b="0" lang="pt-PT"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6" name="Google Shape;1112;p153" descr=""/>
          <p:cNvPicPr/>
          <p:nvPr/>
        </p:nvPicPr>
        <p:blipFill>
          <a:blip r:embed="rId1"/>
          <a:stretch/>
        </p:blipFill>
        <p:spPr>
          <a:xfrm>
            <a:off x="406440" y="1350000"/>
            <a:ext cx="8113680" cy="3229200"/>
          </a:xfrm>
          <a:prstGeom prst="rect">
            <a:avLst/>
          </a:prstGeom>
          <a:ln>
            <a:noFill/>
          </a:ln>
        </p:spPr>
      </p:pic>
      <p:sp>
        <p:nvSpPr>
          <p:cNvPr id="627"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StorageClass</a:t>
            </a:r>
            <a:endParaRPr b="0" lang="pt-PT" sz="3600" spc="-1" strike="noStrike">
              <a:solidFill>
                <a:srgbClr val="000000"/>
              </a:solidFill>
              <a:latin typeface="Arial"/>
            </a:endParaRPr>
          </a:p>
        </p:txBody>
      </p:sp>
      <p:sp>
        <p:nvSpPr>
          <p:cNvPr id="628" name="CustomShape 2"/>
          <p:cNvSpPr/>
          <p:nvPr/>
        </p:nvSpPr>
        <p:spPr>
          <a:xfrm>
            <a:off x="2907360" y="4335480"/>
            <a:ext cx="2932200" cy="333360"/>
          </a:xfrm>
          <a:prstGeom prst="rect">
            <a:avLst/>
          </a:prstGeom>
          <a:noFill/>
          <a:ln>
            <a:noFill/>
          </a:ln>
        </p:spPr>
        <p:style>
          <a:lnRef idx="0"/>
          <a:fillRef idx="0"/>
          <a:effectRef idx="0"/>
          <a:fontRef idx="minor"/>
        </p:style>
        <p:txBody>
          <a:bodyPr tIns="91440" bIns="91440">
            <a:noAutofit/>
          </a:bodyPr>
          <a:p>
            <a:pPr>
              <a:lnSpc>
                <a:spcPct val="100000"/>
              </a:lnSpc>
            </a:pPr>
            <a:r>
              <a:rPr b="1" lang="pt-PT" sz="800" spc="-1" strike="noStrike">
                <a:solidFill>
                  <a:srgbClr val="000000"/>
                </a:solidFill>
                <a:latin typeface="Roboto Mono"/>
                <a:ea typeface="Roboto Mono"/>
              </a:rPr>
              <a:t>pv: pvc-9df65c6e-1a69-11e8-ae10-080027a3682b</a:t>
            </a:r>
            <a:endParaRPr b="0" lang="pt-PT" sz="800" spc="-1" strike="noStrike">
              <a:latin typeface="Arial"/>
            </a:endParaRPr>
          </a:p>
        </p:txBody>
      </p:sp>
      <p:sp>
        <p:nvSpPr>
          <p:cNvPr id="629" name="CustomShape 3"/>
          <p:cNvSpPr/>
          <p:nvPr/>
        </p:nvSpPr>
        <p:spPr>
          <a:xfrm>
            <a:off x="203760" y="2164680"/>
            <a:ext cx="2760840" cy="333360"/>
          </a:xfrm>
          <a:prstGeom prst="rect">
            <a:avLst/>
          </a:prstGeom>
          <a:noFill/>
          <a:ln>
            <a:noFill/>
          </a:ln>
        </p:spPr>
        <p:style>
          <a:lnRef idx="0"/>
          <a:fillRef idx="0"/>
          <a:effectRef idx="0"/>
          <a:fontRef idx="minor"/>
        </p:style>
        <p:txBody>
          <a:bodyPr tIns="91440" bIns="91440">
            <a:noAutofit/>
          </a:bodyPr>
          <a:p>
            <a:pPr>
              <a:lnSpc>
                <a:spcPct val="100000"/>
              </a:lnSpc>
            </a:pPr>
            <a:r>
              <a:rPr b="1" lang="pt-PT" sz="800" spc="-1" strike="noStrike">
                <a:solidFill>
                  <a:srgbClr val="000000"/>
                </a:solidFill>
                <a:latin typeface="Roboto Mono"/>
                <a:ea typeface="Roboto Mono"/>
              </a:rPr>
              <a:t>uid: 9df65c6e-1a69-11e8-ae10-080027a3682b</a:t>
            </a:r>
            <a:endParaRPr b="0" lang="pt-PT" sz="800" spc="-1" strike="noStrike">
              <a:latin typeface="Arial"/>
            </a:endParaRPr>
          </a:p>
        </p:txBody>
      </p:sp>
      <p:sp>
        <p:nvSpPr>
          <p:cNvPr id="630" name="CustomShape 4"/>
          <p:cNvSpPr/>
          <p:nvPr/>
        </p:nvSpPr>
        <p:spPr>
          <a:xfrm>
            <a:off x="1295640" y="1481760"/>
            <a:ext cx="2272680" cy="520920"/>
          </a:xfrm>
          <a:prstGeom prst="rect">
            <a:avLst/>
          </a:prstGeom>
          <a:noFill/>
          <a:ln>
            <a:noFill/>
          </a:ln>
        </p:spPr>
        <p:style>
          <a:lnRef idx="0"/>
          <a:fillRef idx="0"/>
          <a:effectRef idx="0"/>
          <a:fontRef idx="minor"/>
        </p:style>
        <p:txBody>
          <a:bodyPr tIns="91440" bIns="91440">
            <a:noAutofit/>
          </a:bodyPr>
          <a:p>
            <a:pPr>
              <a:lnSpc>
                <a:spcPct val="100000"/>
              </a:lnSpc>
            </a:pPr>
            <a:r>
              <a:rPr b="1" lang="pt-PT" sz="1200" spc="-1" strike="noStrike">
                <a:solidFill>
                  <a:srgbClr val="000000"/>
                </a:solidFill>
                <a:latin typeface="Arial"/>
                <a:ea typeface="Arial"/>
              </a:rPr>
              <a:t>1. PVC makes a request of the StorageClass.</a:t>
            </a:r>
            <a:endParaRPr b="0" lang="pt-PT" sz="1200" spc="-1" strike="noStrike">
              <a:latin typeface="Arial"/>
            </a:endParaRPr>
          </a:p>
        </p:txBody>
      </p:sp>
      <p:sp>
        <p:nvSpPr>
          <p:cNvPr id="631" name="CustomShape 5"/>
          <p:cNvSpPr/>
          <p:nvPr/>
        </p:nvSpPr>
        <p:spPr>
          <a:xfrm>
            <a:off x="5326920" y="1114560"/>
            <a:ext cx="2272680" cy="754920"/>
          </a:xfrm>
          <a:prstGeom prst="rect">
            <a:avLst/>
          </a:prstGeom>
          <a:noFill/>
          <a:ln>
            <a:noFill/>
          </a:ln>
        </p:spPr>
        <p:style>
          <a:lnRef idx="0"/>
          <a:fillRef idx="0"/>
          <a:effectRef idx="0"/>
          <a:fontRef idx="minor"/>
        </p:style>
        <p:txBody>
          <a:bodyPr tIns="91440" bIns="91440">
            <a:noAutofit/>
          </a:bodyPr>
          <a:p>
            <a:pPr>
              <a:lnSpc>
                <a:spcPct val="100000"/>
              </a:lnSpc>
            </a:pPr>
            <a:r>
              <a:rPr b="1" lang="pt-PT" sz="1200" spc="-1" strike="noStrike">
                <a:solidFill>
                  <a:srgbClr val="000000"/>
                </a:solidFill>
                <a:latin typeface="Arial"/>
                <a:ea typeface="Arial"/>
              </a:rPr>
              <a:t>2. StorageClass provisions request through API with external storage system.</a:t>
            </a:r>
            <a:endParaRPr b="0" lang="pt-PT" sz="1200" spc="-1" strike="noStrike">
              <a:latin typeface="Arial"/>
            </a:endParaRPr>
          </a:p>
        </p:txBody>
      </p:sp>
      <p:sp>
        <p:nvSpPr>
          <p:cNvPr id="632" name="CustomShape 6"/>
          <p:cNvSpPr/>
          <p:nvPr/>
        </p:nvSpPr>
        <p:spPr>
          <a:xfrm>
            <a:off x="6006960" y="3863160"/>
            <a:ext cx="2442960" cy="754920"/>
          </a:xfrm>
          <a:prstGeom prst="rect">
            <a:avLst/>
          </a:prstGeom>
          <a:noFill/>
          <a:ln>
            <a:noFill/>
          </a:ln>
        </p:spPr>
        <p:style>
          <a:lnRef idx="0"/>
          <a:fillRef idx="0"/>
          <a:effectRef idx="0"/>
          <a:fontRef idx="minor"/>
        </p:style>
        <p:txBody>
          <a:bodyPr tIns="91440" bIns="91440">
            <a:noAutofit/>
          </a:bodyPr>
          <a:p>
            <a:pPr>
              <a:lnSpc>
                <a:spcPct val="100000"/>
              </a:lnSpc>
            </a:pPr>
            <a:r>
              <a:rPr b="1" lang="pt-PT" sz="1200" spc="-1" strike="noStrike">
                <a:solidFill>
                  <a:srgbClr val="000000"/>
                </a:solidFill>
                <a:latin typeface="Arial"/>
                <a:ea typeface="Arial"/>
              </a:rPr>
              <a:t>3. External storage system creates a PV strictly satisfying the PVC request.</a:t>
            </a:r>
            <a:endParaRPr b="0" lang="pt-PT" sz="1200" spc="-1" strike="noStrike">
              <a:latin typeface="Arial"/>
            </a:endParaRPr>
          </a:p>
        </p:txBody>
      </p:sp>
      <p:sp>
        <p:nvSpPr>
          <p:cNvPr id="633" name="CustomShape 7"/>
          <p:cNvSpPr/>
          <p:nvPr/>
        </p:nvSpPr>
        <p:spPr>
          <a:xfrm>
            <a:off x="883800" y="3457080"/>
            <a:ext cx="2272680" cy="553320"/>
          </a:xfrm>
          <a:prstGeom prst="rect">
            <a:avLst/>
          </a:prstGeom>
          <a:noFill/>
          <a:ln>
            <a:noFill/>
          </a:ln>
        </p:spPr>
        <p:style>
          <a:lnRef idx="0"/>
          <a:fillRef idx="0"/>
          <a:effectRef idx="0"/>
          <a:fontRef idx="minor"/>
        </p:style>
        <p:txBody>
          <a:bodyPr tIns="91440" bIns="91440">
            <a:noAutofit/>
          </a:bodyPr>
          <a:p>
            <a:pPr>
              <a:lnSpc>
                <a:spcPct val="100000"/>
              </a:lnSpc>
            </a:pPr>
            <a:r>
              <a:rPr b="1" lang="pt-PT" sz="1200" spc="-1" strike="noStrike">
                <a:solidFill>
                  <a:srgbClr val="000000"/>
                </a:solidFill>
                <a:latin typeface="Arial"/>
                <a:ea typeface="Arial"/>
              </a:rPr>
              <a:t>4. provisioned PV is bound to requesting PVC.</a:t>
            </a:r>
            <a:endParaRPr b="0" lang="pt-PT" sz="1200" spc="-1" strike="noStrike">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Persistent Volumes and Claims</a:t>
            </a:r>
            <a:endParaRPr b="0" lang="pt-PT" sz="3600" spc="-1" strike="noStrike">
              <a:solidFill>
                <a:srgbClr val="000000"/>
              </a:solidFill>
              <a:latin typeface="Arial"/>
            </a:endParaRPr>
          </a:p>
        </p:txBody>
      </p:sp>
      <p:sp>
        <p:nvSpPr>
          <p:cNvPr id="635" name="CustomShape 2"/>
          <p:cNvSpPr/>
          <p:nvPr/>
        </p:nvSpPr>
        <p:spPr>
          <a:xfrm>
            <a:off x="457200" y="2697480"/>
            <a:ext cx="1217880" cy="674640"/>
          </a:xfrm>
          <a:prstGeom prst="rect">
            <a:avLst/>
          </a:prstGeom>
          <a:noFill/>
          <a:ln>
            <a:noFill/>
          </a:ln>
        </p:spPr>
        <p:style>
          <a:lnRef idx="0"/>
          <a:fillRef idx="0"/>
          <a:effectRef idx="0"/>
          <a:fontRef idx="minor"/>
        </p:style>
        <p:txBody>
          <a:bodyPr tIns="91440" bIns="91440" anchor="ctr">
            <a:noAutofit/>
          </a:bodyPr>
          <a:p>
            <a:pPr algn="ctr">
              <a:lnSpc>
                <a:spcPct val="100000"/>
              </a:lnSpc>
            </a:pPr>
            <a:r>
              <a:rPr b="0" lang="pt-PT" sz="1800" spc="-1" strike="noStrike">
                <a:solidFill>
                  <a:srgbClr val="000000"/>
                </a:solidFill>
                <a:latin typeface="Arial"/>
                <a:ea typeface="Arial"/>
              </a:rPr>
              <a:t>Cluster</a:t>
            </a:r>
            <a:br/>
            <a:r>
              <a:rPr b="0" lang="pt-PT" sz="1800" spc="-1" strike="noStrike">
                <a:solidFill>
                  <a:srgbClr val="000000"/>
                </a:solidFill>
                <a:latin typeface="Arial"/>
                <a:ea typeface="Arial"/>
              </a:rPr>
              <a:t>Users</a:t>
            </a:r>
            <a:endParaRPr b="0" lang="pt-PT" sz="1800" spc="-1" strike="noStrike">
              <a:latin typeface="Arial"/>
            </a:endParaRPr>
          </a:p>
        </p:txBody>
      </p:sp>
      <p:sp>
        <p:nvSpPr>
          <p:cNvPr id="636" name="CustomShape 3"/>
          <p:cNvSpPr/>
          <p:nvPr/>
        </p:nvSpPr>
        <p:spPr>
          <a:xfrm>
            <a:off x="7396200" y="2697480"/>
            <a:ext cx="1290240" cy="674640"/>
          </a:xfrm>
          <a:prstGeom prst="rect">
            <a:avLst/>
          </a:prstGeom>
          <a:noFill/>
          <a:ln>
            <a:noFill/>
          </a:ln>
        </p:spPr>
        <p:style>
          <a:lnRef idx="0"/>
          <a:fillRef idx="0"/>
          <a:effectRef idx="0"/>
          <a:fontRef idx="minor"/>
        </p:style>
        <p:txBody>
          <a:bodyPr tIns="91440" bIns="91440" anchor="ctr">
            <a:noAutofit/>
          </a:bodyPr>
          <a:p>
            <a:pPr algn="ctr">
              <a:lnSpc>
                <a:spcPct val="100000"/>
              </a:lnSpc>
            </a:pPr>
            <a:r>
              <a:rPr b="0" lang="pt-PT" sz="1800" spc="-1" strike="noStrike">
                <a:solidFill>
                  <a:srgbClr val="000000"/>
                </a:solidFill>
                <a:latin typeface="Arial"/>
                <a:ea typeface="Arial"/>
              </a:rPr>
              <a:t>Cluster</a:t>
            </a:r>
            <a:br/>
            <a:r>
              <a:rPr b="0" lang="pt-PT" sz="1800" spc="-1" strike="noStrike">
                <a:solidFill>
                  <a:srgbClr val="000000"/>
                </a:solidFill>
                <a:latin typeface="Arial"/>
                <a:ea typeface="Arial"/>
              </a:rPr>
              <a:t>Admins</a:t>
            </a:r>
            <a:endParaRPr b="0" lang="pt-PT" sz="1800" spc="-1" strike="noStrike">
              <a:latin typeface="Arial"/>
            </a:endParaRPr>
          </a:p>
        </p:txBody>
      </p:sp>
      <p:pic>
        <p:nvPicPr>
          <p:cNvPr id="637" name="Google Shape;1055;p145" descr=""/>
          <p:cNvPicPr/>
          <p:nvPr/>
        </p:nvPicPr>
        <p:blipFill>
          <a:blip r:embed="rId1"/>
          <a:stretch/>
        </p:blipFill>
        <p:spPr>
          <a:xfrm>
            <a:off x="1553760" y="1022760"/>
            <a:ext cx="6036120" cy="402372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7" name="Google Shape;300;p46" descr=""/>
          <p:cNvPicPr/>
          <p:nvPr/>
        </p:nvPicPr>
        <p:blipFill>
          <a:blip r:embed="rId1"/>
          <a:stretch/>
        </p:blipFill>
        <p:spPr>
          <a:xfrm>
            <a:off x="916920" y="0"/>
            <a:ext cx="7309800" cy="514332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TextShape 1"/>
          <p:cNvSpPr txBox="1"/>
          <p:nvPr/>
        </p:nvSpPr>
        <p:spPr>
          <a:xfrm>
            <a:off x="309600" y="114480"/>
            <a:ext cx="8229240" cy="519120"/>
          </a:xfrm>
          <a:prstGeom prst="rect">
            <a:avLst/>
          </a:prstGeom>
          <a:noFill/>
          <a:ln>
            <a:noFill/>
          </a:ln>
        </p:spPr>
        <p:txBody>
          <a:bodyPr tIns="91440" bIns="91440">
            <a:noAutofit/>
          </a:bodyPr>
          <a:p>
            <a:pPr>
              <a:lnSpc>
                <a:spcPct val="100000"/>
              </a:lnSpc>
            </a:pPr>
            <a:r>
              <a:rPr b="0" lang="pt-PT" sz="1800" spc="-1" strike="noStrike">
                <a:solidFill>
                  <a:srgbClr val="2388db"/>
                </a:solidFill>
                <a:latin typeface="Arial"/>
                <a:ea typeface="Arial"/>
              </a:rPr>
              <a:t>Lab - github.com/mrbobbytables/k8s-intro-tutorials/blob/master/storage</a:t>
            </a:r>
            <a:endParaRPr b="0" lang="pt-PT" sz="1800" spc="-1" strike="noStrike">
              <a:solidFill>
                <a:srgbClr val="000000"/>
              </a:solidFill>
              <a:latin typeface="Arial"/>
            </a:endParaRPr>
          </a:p>
        </p:txBody>
      </p:sp>
      <p:sp>
        <p:nvSpPr>
          <p:cNvPr id="639" name="TextShape 2"/>
          <p:cNvSpPr txBox="1"/>
          <p:nvPr/>
        </p:nvSpPr>
        <p:spPr>
          <a:xfrm>
            <a:off x="309600" y="2287440"/>
            <a:ext cx="4332240" cy="1542600"/>
          </a:xfrm>
          <a:prstGeom prst="rect">
            <a:avLst/>
          </a:prstGeom>
          <a:noFill/>
          <a:ln>
            <a:noFill/>
          </a:ln>
        </p:spPr>
        <p:txBody>
          <a:bodyPr tIns="91440" bIns="91440" anchor="ctr">
            <a:noAutofit/>
          </a:bodyPr>
          <a:p>
            <a:pPr algn="ctr">
              <a:lnSpc>
                <a:spcPct val="100000"/>
              </a:lnSpc>
            </a:pPr>
            <a:r>
              <a:rPr b="1" lang="pt-PT" sz="3600" spc="-1" strike="noStrike">
                <a:solidFill>
                  <a:srgbClr val="ffffff"/>
                </a:solidFill>
                <a:latin typeface="Arial"/>
                <a:ea typeface="Arial"/>
              </a:rPr>
              <a:t>Working with Volumes</a:t>
            </a:r>
            <a:endParaRPr b="0" lang="pt-PT" sz="3600" spc="-1" strike="noStrike">
              <a:solidFill>
                <a:srgbClr val="000000"/>
              </a:solidFill>
              <a:latin typeface="Arial"/>
            </a:endParaRPr>
          </a:p>
        </p:txBody>
      </p:sp>
      <p:sp>
        <p:nvSpPr>
          <p:cNvPr id="640" name="CustomShape 3"/>
          <p:cNvSpPr/>
          <p:nvPr/>
        </p:nvSpPr>
        <p:spPr>
          <a:xfrm>
            <a:off x="309600" y="4430880"/>
            <a:ext cx="6129000" cy="51192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TextShape 1"/>
          <p:cNvSpPr txBox="1"/>
          <p:nvPr/>
        </p:nvSpPr>
        <p:spPr>
          <a:xfrm>
            <a:off x="457200" y="4406400"/>
            <a:ext cx="8229240" cy="519120"/>
          </a:xfrm>
          <a:prstGeom prst="rect">
            <a:avLst/>
          </a:prstGeom>
          <a:noFill/>
          <a:ln>
            <a:noFill/>
          </a:ln>
        </p:spPr>
        <p:txBody>
          <a:bodyPr tIns="91440" bIns="91440">
            <a:noAutofit/>
          </a:bodyPr>
          <a:p>
            <a:pPr>
              <a:lnSpc>
                <a:spcPct val="100000"/>
              </a:lnSpc>
            </a:pPr>
            <a:r>
              <a:rPr b="0" lang="pt-PT" sz="1800" spc="-1" strike="noStrike">
                <a:solidFill>
                  <a:srgbClr val="2388db"/>
                </a:solidFill>
                <a:latin typeface="Arial"/>
                <a:ea typeface="Arial"/>
              </a:rPr>
              <a:t>Concepts and Resources</a:t>
            </a:r>
            <a:endParaRPr b="0" lang="pt-PT" sz="1800" spc="-1" strike="noStrike">
              <a:solidFill>
                <a:srgbClr val="000000"/>
              </a:solidFill>
              <a:latin typeface="Arial"/>
            </a:endParaRPr>
          </a:p>
        </p:txBody>
      </p:sp>
      <p:sp>
        <p:nvSpPr>
          <p:cNvPr id="642" name="TextShape 2"/>
          <p:cNvSpPr txBox="1"/>
          <p:nvPr/>
        </p:nvSpPr>
        <p:spPr>
          <a:xfrm>
            <a:off x="457200" y="1549440"/>
            <a:ext cx="4332240" cy="1542600"/>
          </a:xfrm>
          <a:prstGeom prst="rect">
            <a:avLst/>
          </a:prstGeom>
          <a:noFill/>
          <a:ln>
            <a:noFill/>
          </a:ln>
        </p:spPr>
        <p:txBody>
          <a:bodyPr tIns="91440" bIns="91440" anchor="ctr">
            <a:noAutofit/>
          </a:bodyPr>
          <a:p>
            <a:pPr algn="ctr">
              <a:lnSpc>
                <a:spcPct val="100000"/>
              </a:lnSpc>
            </a:pPr>
            <a:r>
              <a:rPr b="1" lang="pt-PT" sz="3600" spc="-1" strike="noStrike">
                <a:solidFill>
                  <a:srgbClr val="ffffff"/>
                </a:solidFill>
                <a:latin typeface="Arial"/>
                <a:ea typeface="Arial"/>
              </a:rPr>
              <a:t>Configuration</a:t>
            </a:r>
            <a:endParaRPr b="0" lang="pt-PT" sz="3600" spc="-1" strike="noStrike">
              <a:solidFill>
                <a:srgbClr val="000000"/>
              </a:solidFill>
              <a:latin typeface="Arial"/>
            </a:endParaRPr>
          </a:p>
        </p:txBody>
      </p:sp>
      <p:sp>
        <p:nvSpPr>
          <p:cNvPr id="643" name="TextShape 3"/>
          <p:cNvSpPr txBox="1"/>
          <p:nvPr/>
        </p:nvSpPr>
        <p:spPr>
          <a:xfrm>
            <a:off x="4789800" y="892440"/>
            <a:ext cx="3087360" cy="2944800"/>
          </a:xfrm>
          <a:prstGeom prst="rect">
            <a:avLst/>
          </a:prstGeom>
          <a:noFill/>
          <a:ln>
            <a:noFill/>
          </a:ln>
        </p:spPr>
        <p:txBody>
          <a:bodyPr tIns="91440" bIns="91440" anchor="ctr">
            <a:noAutofit/>
          </a:bodyPr>
          <a:p>
            <a:pPr marL="457200" indent="-380520">
              <a:lnSpc>
                <a:spcPct val="100000"/>
              </a:lnSpc>
              <a:buClr>
                <a:srgbClr val="ffffff"/>
              </a:buClr>
              <a:buFont typeface="Arial"/>
              <a:buChar char="●"/>
            </a:pPr>
            <a:r>
              <a:rPr b="1" lang="pt-PT" sz="2400" spc="-1" strike="noStrike">
                <a:solidFill>
                  <a:srgbClr val="ffffff"/>
                </a:solidFill>
                <a:latin typeface="Arial"/>
                <a:ea typeface="Arial"/>
              </a:rPr>
              <a:t>ConfigMap</a:t>
            </a:r>
            <a:br/>
            <a:r>
              <a:rPr b="1" lang="pt-PT" sz="2400" spc="-1" strike="noStrike">
                <a:solidFill>
                  <a:srgbClr val="ffffff"/>
                </a:solidFill>
                <a:latin typeface="Arial"/>
                <a:ea typeface="Arial"/>
              </a:rPr>
              <a:t>Secret</a:t>
            </a: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Configuration</a:t>
            </a:r>
            <a:endParaRPr b="0" lang="pt-PT" sz="3600" spc="-1" strike="noStrike">
              <a:solidFill>
                <a:srgbClr val="000000"/>
              </a:solidFill>
              <a:latin typeface="Arial"/>
            </a:endParaRPr>
          </a:p>
        </p:txBody>
      </p:sp>
      <p:sp>
        <p:nvSpPr>
          <p:cNvPr id="645" name="TextShape 2"/>
          <p:cNvSpPr txBox="1"/>
          <p:nvPr/>
        </p:nvSpPr>
        <p:spPr>
          <a:xfrm>
            <a:off x="457200" y="1200240"/>
            <a:ext cx="8229240" cy="3725280"/>
          </a:xfrm>
          <a:prstGeom prst="rect">
            <a:avLst/>
          </a:prstGeom>
          <a:noFill/>
          <a:ln>
            <a:noFill/>
          </a:ln>
        </p:spPr>
        <p:txBody>
          <a:bodyPr tIns="91440" bIns="91440">
            <a:noAutofit/>
          </a:bodyPr>
          <a:p>
            <a:pPr>
              <a:lnSpc>
                <a:spcPct val="100000"/>
              </a:lnSpc>
              <a:spcBef>
                <a:spcPts val="601"/>
              </a:spcBef>
            </a:pPr>
            <a:r>
              <a:rPr b="0" lang="pt-PT" sz="3000" spc="-1" strike="noStrike">
                <a:solidFill>
                  <a:srgbClr val="000000"/>
                </a:solidFill>
                <a:latin typeface="Arial"/>
                <a:ea typeface="Arial"/>
              </a:rPr>
              <a:t>Kubernetes has an integrated pattern for decoupling configuration from application or container.</a:t>
            </a:r>
            <a:endParaRPr b="0" lang="pt-PT" sz="3000" spc="-1" strike="noStrike">
              <a:solidFill>
                <a:srgbClr val="000000"/>
              </a:solidFill>
              <a:latin typeface="Arial"/>
            </a:endParaRPr>
          </a:p>
          <a:p>
            <a:pPr>
              <a:lnSpc>
                <a:spcPct val="100000"/>
              </a:lnSpc>
              <a:spcBef>
                <a:spcPts val="601"/>
              </a:spcBef>
            </a:pPr>
            <a:endParaRPr b="0" lang="pt-PT" sz="3000" spc="-1" strike="noStrike">
              <a:solidFill>
                <a:srgbClr val="000000"/>
              </a:solidFill>
              <a:latin typeface="Arial"/>
            </a:endParaRPr>
          </a:p>
          <a:p>
            <a:pPr>
              <a:lnSpc>
                <a:spcPct val="100000"/>
              </a:lnSpc>
              <a:spcBef>
                <a:spcPts val="601"/>
              </a:spcBef>
            </a:pPr>
            <a:r>
              <a:rPr b="0" lang="pt-PT" sz="3000" spc="-1" strike="noStrike">
                <a:solidFill>
                  <a:srgbClr val="000000"/>
                </a:solidFill>
                <a:latin typeface="Arial"/>
                <a:ea typeface="Arial"/>
              </a:rPr>
              <a:t>This pattern makes use of two Kubernetes components: </a:t>
            </a:r>
            <a:r>
              <a:rPr b="1" lang="pt-PT" sz="3000" spc="-1" strike="noStrike">
                <a:solidFill>
                  <a:srgbClr val="000000"/>
                </a:solidFill>
                <a:latin typeface="Arial"/>
                <a:ea typeface="Arial"/>
              </a:rPr>
              <a:t>ConfigMaps</a:t>
            </a:r>
            <a:r>
              <a:rPr b="0" lang="pt-PT" sz="3000" spc="-1" strike="noStrike">
                <a:solidFill>
                  <a:srgbClr val="000000"/>
                </a:solidFill>
                <a:latin typeface="Arial"/>
                <a:ea typeface="Arial"/>
              </a:rPr>
              <a:t> and </a:t>
            </a:r>
            <a:r>
              <a:rPr b="1" lang="pt-PT" sz="3000" spc="-1" strike="noStrike">
                <a:solidFill>
                  <a:srgbClr val="000000"/>
                </a:solidFill>
                <a:latin typeface="Arial"/>
                <a:ea typeface="Arial"/>
              </a:rPr>
              <a:t>Secrets.</a:t>
            </a:r>
            <a:endParaRPr b="0" lang="pt-PT" sz="3000" spc="-1" strike="noStrike">
              <a:solidFill>
                <a:srgbClr val="000000"/>
              </a:solidFill>
              <a:latin typeface="Arial"/>
            </a:endParaRPr>
          </a:p>
          <a:p>
            <a:pPr>
              <a:lnSpc>
                <a:spcPct val="100000"/>
              </a:lnSpc>
              <a:spcBef>
                <a:spcPts val="601"/>
              </a:spcBef>
            </a:pPr>
            <a:endParaRPr b="0" lang="pt-PT"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ConfigMap</a:t>
            </a:r>
            <a:endParaRPr b="0" lang="pt-PT" sz="3600" spc="-1" strike="noStrike">
              <a:solidFill>
                <a:srgbClr val="000000"/>
              </a:solidFill>
              <a:latin typeface="Arial"/>
            </a:endParaRPr>
          </a:p>
        </p:txBody>
      </p:sp>
      <p:sp>
        <p:nvSpPr>
          <p:cNvPr id="647" name="TextShape 2"/>
          <p:cNvSpPr txBox="1"/>
          <p:nvPr/>
        </p:nvSpPr>
        <p:spPr>
          <a:xfrm>
            <a:off x="457200" y="1200240"/>
            <a:ext cx="8229240" cy="3725280"/>
          </a:xfrm>
          <a:prstGeom prst="rect">
            <a:avLst/>
          </a:prstGeom>
          <a:noFill/>
          <a:ln>
            <a:noFill/>
          </a:ln>
        </p:spPr>
        <p:txBody>
          <a:bodyPr tIns="91440" bIns="91440">
            <a:noAutofit/>
          </a:bodyPr>
          <a:p>
            <a:pPr marL="457200" indent="-380520">
              <a:lnSpc>
                <a:spcPct val="100000"/>
              </a:lnSpc>
              <a:spcBef>
                <a:spcPts val="601"/>
              </a:spcBef>
              <a:buClr>
                <a:srgbClr val="000000"/>
              </a:buClr>
              <a:buFont typeface="Arial"/>
              <a:buChar char="●"/>
            </a:pPr>
            <a:r>
              <a:rPr b="0" lang="pt-PT" sz="2400" spc="-1" strike="noStrike">
                <a:solidFill>
                  <a:srgbClr val="000000"/>
                </a:solidFill>
                <a:latin typeface="Arial"/>
                <a:ea typeface="Arial"/>
              </a:rPr>
              <a:t>Externalized data stored within kubernetes.</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Can be referenced through several different means:</a:t>
            </a:r>
            <a:endParaRPr b="0" lang="pt-PT" sz="2400" spc="-1" strike="noStrike">
              <a:solidFill>
                <a:srgbClr val="000000"/>
              </a:solidFill>
              <a:latin typeface="Arial"/>
            </a:endParaRPr>
          </a:p>
          <a:p>
            <a:pPr lvl="1" marL="9144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environment variable</a:t>
            </a:r>
            <a:endParaRPr b="0" lang="pt-PT" sz="2400" spc="-1" strike="noStrike">
              <a:solidFill>
                <a:srgbClr val="000000"/>
              </a:solidFill>
              <a:latin typeface="Arial"/>
            </a:endParaRPr>
          </a:p>
          <a:p>
            <a:pPr lvl="1" marL="9144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a command line argument (via env var)</a:t>
            </a:r>
            <a:endParaRPr b="0" lang="pt-PT" sz="2400" spc="-1" strike="noStrike">
              <a:solidFill>
                <a:srgbClr val="000000"/>
              </a:solidFill>
              <a:latin typeface="Arial"/>
            </a:endParaRPr>
          </a:p>
          <a:p>
            <a:pPr lvl="1" marL="9144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injected as a file into a volume mount</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Can be created from a manifest, literals, directories, or files directly.</a:t>
            </a:r>
            <a:endParaRPr b="0" lang="pt-PT" sz="2400" spc="-1" strike="noStrike">
              <a:solidFill>
                <a:srgbClr val="000000"/>
              </a:solidFill>
              <a:latin typeface="Arial"/>
            </a:endParaRPr>
          </a:p>
          <a:p>
            <a:pPr>
              <a:lnSpc>
                <a:spcPct val="100000"/>
              </a:lnSpc>
              <a:spcBef>
                <a:spcPts val="1001"/>
              </a:spcBef>
            </a:pP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ConfigMap </a:t>
            </a:r>
            <a:endParaRPr b="0" lang="pt-PT" sz="3600" spc="-1" strike="noStrike">
              <a:solidFill>
                <a:srgbClr val="000000"/>
              </a:solidFill>
              <a:latin typeface="Arial"/>
            </a:endParaRPr>
          </a:p>
        </p:txBody>
      </p:sp>
      <p:sp>
        <p:nvSpPr>
          <p:cNvPr id="649" name="TextShape 2"/>
          <p:cNvSpPr txBox="1"/>
          <p:nvPr/>
        </p:nvSpPr>
        <p:spPr>
          <a:xfrm>
            <a:off x="457200" y="1200240"/>
            <a:ext cx="3994200" cy="3725280"/>
          </a:xfrm>
          <a:prstGeom prst="rect">
            <a:avLst/>
          </a:prstGeom>
          <a:noFill/>
          <a:ln>
            <a:noFill/>
          </a:ln>
        </p:spPr>
        <p:txBody>
          <a:bodyPr tIns="91440" bIns="91440">
            <a:noAutofit/>
          </a:bodyPr>
          <a:p>
            <a:pPr>
              <a:lnSpc>
                <a:spcPct val="100000"/>
              </a:lnSpc>
              <a:spcBef>
                <a:spcPts val="601"/>
              </a:spcBef>
            </a:pPr>
            <a:r>
              <a:rPr b="0" lang="pt-PT" sz="1800" spc="-1" strike="noStrike">
                <a:solidFill>
                  <a:srgbClr val="1155cc"/>
                </a:solidFill>
                <a:latin typeface="Roboto Mono"/>
                <a:ea typeface="Roboto Mono"/>
              </a:rPr>
              <a:t>data: </a:t>
            </a:r>
            <a:r>
              <a:rPr b="0" lang="pt-PT" sz="1800" spc="-1" strike="noStrike">
                <a:solidFill>
                  <a:srgbClr val="000000"/>
                </a:solidFill>
                <a:latin typeface="Arial"/>
                <a:ea typeface="Arial"/>
              </a:rPr>
              <a:t>Contains key-value pairs of ConfigMap contents.</a:t>
            </a:r>
            <a:endParaRPr b="0" lang="pt-PT" sz="1800" spc="-1" strike="noStrike">
              <a:solidFill>
                <a:srgbClr val="000000"/>
              </a:solidFill>
              <a:latin typeface="Arial"/>
            </a:endParaRPr>
          </a:p>
        </p:txBody>
      </p:sp>
      <p:sp>
        <p:nvSpPr>
          <p:cNvPr id="650" name="TextShape 3"/>
          <p:cNvSpPr txBox="1"/>
          <p:nvPr/>
        </p:nvSpPr>
        <p:spPr>
          <a:xfrm>
            <a:off x="4692240" y="1200240"/>
            <a:ext cx="3994200" cy="3725280"/>
          </a:xfrm>
          <a:prstGeom prst="rect">
            <a:avLst/>
          </a:prstGeom>
          <a:noFill/>
          <a:ln w="19080">
            <a:solidFill>
              <a:srgbClr val="000000"/>
            </a:solidFill>
            <a:round/>
          </a:ln>
        </p:spPr>
        <p:txBody>
          <a:bodyPr tIns="91440" bIns="91440">
            <a:noAutofit/>
          </a:bodyPr>
          <a:p>
            <a:pPr>
              <a:lnSpc>
                <a:spcPct val="100000"/>
              </a:lnSpc>
            </a:pPr>
            <a:r>
              <a:rPr b="0" lang="pt-PT" sz="1800" spc="-1" strike="noStrike">
                <a:solidFill>
                  <a:srgbClr val="1155cc"/>
                </a:solidFill>
                <a:latin typeface="Roboto Mono"/>
                <a:ea typeface="Roboto Mono"/>
              </a:rPr>
              <a:t>apiVersion: </a:t>
            </a:r>
            <a:r>
              <a:rPr b="0" lang="pt-PT" sz="1800" spc="-1" strike="noStrike">
                <a:solidFill>
                  <a:srgbClr val="cc0000"/>
                </a:solidFill>
                <a:latin typeface="Roboto Mono"/>
                <a:ea typeface="Roboto Mono"/>
              </a:rPr>
              <a:t>v1</a:t>
            </a:r>
            <a:endParaRPr b="0" lang="pt-PT" sz="1800" spc="-1" strike="noStrike">
              <a:solidFill>
                <a:srgbClr val="000000"/>
              </a:solidFill>
              <a:latin typeface="Arial"/>
            </a:endParaRPr>
          </a:p>
          <a:p>
            <a:pPr>
              <a:lnSpc>
                <a:spcPct val="100000"/>
              </a:lnSpc>
            </a:pPr>
            <a:r>
              <a:rPr b="0" lang="pt-PT" sz="1800" spc="-1" strike="noStrike">
                <a:solidFill>
                  <a:srgbClr val="1155cc"/>
                </a:solidFill>
                <a:latin typeface="Roboto Mono"/>
                <a:ea typeface="Roboto Mono"/>
              </a:rPr>
              <a:t>kind: </a:t>
            </a:r>
            <a:r>
              <a:rPr b="0" lang="pt-PT" sz="1800" spc="-1" strike="noStrike">
                <a:solidFill>
                  <a:srgbClr val="cc0000"/>
                </a:solidFill>
                <a:latin typeface="Roboto Mono"/>
                <a:ea typeface="Roboto Mono"/>
              </a:rPr>
              <a:t>ConfigMap</a:t>
            </a:r>
            <a:endParaRPr b="0" lang="pt-PT" sz="1800" spc="-1" strike="noStrike">
              <a:solidFill>
                <a:srgbClr val="000000"/>
              </a:solidFill>
              <a:latin typeface="Arial"/>
            </a:endParaRPr>
          </a:p>
          <a:p>
            <a:pPr>
              <a:lnSpc>
                <a:spcPct val="100000"/>
              </a:lnSpc>
            </a:pPr>
            <a:r>
              <a:rPr b="0" lang="pt-PT" sz="1800" spc="-1" strike="noStrike">
                <a:solidFill>
                  <a:srgbClr val="1155cc"/>
                </a:solidFill>
                <a:latin typeface="Roboto Mono"/>
                <a:ea typeface="Roboto Mono"/>
              </a:rPr>
              <a:t>metadata:</a:t>
            </a:r>
            <a:endParaRPr b="0" lang="pt-PT" sz="1800" spc="-1" strike="noStrike">
              <a:solidFill>
                <a:srgbClr val="000000"/>
              </a:solidFill>
              <a:latin typeface="Arial"/>
            </a:endParaRPr>
          </a:p>
          <a:p>
            <a:pPr>
              <a:lnSpc>
                <a:spcPct val="100000"/>
              </a:lnSpc>
            </a:pPr>
            <a:r>
              <a:rPr b="0" lang="pt-PT" sz="1800" spc="-1" strike="noStrike">
                <a:solidFill>
                  <a:srgbClr val="1155cc"/>
                </a:solidFill>
                <a:latin typeface="Roboto Mono"/>
                <a:ea typeface="Roboto Mono"/>
              </a:rPr>
              <a:t>  </a:t>
            </a:r>
            <a:r>
              <a:rPr b="0" lang="pt-PT" sz="1800" spc="-1" strike="noStrike">
                <a:solidFill>
                  <a:srgbClr val="1155cc"/>
                </a:solidFill>
                <a:latin typeface="Roboto Mono"/>
                <a:ea typeface="Roboto Mono"/>
              </a:rPr>
              <a:t>name: </a:t>
            </a:r>
            <a:r>
              <a:rPr b="0" lang="pt-PT" sz="1800" spc="-1" strike="noStrike">
                <a:solidFill>
                  <a:srgbClr val="cc0000"/>
                </a:solidFill>
                <a:latin typeface="Roboto Mono"/>
                <a:ea typeface="Roboto Mono"/>
              </a:rPr>
              <a:t>manifest-example</a:t>
            </a:r>
            <a:endParaRPr b="0" lang="pt-PT" sz="1800" spc="-1" strike="noStrike">
              <a:solidFill>
                <a:srgbClr val="000000"/>
              </a:solidFill>
              <a:latin typeface="Arial"/>
            </a:endParaRPr>
          </a:p>
          <a:p>
            <a:pPr>
              <a:lnSpc>
                <a:spcPct val="100000"/>
              </a:lnSpc>
            </a:pPr>
            <a:r>
              <a:rPr b="0" lang="pt-PT" sz="1800" spc="-1" strike="noStrike">
                <a:solidFill>
                  <a:srgbClr val="1155cc"/>
                </a:solidFill>
                <a:latin typeface="Roboto Mono"/>
                <a:ea typeface="Roboto Mono"/>
              </a:rPr>
              <a:t>data:</a:t>
            </a:r>
            <a:endParaRPr b="0" lang="pt-PT" sz="1800" spc="-1" strike="noStrike">
              <a:solidFill>
                <a:srgbClr val="000000"/>
              </a:solidFill>
              <a:latin typeface="Arial"/>
            </a:endParaRPr>
          </a:p>
          <a:p>
            <a:pPr>
              <a:lnSpc>
                <a:spcPct val="100000"/>
              </a:lnSpc>
            </a:pPr>
            <a:r>
              <a:rPr b="0" lang="pt-PT" sz="1800" spc="-1" strike="noStrike">
                <a:solidFill>
                  <a:srgbClr val="1155cc"/>
                </a:solidFill>
                <a:latin typeface="Roboto Mono"/>
                <a:ea typeface="Roboto Mono"/>
              </a:rPr>
              <a:t>  </a:t>
            </a:r>
            <a:r>
              <a:rPr b="0" lang="pt-PT" sz="1800" spc="-1" strike="noStrike">
                <a:solidFill>
                  <a:srgbClr val="1155cc"/>
                </a:solidFill>
                <a:latin typeface="Roboto Mono"/>
                <a:ea typeface="Roboto Mono"/>
              </a:rPr>
              <a:t>state: </a:t>
            </a:r>
            <a:r>
              <a:rPr b="0" lang="pt-PT" sz="1800" spc="-1" strike="noStrike">
                <a:solidFill>
                  <a:srgbClr val="cc0000"/>
                </a:solidFill>
                <a:latin typeface="Roboto Mono"/>
                <a:ea typeface="Roboto Mono"/>
              </a:rPr>
              <a:t>Michigan</a:t>
            </a:r>
            <a:endParaRPr b="0" lang="pt-PT" sz="1800" spc="-1" strike="noStrike">
              <a:solidFill>
                <a:srgbClr val="000000"/>
              </a:solidFill>
              <a:latin typeface="Arial"/>
            </a:endParaRPr>
          </a:p>
          <a:p>
            <a:pPr>
              <a:lnSpc>
                <a:spcPct val="100000"/>
              </a:lnSpc>
            </a:pPr>
            <a:r>
              <a:rPr b="0" lang="pt-PT" sz="1800" spc="-1" strike="noStrike">
                <a:solidFill>
                  <a:srgbClr val="1155cc"/>
                </a:solidFill>
                <a:latin typeface="Roboto Mono"/>
                <a:ea typeface="Roboto Mono"/>
              </a:rPr>
              <a:t>  </a:t>
            </a:r>
            <a:r>
              <a:rPr b="0" lang="pt-PT" sz="1800" spc="-1" strike="noStrike">
                <a:solidFill>
                  <a:srgbClr val="1155cc"/>
                </a:solidFill>
                <a:latin typeface="Roboto Mono"/>
                <a:ea typeface="Roboto Mono"/>
              </a:rPr>
              <a:t>city: </a:t>
            </a:r>
            <a:r>
              <a:rPr b="0" lang="pt-PT" sz="1800" spc="-1" strike="noStrike">
                <a:solidFill>
                  <a:srgbClr val="cc0000"/>
                </a:solidFill>
                <a:latin typeface="Roboto Mono"/>
                <a:ea typeface="Roboto Mono"/>
              </a:rPr>
              <a:t>Ann Arbor</a:t>
            </a:r>
            <a:endParaRPr b="0" lang="pt-PT" sz="1800" spc="-1" strike="noStrike">
              <a:solidFill>
                <a:srgbClr val="000000"/>
              </a:solidFill>
              <a:latin typeface="Arial"/>
            </a:endParaRPr>
          </a:p>
          <a:p>
            <a:pPr>
              <a:lnSpc>
                <a:spcPct val="100000"/>
              </a:lnSpc>
            </a:pPr>
            <a:r>
              <a:rPr b="0" lang="pt-PT" sz="1800" spc="-1" strike="noStrike">
                <a:solidFill>
                  <a:srgbClr val="1155cc"/>
                </a:solidFill>
                <a:latin typeface="Roboto Mono"/>
                <a:ea typeface="Roboto Mono"/>
              </a:rPr>
              <a:t>  </a:t>
            </a:r>
            <a:r>
              <a:rPr b="0" lang="pt-PT" sz="1800" spc="-1" strike="noStrike">
                <a:solidFill>
                  <a:srgbClr val="1155cc"/>
                </a:solidFill>
                <a:latin typeface="Roboto Mono"/>
                <a:ea typeface="Roboto Mono"/>
              </a:rPr>
              <a:t>content: </a:t>
            </a:r>
            <a:r>
              <a:rPr b="0" lang="pt-PT" sz="1800" spc="-1" strike="noStrike">
                <a:solidFill>
                  <a:srgbClr val="cc0000"/>
                </a:solidFill>
                <a:latin typeface="Roboto Mono"/>
                <a:ea typeface="Roboto Mono"/>
              </a:rPr>
              <a:t>|</a:t>
            </a:r>
            <a:endParaRPr b="0" lang="pt-PT" sz="1800" spc="-1" strike="noStrike">
              <a:solidFill>
                <a:srgbClr val="000000"/>
              </a:solidFill>
              <a:latin typeface="Arial"/>
            </a:endParaRPr>
          </a:p>
          <a:p>
            <a:pPr>
              <a:lnSpc>
                <a:spcPct val="100000"/>
              </a:lnSpc>
            </a:pPr>
            <a:r>
              <a:rPr b="0" lang="pt-PT" sz="1800" spc="-1" strike="noStrike">
                <a:solidFill>
                  <a:srgbClr val="cc0000"/>
                </a:solidFill>
                <a:latin typeface="Roboto Mono"/>
                <a:ea typeface="Roboto Mono"/>
              </a:rPr>
              <a:t>    </a:t>
            </a:r>
            <a:r>
              <a:rPr b="0" lang="pt-PT" sz="1800" spc="-1" strike="noStrike">
                <a:solidFill>
                  <a:srgbClr val="cc0000"/>
                </a:solidFill>
                <a:latin typeface="Roboto Mono"/>
                <a:ea typeface="Roboto Mono"/>
              </a:rPr>
              <a:t>Look at this,</a:t>
            </a:r>
            <a:endParaRPr b="0" lang="pt-PT" sz="1800" spc="-1" strike="noStrike">
              <a:solidFill>
                <a:srgbClr val="000000"/>
              </a:solidFill>
              <a:latin typeface="Arial"/>
            </a:endParaRPr>
          </a:p>
          <a:p>
            <a:pPr>
              <a:lnSpc>
                <a:spcPct val="100000"/>
              </a:lnSpc>
            </a:pPr>
            <a:r>
              <a:rPr b="0" lang="pt-PT" sz="1800" spc="-1" strike="noStrike">
                <a:solidFill>
                  <a:srgbClr val="cc0000"/>
                </a:solidFill>
                <a:latin typeface="Roboto Mono"/>
                <a:ea typeface="Roboto Mono"/>
              </a:rPr>
              <a:t>    </a:t>
            </a:r>
            <a:r>
              <a:rPr b="0" lang="pt-PT" sz="1800" spc="-1" strike="noStrike">
                <a:solidFill>
                  <a:srgbClr val="cc0000"/>
                </a:solidFill>
                <a:latin typeface="Roboto Mono"/>
                <a:ea typeface="Roboto Mono"/>
              </a:rPr>
              <a:t>its multiline!</a:t>
            </a:r>
            <a:endParaRPr b="0" lang="pt-PT" sz="1800" spc="-1" strike="noStrike">
              <a:solidFill>
                <a:srgbClr val="000000"/>
              </a:solidFill>
              <a:latin typeface="Arial"/>
            </a:endParaRPr>
          </a:p>
          <a:p>
            <a:pPr>
              <a:lnSpc>
                <a:spcPct val="100000"/>
              </a:lnSpc>
            </a:pPr>
            <a:endParaRPr b="0" lang="pt-P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ConfigMap Example</a:t>
            </a:r>
            <a:br/>
            <a:endParaRPr b="0" lang="pt-PT" sz="3600" spc="-1" strike="noStrike">
              <a:solidFill>
                <a:srgbClr val="000000"/>
              </a:solidFill>
              <a:latin typeface="Arial"/>
            </a:endParaRPr>
          </a:p>
        </p:txBody>
      </p:sp>
      <p:sp>
        <p:nvSpPr>
          <p:cNvPr id="652" name="TextShape 2"/>
          <p:cNvSpPr txBox="1"/>
          <p:nvPr/>
        </p:nvSpPr>
        <p:spPr>
          <a:xfrm>
            <a:off x="457200" y="2009880"/>
            <a:ext cx="2746440" cy="1852920"/>
          </a:xfrm>
          <a:prstGeom prst="rect">
            <a:avLst/>
          </a:prstGeom>
          <a:noFill/>
          <a:ln w="19080">
            <a:solidFill>
              <a:srgbClr val="000000"/>
            </a:solidFill>
            <a:round/>
          </a:ln>
        </p:spPr>
        <p:txBody>
          <a:bodyPr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ConfigMap</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manifest-example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city: </a:t>
            </a:r>
            <a:r>
              <a:rPr b="0" lang="pt-PT" sz="1400" spc="-1" strike="noStrike">
                <a:solidFill>
                  <a:srgbClr val="cc0000"/>
                </a:solidFill>
                <a:latin typeface="Roboto Mono"/>
                <a:ea typeface="Roboto Mono"/>
              </a:rPr>
              <a:t>Ann Arbor</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state: </a:t>
            </a:r>
            <a:r>
              <a:rPr b="0" lang="pt-PT" sz="1400" spc="-1" strike="noStrike">
                <a:solidFill>
                  <a:srgbClr val="cc0000"/>
                </a:solidFill>
                <a:latin typeface="Roboto Mono"/>
                <a:ea typeface="Roboto Mono"/>
              </a:rPr>
              <a:t>Michigan</a:t>
            </a:r>
            <a:endParaRPr b="0" lang="pt-PT" sz="1400" spc="-1" strike="noStrike">
              <a:solidFill>
                <a:srgbClr val="000000"/>
              </a:solidFill>
              <a:latin typeface="Arial"/>
            </a:endParaRPr>
          </a:p>
        </p:txBody>
      </p:sp>
      <p:sp>
        <p:nvSpPr>
          <p:cNvPr id="653" name="CustomShape 3"/>
          <p:cNvSpPr/>
          <p:nvPr/>
        </p:nvSpPr>
        <p:spPr>
          <a:xfrm>
            <a:off x="3327480" y="2016720"/>
            <a:ext cx="5096520" cy="659520"/>
          </a:xfrm>
          <a:prstGeom prst="rect">
            <a:avLst/>
          </a:prstGeom>
          <a:noFill/>
          <a:ln w="19080">
            <a:solidFill>
              <a:srgbClr val="000000"/>
            </a:solidFill>
            <a:round/>
          </a:ln>
        </p:spPr>
        <p:style>
          <a:lnRef idx="0"/>
          <a:fillRef idx="0"/>
          <a:effectRef idx="0"/>
          <a:fontRef idx="minor"/>
        </p:style>
        <p:txBody>
          <a:bodyPr tIns="91440" bIns="91440">
            <a:noAutofit/>
          </a:bodyPr>
          <a:p>
            <a:pPr>
              <a:lnSpc>
                <a:spcPct val="100000"/>
              </a:lnSpc>
            </a:pPr>
            <a:r>
              <a:rPr b="0" lang="pt-PT" sz="1000" spc="-1" strike="noStrike">
                <a:solidFill>
                  <a:srgbClr val="783f04"/>
                </a:solidFill>
                <a:latin typeface="Roboto Mono"/>
                <a:ea typeface="Roboto Mono"/>
              </a:rPr>
              <a:t>$ kubectl create configmap literal-example \</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--from-literal="city=Ann Arbor" --from-literal=state=Michigan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“literal-example” created</a:t>
            </a:r>
            <a:endParaRPr b="0" lang="pt-PT" sz="1000" spc="-1" strike="noStrike">
              <a:latin typeface="Arial"/>
            </a:endParaRPr>
          </a:p>
        </p:txBody>
      </p:sp>
      <p:sp>
        <p:nvSpPr>
          <p:cNvPr id="654" name="CustomShape 4"/>
          <p:cNvSpPr/>
          <p:nvPr/>
        </p:nvSpPr>
        <p:spPr>
          <a:xfrm>
            <a:off x="457200" y="3972240"/>
            <a:ext cx="7967160" cy="1077120"/>
          </a:xfrm>
          <a:prstGeom prst="rect">
            <a:avLst/>
          </a:prstGeom>
          <a:noFill/>
          <a:ln w="19080">
            <a:solidFill>
              <a:srgbClr val="000000"/>
            </a:solidFill>
            <a:round/>
          </a:ln>
        </p:spPr>
        <p:style>
          <a:lnRef idx="0"/>
          <a:fillRef idx="0"/>
          <a:effectRef idx="0"/>
          <a:fontRef idx="minor"/>
        </p:style>
        <p:txBody>
          <a:bodyPr tIns="91440" bIns="91440">
            <a:noAutofit/>
          </a:bodyPr>
          <a:p>
            <a:pPr>
              <a:lnSpc>
                <a:spcPct val="100000"/>
              </a:lnSpc>
            </a:pPr>
            <a:r>
              <a:rPr b="0" lang="pt-PT" sz="1000" spc="-1" strike="noStrike">
                <a:solidFill>
                  <a:srgbClr val="783f04"/>
                </a:solidFill>
                <a:latin typeface="Roboto Mono"/>
                <a:ea typeface="Roboto Mono"/>
              </a:rPr>
              <a:t>$ cat info/city</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Ann Arbor</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configmap file-example </a:t>
            </a:r>
            <a:r>
              <a:rPr b="1" lang="pt-PT" sz="1000" spc="-1" strike="noStrike">
                <a:solidFill>
                  <a:srgbClr val="783f04"/>
                </a:solidFill>
                <a:latin typeface="Roboto Mono"/>
                <a:ea typeface="Roboto Mono"/>
              </a:rPr>
              <a:t>--from-file=cm/city --from-file=cm/state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"file-example" created</a:t>
            </a:r>
            <a:endParaRPr b="0" lang="pt-PT" sz="1000" spc="-1" strike="noStrike">
              <a:latin typeface="Arial"/>
            </a:endParaRPr>
          </a:p>
        </p:txBody>
      </p:sp>
      <p:sp>
        <p:nvSpPr>
          <p:cNvPr id="655" name="CustomShape 5"/>
          <p:cNvSpPr/>
          <p:nvPr/>
        </p:nvSpPr>
        <p:spPr>
          <a:xfrm>
            <a:off x="457200" y="1201680"/>
            <a:ext cx="7967160" cy="520920"/>
          </a:xfrm>
          <a:prstGeom prst="rect">
            <a:avLst/>
          </a:prstGeom>
          <a:noFill/>
          <a:ln>
            <a:noFill/>
          </a:ln>
        </p:spPr>
        <p:style>
          <a:lnRef idx="0"/>
          <a:fillRef idx="0"/>
          <a:effectRef idx="0"/>
          <a:fontRef idx="minor"/>
        </p:style>
        <p:txBody>
          <a:bodyPr tIns="91440" bIns="91440">
            <a:noAutofit/>
          </a:bodyPr>
          <a:p>
            <a:pPr algn="ctr">
              <a:lnSpc>
                <a:spcPct val="100000"/>
              </a:lnSpc>
            </a:pPr>
            <a:r>
              <a:rPr b="0" lang="pt-PT" sz="2400" spc="-1" strike="noStrike">
                <a:solidFill>
                  <a:srgbClr val="000000"/>
                </a:solidFill>
                <a:latin typeface="Arial"/>
                <a:ea typeface="Arial"/>
              </a:rPr>
              <a:t>All produce a </a:t>
            </a:r>
            <a:r>
              <a:rPr b="1" lang="pt-PT" sz="2400" spc="-1" strike="noStrike">
                <a:solidFill>
                  <a:srgbClr val="000000"/>
                </a:solidFill>
                <a:latin typeface="Arial"/>
                <a:ea typeface="Arial"/>
              </a:rPr>
              <a:t>ConfigMap</a:t>
            </a:r>
            <a:r>
              <a:rPr b="0" lang="pt-PT" sz="2400" spc="-1" strike="noStrike">
                <a:solidFill>
                  <a:srgbClr val="000000"/>
                </a:solidFill>
                <a:latin typeface="Arial"/>
                <a:ea typeface="Arial"/>
              </a:rPr>
              <a:t> with the same content!</a:t>
            </a:r>
            <a:endParaRPr b="0" lang="pt-PT" sz="2400" spc="-1" strike="noStrike">
              <a:latin typeface="Arial"/>
            </a:endParaRPr>
          </a:p>
        </p:txBody>
      </p:sp>
      <p:sp>
        <p:nvSpPr>
          <p:cNvPr id="656" name="CustomShape 6"/>
          <p:cNvSpPr/>
          <p:nvPr/>
        </p:nvSpPr>
        <p:spPr>
          <a:xfrm>
            <a:off x="3327480" y="2785680"/>
            <a:ext cx="5096520" cy="1077120"/>
          </a:xfrm>
          <a:prstGeom prst="rect">
            <a:avLst/>
          </a:prstGeom>
          <a:noFill/>
          <a:ln w="19080">
            <a:solidFill>
              <a:srgbClr val="000000"/>
            </a:solidFill>
            <a:round/>
          </a:ln>
        </p:spPr>
        <p:style>
          <a:lnRef idx="0"/>
          <a:fillRef idx="0"/>
          <a:effectRef idx="0"/>
          <a:fontRef idx="minor"/>
        </p:style>
        <p:txBody>
          <a:bodyPr tIns="91440" bIns="91440">
            <a:noAutofit/>
          </a:bodyPr>
          <a:p>
            <a:pPr>
              <a:lnSpc>
                <a:spcPct val="100000"/>
              </a:lnSpc>
            </a:pPr>
            <a:r>
              <a:rPr b="0" lang="pt-PT" sz="1000" spc="-1" strike="noStrike">
                <a:solidFill>
                  <a:srgbClr val="783f04"/>
                </a:solidFill>
                <a:latin typeface="Roboto Mono"/>
                <a:ea typeface="Roboto Mono"/>
              </a:rPr>
              <a:t>$ cat info/city</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Ann Arbor</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configmap dir-example </a:t>
            </a:r>
            <a:r>
              <a:rPr b="1" lang="pt-PT" sz="1000" spc="-1" strike="noStrike">
                <a:solidFill>
                  <a:srgbClr val="783f04"/>
                </a:solidFill>
                <a:latin typeface="Roboto Mono"/>
                <a:ea typeface="Roboto Mono"/>
              </a:rPr>
              <a:t>--from-file=cm/</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"dir-example" created</a:t>
            </a:r>
            <a:endParaRPr b="0" lang="pt-PT" sz="1000" spc="-1" strike="noStrike">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7"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ConfigMap Example</a:t>
            </a:r>
            <a:br/>
            <a:endParaRPr b="0" lang="pt-PT" sz="3600" spc="-1" strike="noStrike">
              <a:solidFill>
                <a:srgbClr val="000000"/>
              </a:solidFill>
              <a:latin typeface="Arial"/>
            </a:endParaRPr>
          </a:p>
        </p:txBody>
      </p:sp>
      <p:sp>
        <p:nvSpPr>
          <p:cNvPr id="658" name="TextShape 2"/>
          <p:cNvSpPr txBox="1"/>
          <p:nvPr/>
        </p:nvSpPr>
        <p:spPr>
          <a:xfrm>
            <a:off x="457200" y="2009880"/>
            <a:ext cx="2746440" cy="1852920"/>
          </a:xfrm>
          <a:prstGeom prst="rect">
            <a:avLst/>
          </a:prstGeom>
          <a:noFill/>
          <a:ln w="19080">
            <a:solidFill>
              <a:srgbClr val="000000"/>
            </a:solidFill>
            <a:round/>
          </a:ln>
        </p:spPr>
        <p:txBody>
          <a:bodyPr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ConfigMap</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manifest-example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city: </a:t>
            </a:r>
            <a:r>
              <a:rPr b="0" lang="pt-PT" sz="1400" spc="-1" strike="noStrike">
                <a:solidFill>
                  <a:srgbClr val="cc0000"/>
                </a:solidFill>
                <a:latin typeface="Roboto Mono"/>
                <a:ea typeface="Roboto Mono"/>
              </a:rPr>
              <a:t>Ann Arbor</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state: </a:t>
            </a:r>
            <a:r>
              <a:rPr b="0" lang="pt-PT" sz="1400" spc="-1" strike="noStrike">
                <a:solidFill>
                  <a:srgbClr val="cc0000"/>
                </a:solidFill>
                <a:latin typeface="Roboto Mono"/>
                <a:ea typeface="Roboto Mono"/>
              </a:rPr>
              <a:t>Michigan</a:t>
            </a:r>
            <a:endParaRPr b="0" lang="pt-PT" sz="1400" spc="-1" strike="noStrike">
              <a:solidFill>
                <a:srgbClr val="000000"/>
              </a:solidFill>
              <a:latin typeface="Arial"/>
            </a:endParaRPr>
          </a:p>
        </p:txBody>
      </p:sp>
      <p:sp>
        <p:nvSpPr>
          <p:cNvPr id="659" name="CustomShape 3"/>
          <p:cNvSpPr/>
          <p:nvPr/>
        </p:nvSpPr>
        <p:spPr>
          <a:xfrm>
            <a:off x="3327480" y="2016720"/>
            <a:ext cx="5096520" cy="659520"/>
          </a:xfrm>
          <a:prstGeom prst="rect">
            <a:avLst/>
          </a:prstGeom>
          <a:noFill/>
          <a:ln w="19080">
            <a:solidFill>
              <a:srgbClr val="000000"/>
            </a:solidFill>
            <a:round/>
          </a:ln>
        </p:spPr>
        <p:style>
          <a:lnRef idx="0"/>
          <a:fillRef idx="0"/>
          <a:effectRef idx="0"/>
          <a:fontRef idx="minor"/>
        </p:style>
        <p:txBody>
          <a:bodyPr tIns="91440" bIns="91440">
            <a:noAutofit/>
          </a:bodyPr>
          <a:p>
            <a:pPr>
              <a:lnSpc>
                <a:spcPct val="100000"/>
              </a:lnSpc>
            </a:pPr>
            <a:r>
              <a:rPr b="0" lang="pt-PT" sz="1000" spc="-1" strike="noStrike">
                <a:solidFill>
                  <a:srgbClr val="783f04"/>
                </a:solidFill>
                <a:latin typeface="Roboto Mono"/>
                <a:ea typeface="Roboto Mono"/>
              </a:rPr>
              <a:t>$ kubectl create configmap literal-example \</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--from-literal="city=Ann Arbor" --from-literal=state=Michigan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“literal-example” created</a:t>
            </a:r>
            <a:endParaRPr b="0" lang="pt-PT" sz="1000" spc="-1" strike="noStrike">
              <a:latin typeface="Arial"/>
            </a:endParaRPr>
          </a:p>
        </p:txBody>
      </p:sp>
      <p:sp>
        <p:nvSpPr>
          <p:cNvPr id="660" name="CustomShape 4"/>
          <p:cNvSpPr/>
          <p:nvPr/>
        </p:nvSpPr>
        <p:spPr>
          <a:xfrm>
            <a:off x="457200" y="3972240"/>
            <a:ext cx="7967160" cy="1077120"/>
          </a:xfrm>
          <a:prstGeom prst="rect">
            <a:avLst/>
          </a:prstGeom>
          <a:noFill/>
          <a:ln w="19080">
            <a:solidFill>
              <a:srgbClr val="000000"/>
            </a:solidFill>
            <a:round/>
          </a:ln>
        </p:spPr>
        <p:style>
          <a:lnRef idx="0"/>
          <a:fillRef idx="0"/>
          <a:effectRef idx="0"/>
          <a:fontRef idx="minor"/>
        </p:style>
        <p:txBody>
          <a:bodyPr tIns="91440" bIns="91440">
            <a:noAutofit/>
          </a:bodyPr>
          <a:p>
            <a:pPr>
              <a:lnSpc>
                <a:spcPct val="100000"/>
              </a:lnSpc>
            </a:pPr>
            <a:r>
              <a:rPr b="0" lang="pt-PT" sz="1000" spc="-1" strike="noStrike">
                <a:solidFill>
                  <a:srgbClr val="783f04"/>
                </a:solidFill>
                <a:latin typeface="Roboto Mono"/>
                <a:ea typeface="Roboto Mono"/>
              </a:rPr>
              <a:t>$ cat info/city</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Ann Arbor</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configmap file-example </a:t>
            </a:r>
            <a:r>
              <a:rPr b="1" lang="pt-PT" sz="1000" spc="-1" strike="noStrike">
                <a:solidFill>
                  <a:srgbClr val="783f04"/>
                </a:solidFill>
                <a:latin typeface="Roboto Mono"/>
                <a:ea typeface="Roboto Mono"/>
              </a:rPr>
              <a:t>--from-file=cm/city --from-file=cm/state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"file-example" created</a:t>
            </a:r>
            <a:endParaRPr b="0" lang="pt-PT" sz="1000" spc="-1" strike="noStrike">
              <a:latin typeface="Arial"/>
            </a:endParaRPr>
          </a:p>
        </p:txBody>
      </p:sp>
      <p:sp>
        <p:nvSpPr>
          <p:cNvPr id="661" name="CustomShape 5"/>
          <p:cNvSpPr/>
          <p:nvPr/>
        </p:nvSpPr>
        <p:spPr>
          <a:xfrm>
            <a:off x="457200" y="1201680"/>
            <a:ext cx="7967160" cy="520920"/>
          </a:xfrm>
          <a:prstGeom prst="rect">
            <a:avLst/>
          </a:prstGeom>
          <a:noFill/>
          <a:ln>
            <a:noFill/>
          </a:ln>
        </p:spPr>
        <p:style>
          <a:lnRef idx="0"/>
          <a:fillRef idx="0"/>
          <a:effectRef idx="0"/>
          <a:fontRef idx="minor"/>
        </p:style>
        <p:txBody>
          <a:bodyPr tIns="91440" bIns="91440">
            <a:noAutofit/>
          </a:bodyPr>
          <a:p>
            <a:pPr algn="ctr">
              <a:lnSpc>
                <a:spcPct val="100000"/>
              </a:lnSpc>
            </a:pPr>
            <a:r>
              <a:rPr b="0" lang="pt-PT" sz="2400" spc="-1" strike="noStrike">
                <a:solidFill>
                  <a:srgbClr val="000000"/>
                </a:solidFill>
                <a:latin typeface="Arial"/>
                <a:ea typeface="Arial"/>
              </a:rPr>
              <a:t>All produce a </a:t>
            </a:r>
            <a:r>
              <a:rPr b="1" lang="pt-PT" sz="2400" spc="-1" strike="noStrike">
                <a:solidFill>
                  <a:srgbClr val="000000"/>
                </a:solidFill>
                <a:latin typeface="Arial"/>
                <a:ea typeface="Arial"/>
              </a:rPr>
              <a:t>ConfigMap</a:t>
            </a:r>
            <a:r>
              <a:rPr b="0" lang="pt-PT" sz="2400" spc="-1" strike="noStrike">
                <a:solidFill>
                  <a:srgbClr val="000000"/>
                </a:solidFill>
                <a:latin typeface="Arial"/>
                <a:ea typeface="Arial"/>
              </a:rPr>
              <a:t> with the same content!</a:t>
            </a:r>
            <a:endParaRPr b="0" lang="pt-PT" sz="2400" spc="-1" strike="noStrike">
              <a:latin typeface="Arial"/>
            </a:endParaRPr>
          </a:p>
        </p:txBody>
      </p:sp>
      <p:sp>
        <p:nvSpPr>
          <p:cNvPr id="662" name="CustomShape 6"/>
          <p:cNvSpPr/>
          <p:nvPr/>
        </p:nvSpPr>
        <p:spPr>
          <a:xfrm>
            <a:off x="3327480" y="2785680"/>
            <a:ext cx="5096520" cy="1077120"/>
          </a:xfrm>
          <a:prstGeom prst="rect">
            <a:avLst/>
          </a:prstGeom>
          <a:noFill/>
          <a:ln w="19080">
            <a:solidFill>
              <a:srgbClr val="000000"/>
            </a:solidFill>
            <a:round/>
          </a:ln>
        </p:spPr>
        <p:style>
          <a:lnRef idx="0"/>
          <a:fillRef idx="0"/>
          <a:effectRef idx="0"/>
          <a:fontRef idx="minor"/>
        </p:style>
        <p:txBody>
          <a:bodyPr tIns="91440" bIns="91440">
            <a:noAutofit/>
          </a:bodyPr>
          <a:p>
            <a:pPr>
              <a:lnSpc>
                <a:spcPct val="100000"/>
              </a:lnSpc>
            </a:pPr>
            <a:r>
              <a:rPr b="0" lang="pt-PT" sz="1000" spc="-1" strike="noStrike">
                <a:solidFill>
                  <a:srgbClr val="783f04"/>
                </a:solidFill>
                <a:latin typeface="Roboto Mono"/>
                <a:ea typeface="Roboto Mono"/>
              </a:rPr>
              <a:t>$ cat info/city</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Ann Arbor</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configmap dir-example </a:t>
            </a:r>
            <a:r>
              <a:rPr b="1" lang="pt-PT" sz="1000" spc="-1" strike="noStrike">
                <a:solidFill>
                  <a:srgbClr val="783f04"/>
                </a:solidFill>
                <a:latin typeface="Roboto Mono"/>
                <a:ea typeface="Roboto Mono"/>
              </a:rPr>
              <a:t>--from-file=cm/</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"dir-example" created</a:t>
            </a:r>
            <a:endParaRPr b="0" lang="pt-PT" sz="1000" spc="-1" strike="noStrike">
              <a:latin typeface="Arial"/>
            </a:endParaRPr>
          </a:p>
        </p:txBody>
      </p:sp>
      <p:sp>
        <p:nvSpPr>
          <p:cNvPr id="663" name="CustomShape 7"/>
          <p:cNvSpPr/>
          <p:nvPr/>
        </p:nvSpPr>
        <p:spPr>
          <a:xfrm>
            <a:off x="3541680" y="2198880"/>
            <a:ext cx="4776480" cy="29520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ConfigMap Example</a:t>
            </a:r>
            <a:br/>
            <a:endParaRPr b="0" lang="pt-PT" sz="3600" spc="-1" strike="noStrike">
              <a:solidFill>
                <a:srgbClr val="000000"/>
              </a:solidFill>
              <a:latin typeface="Arial"/>
            </a:endParaRPr>
          </a:p>
        </p:txBody>
      </p:sp>
      <p:sp>
        <p:nvSpPr>
          <p:cNvPr id="665" name="TextShape 2"/>
          <p:cNvSpPr txBox="1"/>
          <p:nvPr/>
        </p:nvSpPr>
        <p:spPr>
          <a:xfrm>
            <a:off x="457200" y="2009880"/>
            <a:ext cx="2746440" cy="1852920"/>
          </a:xfrm>
          <a:prstGeom prst="rect">
            <a:avLst/>
          </a:prstGeom>
          <a:noFill/>
          <a:ln w="19080">
            <a:solidFill>
              <a:srgbClr val="000000"/>
            </a:solidFill>
            <a:round/>
          </a:ln>
        </p:spPr>
        <p:txBody>
          <a:bodyPr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ConfigMap</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manifest-example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city: </a:t>
            </a:r>
            <a:r>
              <a:rPr b="0" lang="pt-PT" sz="1400" spc="-1" strike="noStrike">
                <a:solidFill>
                  <a:srgbClr val="cc0000"/>
                </a:solidFill>
                <a:latin typeface="Roboto Mono"/>
                <a:ea typeface="Roboto Mono"/>
              </a:rPr>
              <a:t>Ann Arbor</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state: </a:t>
            </a:r>
            <a:r>
              <a:rPr b="0" lang="pt-PT" sz="1400" spc="-1" strike="noStrike">
                <a:solidFill>
                  <a:srgbClr val="cc0000"/>
                </a:solidFill>
                <a:latin typeface="Roboto Mono"/>
                <a:ea typeface="Roboto Mono"/>
              </a:rPr>
              <a:t>Michigan</a:t>
            </a:r>
            <a:endParaRPr b="0" lang="pt-PT" sz="1400" spc="-1" strike="noStrike">
              <a:solidFill>
                <a:srgbClr val="000000"/>
              </a:solidFill>
              <a:latin typeface="Arial"/>
            </a:endParaRPr>
          </a:p>
        </p:txBody>
      </p:sp>
      <p:sp>
        <p:nvSpPr>
          <p:cNvPr id="666" name="CustomShape 3"/>
          <p:cNvSpPr/>
          <p:nvPr/>
        </p:nvSpPr>
        <p:spPr>
          <a:xfrm>
            <a:off x="3327480" y="2016720"/>
            <a:ext cx="5096520" cy="659520"/>
          </a:xfrm>
          <a:prstGeom prst="rect">
            <a:avLst/>
          </a:prstGeom>
          <a:noFill/>
          <a:ln w="19080">
            <a:solidFill>
              <a:srgbClr val="000000"/>
            </a:solidFill>
            <a:round/>
          </a:ln>
        </p:spPr>
        <p:style>
          <a:lnRef idx="0"/>
          <a:fillRef idx="0"/>
          <a:effectRef idx="0"/>
          <a:fontRef idx="minor"/>
        </p:style>
        <p:txBody>
          <a:bodyPr tIns="91440" bIns="91440">
            <a:noAutofit/>
          </a:bodyPr>
          <a:p>
            <a:pPr>
              <a:lnSpc>
                <a:spcPct val="100000"/>
              </a:lnSpc>
            </a:pPr>
            <a:r>
              <a:rPr b="0" lang="pt-PT" sz="1000" spc="-1" strike="noStrike">
                <a:solidFill>
                  <a:srgbClr val="783f04"/>
                </a:solidFill>
                <a:latin typeface="Roboto Mono"/>
                <a:ea typeface="Roboto Mono"/>
              </a:rPr>
              <a:t>$ kubectl create configmap literal-example \</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--from-literal="city=Ann Arbor" --from-literal=state=Michigan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“literal-example” created</a:t>
            </a:r>
            <a:endParaRPr b="0" lang="pt-PT" sz="1000" spc="-1" strike="noStrike">
              <a:latin typeface="Arial"/>
            </a:endParaRPr>
          </a:p>
        </p:txBody>
      </p:sp>
      <p:sp>
        <p:nvSpPr>
          <p:cNvPr id="667" name="CustomShape 4"/>
          <p:cNvSpPr/>
          <p:nvPr/>
        </p:nvSpPr>
        <p:spPr>
          <a:xfrm>
            <a:off x="457200" y="3972240"/>
            <a:ext cx="7967160" cy="1077120"/>
          </a:xfrm>
          <a:prstGeom prst="rect">
            <a:avLst/>
          </a:prstGeom>
          <a:noFill/>
          <a:ln w="19080">
            <a:solidFill>
              <a:srgbClr val="000000"/>
            </a:solidFill>
            <a:round/>
          </a:ln>
        </p:spPr>
        <p:style>
          <a:lnRef idx="0"/>
          <a:fillRef idx="0"/>
          <a:effectRef idx="0"/>
          <a:fontRef idx="minor"/>
        </p:style>
        <p:txBody>
          <a:bodyPr tIns="91440" bIns="91440">
            <a:noAutofit/>
          </a:bodyPr>
          <a:p>
            <a:pPr>
              <a:lnSpc>
                <a:spcPct val="100000"/>
              </a:lnSpc>
            </a:pPr>
            <a:r>
              <a:rPr b="0" lang="pt-PT" sz="1000" spc="-1" strike="noStrike">
                <a:solidFill>
                  <a:srgbClr val="783f04"/>
                </a:solidFill>
                <a:latin typeface="Roboto Mono"/>
                <a:ea typeface="Roboto Mono"/>
              </a:rPr>
              <a:t>$ cat info/city</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Ann Arbor</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configmap file-example </a:t>
            </a:r>
            <a:r>
              <a:rPr b="1" lang="pt-PT" sz="1000" spc="-1" strike="noStrike">
                <a:solidFill>
                  <a:srgbClr val="783f04"/>
                </a:solidFill>
                <a:latin typeface="Roboto Mono"/>
                <a:ea typeface="Roboto Mono"/>
              </a:rPr>
              <a:t>--from-file=cm/city --from-file=cm/state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"file-example" created</a:t>
            </a:r>
            <a:endParaRPr b="0" lang="pt-PT" sz="1000" spc="-1" strike="noStrike">
              <a:latin typeface="Arial"/>
            </a:endParaRPr>
          </a:p>
        </p:txBody>
      </p:sp>
      <p:sp>
        <p:nvSpPr>
          <p:cNvPr id="668" name="CustomShape 5"/>
          <p:cNvSpPr/>
          <p:nvPr/>
        </p:nvSpPr>
        <p:spPr>
          <a:xfrm>
            <a:off x="457200" y="1201680"/>
            <a:ext cx="7967160" cy="520920"/>
          </a:xfrm>
          <a:prstGeom prst="rect">
            <a:avLst/>
          </a:prstGeom>
          <a:noFill/>
          <a:ln>
            <a:noFill/>
          </a:ln>
        </p:spPr>
        <p:style>
          <a:lnRef idx="0"/>
          <a:fillRef idx="0"/>
          <a:effectRef idx="0"/>
          <a:fontRef idx="minor"/>
        </p:style>
        <p:txBody>
          <a:bodyPr tIns="91440" bIns="91440">
            <a:noAutofit/>
          </a:bodyPr>
          <a:p>
            <a:pPr algn="ctr">
              <a:lnSpc>
                <a:spcPct val="100000"/>
              </a:lnSpc>
            </a:pPr>
            <a:r>
              <a:rPr b="0" lang="pt-PT" sz="2400" spc="-1" strike="noStrike">
                <a:solidFill>
                  <a:srgbClr val="000000"/>
                </a:solidFill>
                <a:latin typeface="Arial"/>
                <a:ea typeface="Arial"/>
              </a:rPr>
              <a:t>All produce a </a:t>
            </a:r>
            <a:r>
              <a:rPr b="1" lang="pt-PT" sz="2400" spc="-1" strike="noStrike">
                <a:solidFill>
                  <a:srgbClr val="000000"/>
                </a:solidFill>
                <a:latin typeface="Arial"/>
                <a:ea typeface="Arial"/>
              </a:rPr>
              <a:t>ConfigMap</a:t>
            </a:r>
            <a:r>
              <a:rPr b="0" lang="pt-PT" sz="2400" spc="-1" strike="noStrike">
                <a:solidFill>
                  <a:srgbClr val="000000"/>
                </a:solidFill>
                <a:latin typeface="Arial"/>
                <a:ea typeface="Arial"/>
              </a:rPr>
              <a:t> with the same content!</a:t>
            </a:r>
            <a:endParaRPr b="0" lang="pt-PT" sz="2400" spc="-1" strike="noStrike">
              <a:latin typeface="Arial"/>
            </a:endParaRPr>
          </a:p>
        </p:txBody>
      </p:sp>
      <p:sp>
        <p:nvSpPr>
          <p:cNvPr id="669" name="CustomShape 6"/>
          <p:cNvSpPr/>
          <p:nvPr/>
        </p:nvSpPr>
        <p:spPr>
          <a:xfrm>
            <a:off x="3327480" y="2785680"/>
            <a:ext cx="5096520" cy="1077120"/>
          </a:xfrm>
          <a:prstGeom prst="rect">
            <a:avLst/>
          </a:prstGeom>
          <a:noFill/>
          <a:ln w="19080">
            <a:solidFill>
              <a:srgbClr val="000000"/>
            </a:solidFill>
            <a:round/>
          </a:ln>
        </p:spPr>
        <p:style>
          <a:lnRef idx="0"/>
          <a:fillRef idx="0"/>
          <a:effectRef idx="0"/>
          <a:fontRef idx="minor"/>
        </p:style>
        <p:txBody>
          <a:bodyPr tIns="91440" bIns="91440">
            <a:noAutofit/>
          </a:bodyPr>
          <a:p>
            <a:pPr>
              <a:lnSpc>
                <a:spcPct val="100000"/>
              </a:lnSpc>
            </a:pPr>
            <a:r>
              <a:rPr b="0" lang="pt-PT" sz="1000" spc="-1" strike="noStrike">
                <a:solidFill>
                  <a:srgbClr val="783f04"/>
                </a:solidFill>
                <a:latin typeface="Roboto Mono"/>
                <a:ea typeface="Roboto Mono"/>
              </a:rPr>
              <a:t>$ cat info/city</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Ann Arbor</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configmap dir-example </a:t>
            </a:r>
            <a:r>
              <a:rPr b="1" lang="pt-PT" sz="1000" spc="-1" strike="noStrike">
                <a:solidFill>
                  <a:srgbClr val="783f04"/>
                </a:solidFill>
                <a:latin typeface="Roboto Mono"/>
                <a:ea typeface="Roboto Mono"/>
              </a:rPr>
              <a:t>--from-file=cm/</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"dir-example" created</a:t>
            </a:r>
            <a:endParaRPr b="0" lang="pt-PT" sz="1000" spc="-1" strike="noStrike">
              <a:latin typeface="Arial"/>
            </a:endParaRPr>
          </a:p>
        </p:txBody>
      </p:sp>
      <p:sp>
        <p:nvSpPr>
          <p:cNvPr id="670" name="CustomShape 7"/>
          <p:cNvSpPr/>
          <p:nvPr/>
        </p:nvSpPr>
        <p:spPr>
          <a:xfrm>
            <a:off x="6339960" y="3413160"/>
            <a:ext cx="1294560" cy="29520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ConfigMap Example</a:t>
            </a:r>
            <a:br/>
            <a:endParaRPr b="0" lang="pt-PT" sz="3600" spc="-1" strike="noStrike">
              <a:solidFill>
                <a:srgbClr val="000000"/>
              </a:solidFill>
              <a:latin typeface="Arial"/>
            </a:endParaRPr>
          </a:p>
        </p:txBody>
      </p:sp>
      <p:sp>
        <p:nvSpPr>
          <p:cNvPr id="672" name="TextShape 2"/>
          <p:cNvSpPr txBox="1"/>
          <p:nvPr/>
        </p:nvSpPr>
        <p:spPr>
          <a:xfrm>
            <a:off x="457200" y="2009880"/>
            <a:ext cx="2746440" cy="1852920"/>
          </a:xfrm>
          <a:prstGeom prst="rect">
            <a:avLst/>
          </a:prstGeom>
          <a:noFill/>
          <a:ln w="19080">
            <a:solidFill>
              <a:srgbClr val="000000"/>
            </a:solidFill>
            <a:round/>
          </a:ln>
        </p:spPr>
        <p:txBody>
          <a:bodyPr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ConfigMap</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manifest-example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city: </a:t>
            </a:r>
            <a:r>
              <a:rPr b="0" lang="pt-PT" sz="1400" spc="-1" strike="noStrike">
                <a:solidFill>
                  <a:srgbClr val="cc0000"/>
                </a:solidFill>
                <a:latin typeface="Roboto Mono"/>
                <a:ea typeface="Roboto Mono"/>
              </a:rPr>
              <a:t>Ann Arbor</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state: </a:t>
            </a:r>
            <a:r>
              <a:rPr b="0" lang="pt-PT" sz="1400" spc="-1" strike="noStrike">
                <a:solidFill>
                  <a:srgbClr val="cc0000"/>
                </a:solidFill>
                <a:latin typeface="Roboto Mono"/>
                <a:ea typeface="Roboto Mono"/>
              </a:rPr>
              <a:t>Michigan</a:t>
            </a:r>
            <a:endParaRPr b="0" lang="pt-PT" sz="1400" spc="-1" strike="noStrike">
              <a:solidFill>
                <a:srgbClr val="000000"/>
              </a:solidFill>
              <a:latin typeface="Arial"/>
            </a:endParaRPr>
          </a:p>
        </p:txBody>
      </p:sp>
      <p:sp>
        <p:nvSpPr>
          <p:cNvPr id="673" name="CustomShape 3"/>
          <p:cNvSpPr/>
          <p:nvPr/>
        </p:nvSpPr>
        <p:spPr>
          <a:xfrm>
            <a:off x="3327480" y="2016720"/>
            <a:ext cx="5096520" cy="659520"/>
          </a:xfrm>
          <a:prstGeom prst="rect">
            <a:avLst/>
          </a:prstGeom>
          <a:noFill/>
          <a:ln w="19080">
            <a:solidFill>
              <a:srgbClr val="000000"/>
            </a:solidFill>
            <a:round/>
          </a:ln>
        </p:spPr>
        <p:style>
          <a:lnRef idx="0"/>
          <a:fillRef idx="0"/>
          <a:effectRef idx="0"/>
          <a:fontRef idx="minor"/>
        </p:style>
        <p:txBody>
          <a:bodyPr tIns="91440" bIns="91440">
            <a:noAutofit/>
          </a:bodyPr>
          <a:p>
            <a:pPr>
              <a:lnSpc>
                <a:spcPct val="100000"/>
              </a:lnSpc>
            </a:pPr>
            <a:r>
              <a:rPr b="0" lang="pt-PT" sz="1000" spc="-1" strike="noStrike">
                <a:solidFill>
                  <a:srgbClr val="783f04"/>
                </a:solidFill>
                <a:latin typeface="Roboto Mono"/>
                <a:ea typeface="Roboto Mono"/>
              </a:rPr>
              <a:t>$ kubectl create configmap literal-example \</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--from-literal="city=Ann Arbor" --from-literal=state=Michigan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“literal-example” created</a:t>
            </a:r>
            <a:endParaRPr b="0" lang="pt-PT" sz="1000" spc="-1" strike="noStrike">
              <a:latin typeface="Arial"/>
            </a:endParaRPr>
          </a:p>
        </p:txBody>
      </p:sp>
      <p:sp>
        <p:nvSpPr>
          <p:cNvPr id="674" name="CustomShape 4"/>
          <p:cNvSpPr/>
          <p:nvPr/>
        </p:nvSpPr>
        <p:spPr>
          <a:xfrm>
            <a:off x="457200" y="3972240"/>
            <a:ext cx="7967160" cy="1077120"/>
          </a:xfrm>
          <a:prstGeom prst="rect">
            <a:avLst/>
          </a:prstGeom>
          <a:noFill/>
          <a:ln w="19080">
            <a:solidFill>
              <a:srgbClr val="000000"/>
            </a:solidFill>
            <a:round/>
          </a:ln>
        </p:spPr>
        <p:style>
          <a:lnRef idx="0"/>
          <a:fillRef idx="0"/>
          <a:effectRef idx="0"/>
          <a:fontRef idx="minor"/>
        </p:style>
        <p:txBody>
          <a:bodyPr tIns="91440" bIns="91440">
            <a:noAutofit/>
          </a:bodyPr>
          <a:p>
            <a:pPr>
              <a:lnSpc>
                <a:spcPct val="100000"/>
              </a:lnSpc>
            </a:pPr>
            <a:r>
              <a:rPr b="0" lang="pt-PT" sz="1000" spc="-1" strike="noStrike">
                <a:solidFill>
                  <a:srgbClr val="783f04"/>
                </a:solidFill>
                <a:latin typeface="Roboto Mono"/>
                <a:ea typeface="Roboto Mono"/>
              </a:rPr>
              <a:t>$ cat info/city</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Ann Arbor</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configmap file-example </a:t>
            </a:r>
            <a:r>
              <a:rPr b="1" lang="pt-PT" sz="1000" spc="-1" strike="noStrike">
                <a:solidFill>
                  <a:srgbClr val="783f04"/>
                </a:solidFill>
                <a:latin typeface="Roboto Mono"/>
                <a:ea typeface="Roboto Mono"/>
              </a:rPr>
              <a:t>--from-file=cm/city --from-file=cm/state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"file-example" created</a:t>
            </a:r>
            <a:endParaRPr b="0" lang="pt-PT" sz="1000" spc="-1" strike="noStrike">
              <a:latin typeface="Arial"/>
            </a:endParaRPr>
          </a:p>
        </p:txBody>
      </p:sp>
      <p:sp>
        <p:nvSpPr>
          <p:cNvPr id="675" name="CustomShape 5"/>
          <p:cNvSpPr/>
          <p:nvPr/>
        </p:nvSpPr>
        <p:spPr>
          <a:xfrm>
            <a:off x="457200" y="1201680"/>
            <a:ext cx="7967160" cy="520920"/>
          </a:xfrm>
          <a:prstGeom prst="rect">
            <a:avLst/>
          </a:prstGeom>
          <a:noFill/>
          <a:ln>
            <a:noFill/>
          </a:ln>
        </p:spPr>
        <p:style>
          <a:lnRef idx="0"/>
          <a:fillRef idx="0"/>
          <a:effectRef idx="0"/>
          <a:fontRef idx="minor"/>
        </p:style>
        <p:txBody>
          <a:bodyPr tIns="91440" bIns="91440">
            <a:noAutofit/>
          </a:bodyPr>
          <a:p>
            <a:pPr algn="ctr">
              <a:lnSpc>
                <a:spcPct val="100000"/>
              </a:lnSpc>
            </a:pPr>
            <a:r>
              <a:rPr b="0" lang="pt-PT" sz="2400" spc="-1" strike="noStrike">
                <a:solidFill>
                  <a:srgbClr val="000000"/>
                </a:solidFill>
                <a:latin typeface="Arial"/>
                <a:ea typeface="Arial"/>
              </a:rPr>
              <a:t>All produce a </a:t>
            </a:r>
            <a:r>
              <a:rPr b="1" lang="pt-PT" sz="2400" spc="-1" strike="noStrike">
                <a:solidFill>
                  <a:srgbClr val="000000"/>
                </a:solidFill>
                <a:latin typeface="Arial"/>
                <a:ea typeface="Arial"/>
              </a:rPr>
              <a:t>ConfigMap</a:t>
            </a:r>
            <a:r>
              <a:rPr b="0" lang="pt-PT" sz="2400" spc="-1" strike="noStrike">
                <a:solidFill>
                  <a:srgbClr val="000000"/>
                </a:solidFill>
                <a:latin typeface="Arial"/>
                <a:ea typeface="Arial"/>
              </a:rPr>
              <a:t> with the same content!</a:t>
            </a:r>
            <a:endParaRPr b="0" lang="pt-PT" sz="2400" spc="-1" strike="noStrike">
              <a:latin typeface="Arial"/>
            </a:endParaRPr>
          </a:p>
        </p:txBody>
      </p:sp>
      <p:sp>
        <p:nvSpPr>
          <p:cNvPr id="676" name="CustomShape 6"/>
          <p:cNvSpPr/>
          <p:nvPr/>
        </p:nvSpPr>
        <p:spPr>
          <a:xfrm>
            <a:off x="3327480" y="2785680"/>
            <a:ext cx="5096520" cy="1077120"/>
          </a:xfrm>
          <a:prstGeom prst="rect">
            <a:avLst/>
          </a:prstGeom>
          <a:noFill/>
          <a:ln w="19080">
            <a:solidFill>
              <a:srgbClr val="000000"/>
            </a:solidFill>
            <a:round/>
          </a:ln>
        </p:spPr>
        <p:style>
          <a:lnRef idx="0"/>
          <a:fillRef idx="0"/>
          <a:effectRef idx="0"/>
          <a:fontRef idx="minor"/>
        </p:style>
        <p:txBody>
          <a:bodyPr tIns="91440" bIns="91440">
            <a:noAutofit/>
          </a:bodyPr>
          <a:p>
            <a:pPr>
              <a:lnSpc>
                <a:spcPct val="100000"/>
              </a:lnSpc>
            </a:pPr>
            <a:r>
              <a:rPr b="0" lang="pt-PT" sz="1000" spc="-1" strike="noStrike">
                <a:solidFill>
                  <a:srgbClr val="783f04"/>
                </a:solidFill>
                <a:latin typeface="Roboto Mono"/>
                <a:ea typeface="Roboto Mono"/>
              </a:rPr>
              <a:t>$ cat info/city</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Ann Arbor</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configmap dir-example </a:t>
            </a:r>
            <a:r>
              <a:rPr b="1" lang="pt-PT" sz="1000" spc="-1" strike="noStrike">
                <a:solidFill>
                  <a:srgbClr val="783f04"/>
                </a:solidFill>
                <a:latin typeface="Roboto Mono"/>
                <a:ea typeface="Roboto Mono"/>
              </a:rPr>
              <a:t>--from-file=cm/</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"dir-example" created</a:t>
            </a:r>
            <a:endParaRPr b="0" lang="pt-PT" sz="1000" spc="-1" strike="noStrike">
              <a:latin typeface="Arial"/>
            </a:endParaRPr>
          </a:p>
        </p:txBody>
      </p:sp>
      <p:sp>
        <p:nvSpPr>
          <p:cNvPr id="677" name="CustomShape 7"/>
          <p:cNvSpPr/>
          <p:nvPr/>
        </p:nvSpPr>
        <p:spPr>
          <a:xfrm>
            <a:off x="3541680" y="4581000"/>
            <a:ext cx="3197520" cy="29520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Secret</a:t>
            </a:r>
            <a:endParaRPr b="0" lang="pt-PT" sz="3600" spc="-1" strike="noStrike">
              <a:solidFill>
                <a:srgbClr val="000000"/>
              </a:solidFill>
              <a:latin typeface="Arial"/>
            </a:endParaRPr>
          </a:p>
        </p:txBody>
      </p:sp>
      <p:sp>
        <p:nvSpPr>
          <p:cNvPr id="679" name="TextShape 2"/>
          <p:cNvSpPr txBox="1"/>
          <p:nvPr/>
        </p:nvSpPr>
        <p:spPr>
          <a:xfrm>
            <a:off x="457200" y="1200240"/>
            <a:ext cx="8229240" cy="3725280"/>
          </a:xfrm>
          <a:prstGeom prst="rect">
            <a:avLst/>
          </a:prstGeom>
          <a:noFill/>
          <a:ln>
            <a:noFill/>
          </a:ln>
        </p:spPr>
        <p:txBody>
          <a:bodyPr tIns="91440" bIns="91440">
            <a:noAutofit/>
          </a:bodyPr>
          <a:p>
            <a:pPr marL="457200" indent="-380520">
              <a:lnSpc>
                <a:spcPct val="100000"/>
              </a:lnSpc>
              <a:buClr>
                <a:srgbClr val="000000"/>
              </a:buClr>
              <a:buFont typeface="Arial"/>
              <a:buChar char="●"/>
            </a:pPr>
            <a:r>
              <a:rPr b="0" lang="pt-PT" sz="2400" spc="-1" strike="noStrike">
                <a:solidFill>
                  <a:srgbClr val="000000"/>
                </a:solidFill>
                <a:latin typeface="Arial"/>
                <a:ea typeface="Arial"/>
              </a:rPr>
              <a:t>Functionally identical to a ConfigMap.</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Stored as </a:t>
            </a:r>
            <a:r>
              <a:rPr b="1" lang="pt-PT" sz="2400" spc="-1" strike="noStrike">
                <a:solidFill>
                  <a:srgbClr val="000000"/>
                </a:solidFill>
                <a:latin typeface="Arial"/>
                <a:ea typeface="Arial"/>
              </a:rPr>
              <a:t>base64 encoded content.</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Encrypted at rest within etcd (</a:t>
            </a:r>
            <a:r>
              <a:rPr b="1" lang="pt-PT" sz="2400" spc="-1" strike="noStrike">
                <a:solidFill>
                  <a:srgbClr val="000000"/>
                </a:solidFill>
                <a:latin typeface="Arial"/>
                <a:ea typeface="Arial"/>
              </a:rPr>
              <a:t>if configured!</a:t>
            </a:r>
            <a:r>
              <a:rPr b="0" lang="pt-PT" sz="2400" spc="-1" strike="noStrike">
                <a:solidFill>
                  <a:srgbClr val="000000"/>
                </a:solidFill>
                <a:latin typeface="Arial"/>
                <a:ea typeface="Arial"/>
              </a:rPr>
              <a:t>).</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Stored on each worker node in tmpfs directory.</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Ideal for username/passwords, certificates or other sensitive information that should not be stored in a container.</a:t>
            </a: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TextShape 1"/>
          <p:cNvSpPr txBox="1"/>
          <p:nvPr/>
        </p:nvSpPr>
        <p:spPr>
          <a:xfrm>
            <a:off x="457200" y="4406400"/>
            <a:ext cx="8229240" cy="519120"/>
          </a:xfrm>
          <a:prstGeom prst="rect">
            <a:avLst/>
          </a:prstGeom>
          <a:noFill/>
          <a:ln>
            <a:noFill/>
          </a:ln>
        </p:spPr>
        <p:txBody>
          <a:bodyPr tIns="91440" bIns="91440">
            <a:noAutofit/>
          </a:bodyPr>
          <a:p>
            <a:pPr>
              <a:lnSpc>
                <a:spcPct val="100000"/>
              </a:lnSpc>
            </a:pPr>
            <a:r>
              <a:rPr b="0" lang="pt-PT" sz="3600" spc="-1" strike="noStrike">
                <a:solidFill>
                  <a:srgbClr val="2388db"/>
                </a:solidFill>
                <a:latin typeface="Arial"/>
                <a:ea typeface="Arial"/>
              </a:rPr>
              <a:t>Architecture Overview</a:t>
            </a:r>
            <a:endParaRPr b="0" lang="pt-PT" sz="3600" spc="-1" strike="noStrike">
              <a:solidFill>
                <a:srgbClr val="000000"/>
              </a:solidFill>
              <a:latin typeface="Arial"/>
            </a:endParaRPr>
          </a:p>
        </p:txBody>
      </p:sp>
      <p:sp>
        <p:nvSpPr>
          <p:cNvPr id="319" name="TextShape 2"/>
          <p:cNvSpPr txBox="1"/>
          <p:nvPr/>
        </p:nvSpPr>
        <p:spPr>
          <a:xfrm>
            <a:off x="457200" y="1549440"/>
            <a:ext cx="4332240" cy="1542600"/>
          </a:xfrm>
          <a:prstGeom prst="rect">
            <a:avLst/>
          </a:prstGeom>
          <a:noFill/>
          <a:ln>
            <a:noFill/>
          </a:ln>
        </p:spPr>
        <p:txBody>
          <a:bodyPr tIns="91440" bIns="91440" anchor="ctr">
            <a:noAutofit/>
          </a:bodyPr>
          <a:p>
            <a:pPr algn="ctr">
              <a:lnSpc>
                <a:spcPct val="100000"/>
              </a:lnSpc>
            </a:pPr>
            <a:r>
              <a:rPr b="1" lang="pt-PT" sz="3600" spc="-1" strike="noStrike">
                <a:solidFill>
                  <a:srgbClr val="ffffff"/>
                </a:solidFill>
                <a:latin typeface="Arial"/>
                <a:ea typeface="Arial"/>
              </a:rPr>
              <a:t>Control Plane Components</a:t>
            </a:r>
            <a:endParaRPr b="0" lang="pt-PT"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Secret</a:t>
            </a:r>
            <a:endParaRPr b="0" lang="pt-PT" sz="3600" spc="-1" strike="noStrike">
              <a:solidFill>
                <a:srgbClr val="000000"/>
              </a:solidFill>
              <a:latin typeface="Arial"/>
            </a:endParaRPr>
          </a:p>
        </p:txBody>
      </p:sp>
      <p:sp>
        <p:nvSpPr>
          <p:cNvPr id="681" name="TextShape 2"/>
          <p:cNvSpPr txBox="1"/>
          <p:nvPr/>
        </p:nvSpPr>
        <p:spPr>
          <a:xfrm>
            <a:off x="457200" y="1200240"/>
            <a:ext cx="4816080" cy="3725280"/>
          </a:xfrm>
          <a:prstGeom prst="rect">
            <a:avLst/>
          </a:prstGeom>
          <a:noFill/>
          <a:ln>
            <a:noFill/>
          </a:ln>
        </p:spPr>
        <p:txBody>
          <a:bodyPr tIns="91440" bIns="91440">
            <a:noAutofit/>
          </a:bodyPr>
          <a:p>
            <a:pPr marL="457200" indent="-342720">
              <a:lnSpc>
                <a:spcPct val="100000"/>
              </a:lnSpc>
              <a:spcBef>
                <a:spcPts val="601"/>
              </a:spcBef>
              <a:buClr>
                <a:srgbClr val="000000"/>
              </a:buClr>
              <a:buFont typeface="Arial"/>
              <a:buChar char="●"/>
            </a:pPr>
            <a:r>
              <a:rPr b="0" lang="pt-PT" sz="1800" spc="-1" strike="noStrike">
                <a:solidFill>
                  <a:srgbClr val="1155cc"/>
                </a:solidFill>
                <a:latin typeface="Roboto Mono"/>
                <a:ea typeface="Roboto Mono"/>
              </a:rPr>
              <a:t>type: </a:t>
            </a:r>
            <a:r>
              <a:rPr b="0" lang="pt-PT" sz="1800" spc="-1" strike="noStrike">
                <a:solidFill>
                  <a:srgbClr val="000000"/>
                </a:solidFill>
                <a:latin typeface="Arial"/>
                <a:ea typeface="Arial"/>
              </a:rPr>
              <a:t>There are three different types of secrets within Kubernetes:</a:t>
            </a:r>
            <a:endParaRPr b="0" lang="pt-PT" sz="1800" spc="-1" strike="noStrike">
              <a:solidFill>
                <a:srgbClr val="000000"/>
              </a:solidFill>
              <a:latin typeface="Arial"/>
            </a:endParaRPr>
          </a:p>
          <a:p>
            <a:pPr lvl="1" marL="914400" indent="-342720">
              <a:lnSpc>
                <a:spcPct val="100000"/>
              </a:lnSpc>
              <a:spcBef>
                <a:spcPts val="1001"/>
              </a:spcBef>
              <a:buClr>
                <a:srgbClr val="000000"/>
              </a:buClr>
              <a:buFont typeface="Arial"/>
              <a:buChar char="○"/>
            </a:pPr>
            <a:r>
              <a:rPr b="0" lang="pt-PT" sz="1800" spc="-1" strike="noStrike">
                <a:solidFill>
                  <a:srgbClr val="cc0000"/>
                </a:solidFill>
                <a:latin typeface="Roboto Mono"/>
                <a:ea typeface="Roboto Mono"/>
              </a:rPr>
              <a:t>docker-registry </a:t>
            </a:r>
            <a:r>
              <a:rPr b="0" lang="pt-PT" sz="1800" spc="-1" strike="noStrike">
                <a:solidFill>
                  <a:srgbClr val="000000"/>
                </a:solidFill>
                <a:latin typeface="Arial"/>
                <a:ea typeface="Arial"/>
              </a:rPr>
              <a:t>- credentials used to authenticate to a container registry</a:t>
            </a:r>
            <a:endParaRPr b="0" lang="pt-PT" sz="1800" spc="-1" strike="noStrike">
              <a:solidFill>
                <a:srgbClr val="000000"/>
              </a:solidFill>
              <a:latin typeface="Arial"/>
            </a:endParaRPr>
          </a:p>
          <a:p>
            <a:pPr lvl="1" marL="914400" indent="-342720">
              <a:lnSpc>
                <a:spcPct val="100000"/>
              </a:lnSpc>
              <a:buClr>
                <a:srgbClr val="000000"/>
              </a:buClr>
              <a:buFont typeface="Arial"/>
              <a:buChar char="○"/>
            </a:pPr>
            <a:r>
              <a:rPr b="0" lang="pt-PT" sz="1800" spc="-1" strike="noStrike">
                <a:solidFill>
                  <a:srgbClr val="cc0000"/>
                </a:solidFill>
                <a:latin typeface="Roboto Mono"/>
                <a:ea typeface="Roboto Mono"/>
              </a:rPr>
              <a:t>generic/Opaque </a:t>
            </a:r>
            <a:r>
              <a:rPr b="0" lang="pt-PT" sz="1800" spc="-1" strike="noStrike">
                <a:solidFill>
                  <a:srgbClr val="000000"/>
                </a:solidFill>
                <a:latin typeface="Arial"/>
                <a:ea typeface="Arial"/>
              </a:rPr>
              <a:t>- literal values from different sources</a:t>
            </a:r>
            <a:endParaRPr b="0" lang="pt-PT" sz="1800" spc="-1" strike="noStrike">
              <a:solidFill>
                <a:srgbClr val="000000"/>
              </a:solidFill>
              <a:latin typeface="Arial"/>
            </a:endParaRPr>
          </a:p>
          <a:p>
            <a:pPr lvl="1" marL="914400" indent="-342720">
              <a:lnSpc>
                <a:spcPct val="100000"/>
              </a:lnSpc>
              <a:buClr>
                <a:srgbClr val="000000"/>
              </a:buClr>
              <a:buFont typeface="Arial"/>
              <a:buChar char="○"/>
            </a:pPr>
            <a:r>
              <a:rPr b="0" lang="pt-PT" sz="1800" spc="-1" strike="noStrike">
                <a:solidFill>
                  <a:srgbClr val="cc0000"/>
                </a:solidFill>
                <a:latin typeface="Roboto Mono"/>
                <a:ea typeface="Roboto Mono"/>
              </a:rPr>
              <a:t>tls</a:t>
            </a:r>
            <a:r>
              <a:rPr b="0" lang="pt-PT" sz="1800" spc="-1" strike="noStrike">
                <a:solidFill>
                  <a:srgbClr val="000000"/>
                </a:solidFill>
                <a:latin typeface="Arial"/>
                <a:ea typeface="Arial"/>
              </a:rPr>
              <a:t> - a certificate based secret</a:t>
            </a:r>
            <a:endParaRPr b="0" lang="pt-PT" sz="1800" spc="-1" strike="noStrike">
              <a:solidFill>
                <a:srgbClr val="000000"/>
              </a:solidFill>
              <a:latin typeface="Arial"/>
            </a:endParaRPr>
          </a:p>
          <a:p>
            <a:pPr marL="457200" indent="-342720">
              <a:lnSpc>
                <a:spcPct val="100000"/>
              </a:lnSpc>
              <a:spcBef>
                <a:spcPts val="1001"/>
              </a:spcBef>
              <a:buClr>
                <a:srgbClr val="000000"/>
              </a:buClr>
              <a:buFont typeface="Arial"/>
              <a:buChar char="●"/>
            </a:pPr>
            <a:r>
              <a:rPr b="0" lang="pt-PT" sz="1800" spc="-1" strike="noStrike">
                <a:solidFill>
                  <a:srgbClr val="1155cc"/>
                </a:solidFill>
                <a:latin typeface="Roboto Mono"/>
                <a:ea typeface="Roboto Mono"/>
              </a:rPr>
              <a:t>data: </a:t>
            </a:r>
            <a:r>
              <a:rPr b="0" lang="pt-PT" sz="1800" spc="-1" strike="noStrike">
                <a:solidFill>
                  <a:srgbClr val="000000"/>
                </a:solidFill>
                <a:latin typeface="Arial"/>
                <a:ea typeface="Arial"/>
              </a:rPr>
              <a:t>Contains key-value pairs of base64 encoded content.</a:t>
            </a:r>
            <a:endParaRPr b="0" lang="pt-PT" sz="1800" spc="-1" strike="noStrike">
              <a:solidFill>
                <a:srgbClr val="000000"/>
              </a:solidFill>
              <a:latin typeface="Arial"/>
            </a:endParaRPr>
          </a:p>
        </p:txBody>
      </p:sp>
      <p:sp>
        <p:nvSpPr>
          <p:cNvPr id="682" name="TextShape 3"/>
          <p:cNvSpPr txBox="1"/>
          <p:nvPr/>
        </p:nvSpPr>
        <p:spPr>
          <a:xfrm>
            <a:off x="5456160" y="1200240"/>
            <a:ext cx="3230280" cy="3725280"/>
          </a:xfrm>
          <a:prstGeom prst="rect">
            <a:avLst/>
          </a:prstGeom>
          <a:noFill/>
          <a:ln w="19080">
            <a:solidFill>
              <a:srgbClr val="000000"/>
            </a:solidFill>
            <a:round/>
          </a:ln>
        </p:spPr>
        <p:txBody>
          <a:bodyPr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Secret</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manifest-secret</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type: </a:t>
            </a:r>
            <a:r>
              <a:rPr b="0" lang="pt-PT" sz="1400" spc="-1" strike="noStrike">
                <a:solidFill>
                  <a:srgbClr val="cc0000"/>
                </a:solidFill>
                <a:latin typeface="Roboto Mono"/>
                <a:ea typeface="Roboto Mono"/>
              </a:rPr>
              <a:t>Opaque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username: </a:t>
            </a:r>
            <a:r>
              <a:rPr b="0" lang="pt-PT" sz="1400" spc="-1" strike="noStrike">
                <a:solidFill>
                  <a:srgbClr val="cc0000"/>
                </a:solidFill>
                <a:latin typeface="Roboto Mono"/>
                <a:ea typeface="Roboto Mono"/>
              </a:rPr>
              <a:t>ZXhhbXBsZQ==</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password: </a:t>
            </a:r>
            <a:r>
              <a:rPr b="0" lang="pt-PT" sz="1400" spc="-1" strike="noStrike">
                <a:solidFill>
                  <a:srgbClr val="cc0000"/>
                </a:solidFill>
                <a:latin typeface="Roboto Mono"/>
                <a:ea typeface="Roboto Mono"/>
              </a:rPr>
              <a:t>bXlwYXNzd29yZA==</a:t>
            </a:r>
            <a:endParaRPr b="0" lang="pt-PT"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Secret Example</a:t>
            </a:r>
            <a:br/>
            <a:endParaRPr b="0" lang="pt-PT" sz="3600" spc="-1" strike="noStrike">
              <a:solidFill>
                <a:srgbClr val="000000"/>
              </a:solidFill>
              <a:latin typeface="Arial"/>
            </a:endParaRPr>
          </a:p>
        </p:txBody>
      </p:sp>
      <p:sp>
        <p:nvSpPr>
          <p:cNvPr id="684" name="TextShape 2"/>
          <p:cNvSpPr txBox="1"/>
          <p:nvPr/>
        </p:nvSpPr>
        <p:spPr>
          <a:xfrm>
            <a:off x="457200" y="1902600"/>
            <a:ext cx="3204720" cy="2023920"/>
          </a:xfrm>
          <a:prstGeom prst="rect">
            <a:avLst/>
          </a:prstGeom>
          <a:noFill/>
          <a:ln w="19080">
            <a:solidFill>
              <a:srgbClr val="000000"/>
            </a:solidFill>
            <a:round/>
          </a:ln>
        </p:spPr>
        <p:txBody>
          <a:bodyPr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Secret</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manifest-example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type: </a:t>
            </a:r>
            <a:r>
              <a:rPr b="0" lang="pt-PT" sz="1400" spc="-1" strike="noStrike">
                <a:solidFill>
                  <a:srgbClr val="cc0000"/>
                </a:solidFill>
                <a:latin typeface="Roboto Mono"/>
                <a:ea typeface="Roboto Mono"/>
              </a:rPr>
              <a:t>Opaque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username: </a:t>
            </a:r>
            <a:r>
              <a:rPr b="0" lang="pt-PT" sz="1400" spc="-1" strike="noStrike">
                <a:solidFill>
                  <a:srgbClr val="cc0000"/>
                </a:solidFill>
                <a:latin typeface="Roboto Mono"/>
                <a:ea typeface="Roboto Mono"/>
              </a:rPr>
              <a:t>ZXhhbXBsZQ==</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password: </a:t>
            </a:r>
            <a:r>
              <a:rPr b="0" lang="pt-PT" sz="1400" spc="-1" strike="noStrike">
                <a:solidFill>
                  <a:srgbClr val="cc0000"/>
                </a:solidFill>
                <a:latin typeface="Roboto Mono"/>
                <a:ea typeface="Roboto Mono"/>
              </a:rPr>
              <a:t>bXlwYXNzd29yZA==</a:t>
            </a:r>
            <a:endParaRPr b="0" lang="pt-PT" sz="1400" spc="-1" strike="noStrike">
              <a:solidFill>
                <a:srgbClr val="000000"/>
              </a:solidFill>
              <a:latin typeface="Arial"/>
            </a:endParaRPr>
          </a:p>
          <a:p>
            <a:pPr>
              <a:lnSpc>
                <a:spcPct val="100000"/>
              </a:lnSpc>
            </a:pPr>
            <a:endParaRPr b="0" lang="pt-PT" sz="1400" spc="-1" strike="noStrike">
              <a:solidFill>
                <a:srgbClr val="000000"/>
              </a:solidFill>
              <a:latin typeface="Arial"/>
            </a:endParaRPr>
          </a:p>
        </p:txBody>
      </p:sp>
      <p:sp>
        <p:nvSpPr>
          <p:cNvPr id="685" name="CustomShape 3"/>
          <p:cNvSpPr/>
          <p:nvPr/>
        </p:nvSpPr>
        <p:spPr>
          <a:xfrm>
            <a:off x="3754080" y="1902600"/>
            <a:ext cx="4932360" cy="85716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0" lang="pt-PT" sz="1000" spc="-1" strike="noStrike">
                <a:solidFill>
                  <a:srgbClr val="783f04"/>
                </a:solidFill>
                <a:latin typeface="Roboto Mono"/>
                <a:ea typeface="Roboto Mono"/>
              </a:rPr>
              <a:t>$ kubectl create secret generic literal-secret \</a:t>
            </a:r>
            <a:b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--from-literal=username=example</a:t>
            </a:r>
            <a:r>
              <a:rPr b="0" lang="pt-PT" sz="1000" spc="-1" strike="noStrike">
                <a:solidFill>
                  <a:srgbClr val="783f04"/>
                </a:solidFill>
                <a:latin typeface="Roboto Mono"/>
                <a:ea typeface="Roboto Mono"/>
              </a:rPr>
              <a:t> \</a:t>
            </a:r>
            <a:b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--from-literal=password=mypassword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"literal-secret" created</a:t>
            </a:r>
            <a:endParaRPr b="0" lang="pt-PT" sz="1000" spc="-1" strike="noStrike">
              <a:latin typeface="Arial"/>
            </a:endParaRPr>
          </a:p>
        </p:txBody>
      </p:sp>
      <p:sp>
        <p:nvSpPr>
          <p:cNvPr id="686" name="CustomShape 4"/>
          <p:cNvSpPr/>
          <p:nvPr/>
        </p:nvSpPr>
        <p:spPr>
          <a:xfrm>
            <a:off x="457200" y="4006800"/>
            <a:ext cx="8229240" cy="104040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0" lang="pt-PT" sz="1000" spc="-1" strike="noStrike">
                <a:solidFill>
                  <a:srgbClr val="783f04"/>
                </a:solidFill>
                <a:latin typeface="Roboto Mono"/>
                <a:ea typeface="Roboto Mono"/>
              </a:rPr>
              <a:t>$ cat secret/username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example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secret/password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secret generic file-secret -</a:t>
            </a:r>
            <a:r>
              <a:rPr b="1" lang="pt-PT" sz="1000" spc="-1" strike="noStrike">
                <a:solidFill>
                  <a:srgbClr val="783f04"/>
                </a:solidFill>
                <a:latin typeface="Roboto Mono"/>
                <a:ea typeface="Roboto Mono"/>
              </a:rPr>
              <a:t>-from-file=secret/username --from-file=secret/password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"file-secret" created</a:t>
            </a:r>
            <a:endParaRPr b="0" lang="pt-PT" sz="1000" spc="-1" strike="noStrike">
              <a:latin typeface="Arial"/>
            </a:endParaRPr>
          </a:p>
        </p:txBody>
      </p:sp>
      <p:sp>
        <p:nvSpPr>
          <p:cNvPr id="687" name="CustomShape 5"/>
          <p:cNvSpPr/>
          <p:nvPr/>
        </p:nvSpPr>
        <p:spPr>
          <a:xfrm>
            <a:off x="457200" y="1201680"/>
            <a:ext cx="7967160" cy="520920"/>
          </a:xfrm>
          <a:prstGeom prst="rect">
            <a:avLst/>
          </a:prstGeom>
          <a:noFill/>
          <a:ln>
            <a:noFill/>
          </a:ln>
        </p:spPr>
        <p:style>
          <a:lnRef idx="0"/>
          <a:fillRef idx="0"/>
          <a:effectRef idx="0"/>
          <a:fontRef idx="minor"/>
        </p:style>
        <p:txBody>
          <a:bodyPr tIns="91440" bIns="91440">
            <a:noAutofit/>
          </a:bodyPr>
          <a:p>
            <a:pPr algn="ctr">
              <a:lnSpc>
                <a:spcPct val="100000"/>
              </a:lnSpc>
            </a:pPr>
            <a:r>
              <a:rPr b="0" lang="pt-PT" sz="2400" spc="-1" strike="noStrike">
                <a:solidFill>
                  <a:srgbClr val="000000"/>
                </a:solidFill>
                <a:latin typeface="Arial"/>
                <a:ea typeface="Arial"/>
              </a:rPr>
              <a:t>All produce a </a:t>
            </a:r>
            <a:r>
              <a:rPr b="1" lang="pt-PT" sz="2400" spc="-1" strike="noStrike">
                <a:solidFill>
                  <a:srgbClr val="000000"/>
                </a:solidFill>
                <a:latin typeface="Arial"/>
                <a:ea typeface="Arial"/>
              </a:rPr>
              <a:t>Secret</a:t>
            </a:r>
            <a:r>
              <a:rPr b="0" lang="pt-PT" sz="2400" spc="-1" strike="noStrike">
                <a:solidFill>
                  <a:srgbClr val="000000"/>
                </a:solidFill>
                <a:latin typeface="Arial"/>
                <a:ea typeface="Arial"/>
              </a:rPr>
              <a:t> with the same content!</a:t>
            </a:r>
            <a:endParaRPr b="0" lang="pt-PT" sz="2400" spc="-1" strike="noStrike">
              <a:latin typeface="Arial"/>
            </a:endParaRPr>
          </a:p>
        </p:txBody>
      </p:sp>
      <p:sp>
        <p:nvSpPr>
          <p:cNvPr id="688" name="CustomShape 6"/>
          <p:cNvSpPr/>
          <p:nvPr/>
        </p:nvSpPr>
        <p:spPr>
          <a:xfrm>
            <a:off x="3754440" y="2886120"/>
            <a:ext cx="4932360" cy="104040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0" lang="pt-PT" sz="1000" spc="-1" strike="noStrike">
                <a:solidFill>
                  <a:srgbClr val="783f04"/>
                </a:solidFill>
                <a:latin typeface="Roboto Mono"/>
                <a:ea typeface="Roboto Mono"/>
              </a:rPr>
              <a:t>$ cat info/username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example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secret generic dir-secret -</a:t>
            </a:r>
            <a:r>
              <a:rPr b="1" lang="pt-PT" sz="1000" spc="-1" strike="noStrike">
                <a:solidFill>
                  <a:srgbClr val="783f04"/>
                </a:solidFill>
                <a:latin typeface="Roboto Mono"/>
                <a:ea typeface="Roboto Mono"/>
              </a:rPr>
              <a:t>-from-file=secret/</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"file-secret" created</a:t>
            </a:r>
            <a:endParaRPr b="0" lang="pt-PT" sz="1000" spc="-1" strike="noStrike">
              <a:latin typeface="Arial"/>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Secret Example</a:t>
            </a:r>
            <a:br/>
            <a:endParaRPr b="0" lang="pt-PT" sz="3600" spc="-1" strike="noStrike">
              <a:solidFill>
                <a:srgbClr val="000000"/>
              </a:solidFill>
              <a:latin typeface="Arial"/>
            </a:endParaRPr>
          </a:p>
        </p:txBody>
      </p:sp>
      <p:sp>
        <p:nvSpPr>
          <p:cNvPr id="690" name="TextShape 2"/>
          <p:cNvSpPr txBox="1"/>
          <p:nvPr/>
        </p:nvSpPr>
        <p:spPr>
          <a:xfrm>
            <a:off x="457200" y="1902600"/>
            <a:ext cx="3204720" cy="2023920"/>
          </a:xfrm>
          <a:prstGeom prst="rect">
            <a:avLst/>
          </a:prstGeom>
          <a:noFill/>
          <a:ln w="19080">
            <a:solidFill>
              <a:srgbClr val="000000"/>
            </a:solidFill>
            <a:round/>
          </a:ln>
        </p:spPr>
        <p:txBody>
          <a:bodyPr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Secret</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manifest-example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type: </a:t>
            </a:r>
            <a:r>
              <a:rPr b="0" lang="pt-PT" sz="1400" spc="-1" strike="noStrike">
                <a:solidFill>
                  <a:srgbClr val="cc0000"/>
                </a:solidFill>
                <a:latin typeface="Roboto Mono"/>
                <a:ea typeface="Roboto Mono"/>
              </a:rPr>
              <a:t>Opaque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username: </a:t>
            </a:r>
            <a:r>
              <a:rPr b="0" lang="pt-PT" sz="1400" spc="-1" strike="noStrike">
                <a:solidFill>
                  <a:srgbClr val="cc0000"/>
                </a:solidFill>
                <a:latin typeface="Roboto Mono"/>
                <a:ea typeface="Roboto Mono"/>
              </a:rPr>
              <a:t>ZXhhbXBsZQ==</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password: </a:t>
            </a:r>
            <a:r>
              <a:rPr b="0" lang="pt-PT" sz="1400" spc="-1" strike="noStrike">
                <a:solidFill>
                  <a:srgbClr val="cc0000"/>
                </a:solidFill>
                <a:latin typeface="Roboto Mono"/>
                <a:ea typeface="Roboto Mono"/>
              </a:rPr>
              <a:t>bXlwYXNzd29yZA==</a:t>
            </a:r>
            <a:endParaRPr b="0" lang="pt-PT" sz="1400" spc="-1" strike="noStrike">
              <a:solidFill>
                <a:srgbClr val="000000"/>
              </a:solidFill>
              <a:latin typeface="Arial"/>
            </a:endParaRPr>
          </a:p>
          <a:p>
            <a:pPr>
              <a:lnSpc>
                <a:spcPct val="100000"/>
              </a:lnSpc>
            </a:pPr>
            <a:endParaRPr b="0" lang="pt-PT" sz="1400" spc="-1" strike="noStrike">
              <a:solidFill>
                <a:srgbClr val="000000"/>
              </a:solidFill>
              <a:latin typeface="Arial"/>
            </a:endParaRPr>
          </a:p>
        </p:txBody>
      </p:sp>
      <p:sp>
        <p:nvSpPr>
          <p:cNvPr id="691" name="CustomShape 3"/>
          <p:cNvSpPr/>
          <p:nvPr/>
        </p:nvSpPr>
        <p:spPr>
          <a:xfrm>
            <a:off x="3754080" y="1902600"/>
            <a:ext cx="4932360" cy="85716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0" lang="pt-PT" sz="1000" spc="-1" strike="noStrike">
                <a:solidFill>
                  <a:srgbClr val="783f04"/>
                </a:solidFill>
                <a:latin typeface="Roboto Mono"/>
                <a:ea typeface="Roboto Mono"/>
              </a:rPr>
              <a:t>$ kubectl create secret generic literal-secret \</a:t>
            </a:r>
            <a:b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--from-literal=username=example</a:t>
            </a:r>
            <a:r>
              <a:rPr b="0" lang="pt-PT" sz="1000" spc="-1" strike="noStrike">
                <a:solidFill>
                  <a:srgbClr val="783f04"/>
                </a:solidFill>
                <a:latin typeface="Roboto Mono"/>
                <a:ea typeface="Roboto Mono"/>
              </a:rPr>
              <a:t> \</a:t>
            </a:r>
            <a:b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--from-literal=password=mypassword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"literal-secret" created</a:t>
            </a:r>
            <a:endParaRPr b="0" lang="pt-PT" sz="1000" spc="-1" strike="noStrike">
              <a:latin typeface="Arial"/>
            </a:endParaRPr>
          </a:p>
        </p:txBody>
      </p:sp>
      <p:sp>
        <p:nvSpPr>
          <p:cNvPr id="692" name="CustomShape 4"/>
          <p:cNvSpPr/>
          <p:nvPr/>
        </p:nvSpPr>
        <p:spPr>
          <a:xfrm>
            <a:off x="457200" y="4006800"/>
            <a:ext cx="8229240" cy="104040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0" lang="pt-PT" sz="1000" spc="-1" strike="noStrike">
                <a:solidFill>
                  <a:srgbClr val="783f04"/>
                </a:solidFill>
                <a:latin typeface="Roboto Mono"/>
                <a:ea typeface="Roboto Mono"/>
              </a:rPr>
              <a:t>$ cat secret/username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example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secret/password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secret generic file-secret -</a:t>
            </a:r>
            <a:r>
              <a:rPr b="1" lang="pt-PT" sz="1000" spc="-1" strike="noStrike">
                <a:solidFill>
                  <a:srgbClr val="783f04"/>
                </a:solidFill>
                <a:latin typeface="Roboto Mono"/>
                <a:ea typeface="Roboto Mono"/>
              </a:rPr>
              <a:t>-from-file=secret/username --from-file=secret/password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"file-secret" created</a:t>
            </a:r>
            <a:endParaRPr b="0" lang="pt-PT" sz="1000" spc="-1" strike="noStrike">
              <a:latin typeface="Arial"/>
            </a:endParaRPr>
          </a:p>
        </p:txBody>
      </p:sp>
      <p:sp>
        <p:nvSpPr>
          <p:cNvPr id="693" name="CustomShape 5"/>
          <p:cNvSpPr/>
          <p:nvPr/>
        </p:nvSpPr>
        <p:spPr>
          <a:xfrm>
            <a:off x="457200" y="1201680"/>
            <a:ext cx="7967160" cy="520920"/>
          </a:xfrm>
          <a:prstGeom prst="rect">
            <a:avLst/>
          </a:prstGeom>
          <a:noFill/>
          <a:ln>
            <a:noFill/>
          </a:ln>
        </p:spPr>
        <p:style>
          <a:lnRef idx="0"/>
          <a:fillRef idx="0"/>
          <a:effectRef idx="0"/>
          <a:fontRef idx="minor"/>
        </p:style>
        <p:txBody>
          <a:bodyPr tIns="91440" bIns="91440">
            <a:noAutofit/>
          </a:bodyPr>
          <a:p>
            <a:pPr algn="ctr">
              <a:lnSpc>
                <a:spcPct val="100000"/>
              </a:lnSpc>
            </a:pPr>
            <a:r>
              <a:rPr b="0" lang="pt-PT" sz="2400" spc="-1" strike="noStrike">
                <a:solidFill>
                  <a:srgbClr val="000000"/>
                </a:solidFill>
                <a:latin typeface="Arial"/>
                <a:ea typeface="Arial"/>
              </a:rPr>
              <a:t>All produce a </a:t>
            </a:r>
            <a:r>
              <a:rPr b="1" lang="pt-PT" sz="2400" spc="-1" strike="noStrike">
                <a:solidFill>
                  <a:srgbClr val="000000"/>
                </a:solidFill>
                <a:latin typeface="Arial"/>
                <a:ea typeface="Arial"/>
              </a:rPr>
              <a:t>Secret</a:t>
            </a:r>
            <a:r>
              <a:rPr b="0" lang="pt-PT" sz="2400" spc="-1" strike="noStrike">
                <a:solidFill>
                  <a:srgbClr val="000000"/>
                </a:solidFill>
                <a:latin typeface="Arial"/>
                <a:ea typeface="Arial"/>
              </a:rPr>
              <a:t> with the same content!</a:t>
            </a:r>
            <a:endParaRPr b="0" lang="pt-PT" sz="2400" spc="-1" strike="noStrike">
              <a:latin typeface="Arial"/>
            </a:endParaRPr>
          </a:p>
        </p:txBody>
      </p:sp>
      <p:sp>
        <p:nvSpPr>
          <p:cNvPr id="694" name="CustomShape 6"/>
          <p:cNvSpPr/>
          <p:nvPr/>
        </p:nvSpPr>
        <p:spPr>
          <a:xfrm>
            <a:off x="3754440" y="2886120"/>
            <a:ext cx="4932360" cy="104040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0" lang="pt-PT" sz="1000" spc="-1" strike="noStrike">
                <a:solidFill>
                  <a:srgbClr val="783f04"/>
                </a:solidFill>
                <a:latin typeface="Roboto Mono"/>
                <a:ea typeface="Roboto Mono"/>
              </a:rPr>
              <a:t>$ cat info/username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example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secret generic dir-secret -</a:t>
            </a:r>
            <a:r>
              <a:rPr b="1" lang="pt-PT" sz="1000" spc="-1" strike="noStrike">
                <a:solidFill>
                  <a:srgbClr val="783f04"/>
                </a:solidFill>
                <a:latin typeface="Roboto Mono"/>
                <a:ea typeface="Roboto Mono"/>
              </a:rPr>
              <a:t>-from-file=secret/</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"file-secret" created</a:t>
            </a:r>
            <a:endParaRPr b="0" lang="pt-PT" sz="1000" spc="-1" strike="noStrike">
              <a:latin typeface="Arial"/>
            </a:endParaRPr>
          </a:p>
        </p:txBody>
      </p:sp>
      <p:sp>
        <p:nvSpPr>
          <p:cNvPr id="695" name="CustomShape 7"/>
          <p:cNvSpPr/>
          <p:nvPr/>
        </p:nvSpPr>
        <p:spPr>
          <a:xfrm>
            <a:off x="3972600" y="2119320"/>
            <a:ext cx="2755080" cy="39960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Secret Example</a:t>
            </a:r>
            <a:br/>
            <a:endParaRPr b="0" lang="pt-PT" sz="3600" spc="-1" strike="noStrike">
              <a:solidFill>
                <a:srgbClr val="000000"/>
              </a:solidFill>
              <a:latin typeface="Arial"/>
            </a:endParaRPr>
          </a:p>
        </p:txBody>
      </p:sp>
      <p:sp>
        <p:nvSpPr>
          <p:cNvPr id="697" name="TextShape 2"/>
          <p:cNvSpPr txBox="1"/>
          <p:nvPr/>
        </p:nvSpPr>
        <p:spPr>
          <a:xfrm>
            <a:off x="457200" y="1902600"/>
            <a:ext cx="3204720" cy="2023920"/>
          </a:xfrm>
          <a:prstGeom prst="rect">
            <a:avLst/>
          </a:prstGeom>
          <a:noFill/>
          <a:ln w="19080">
            <a:solidFill>
              <a:srgbClr val="000000"/>
            </a:solidFill>
            <a:round/>
          </a:ln>
        </p:spPr>
        <p:txBody>
          <a:bodyPr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Secret</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manifest-example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type: </a:t>
            </a:r>
            <a:r>
              <a:rPr b="0" lang="pt-PT" sz="1400" spc="-1" strike="noStrike">
                <a:solidFill>
                  <a:srgbClr val="cc0000"/>
                </a:solidFill>
                <a:latin typeface="Roboto Mono"/>
                <a:ea typeface="Roboto Mono"/>
              </a:rPr>
              <a:t>Opaque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username: </a:t>
            </a:r>
            <a:r>
              <a:rPr b="0" lang="pt-PT" sz="1400" spc="-1" strike="noStrike">
                <a:solidFill>
                  <a:srgbClr val="cc0000"/>
                </a:solidFill>
                <a:latin typeface="Roboto Mono"/>
                <a:ea typeface="Roboto Mono"/>
              </a:rPr>
              <a:t>ZXhhbXBsZQ==</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password: </a:t>
            </a:r>
            <a:r>
              <a:rPr b="0" lang="pt-PT" sz="1400" spc="-1" strike="noStrike">
                <a:solidFill>
                  <a:srgbClr val="cc0000"/>
                </a:solidFill>
                <a:latin typeface="Roboto Mono"/>
                <a:ea typeface="Roboto Mono"/>
              </a:rPr>
              <a:t>bXlwYXNzd29yZA==</a:t>
            </a:r>
            <a:endParaRPr b="0" lang="pt-PT" sz="1400" spc="-1" strike="noStrike">
              <a:solidFill>
                <a:srgbClr val="000000"/>
              </a:solidFill>
              <a:latin typeface="Arial"/>
            </a:endParaRPr>
          </a:p>
          <a:p>
            <a:pPr>
              <a:lnSpc>
                <a:spcPct val="100000"/>
              </a:lnSpc>
            </a:pPr>
            <a:endParaRPr b="0" lang="pt-PT" sz="1400" spc="-1" strike="noStrike">
              <a:solidFill>
                <a:srgbClr val="000000"/>
              </a:solidFill>
              <a:latin typeface="Arial"/>
            </a:endParaRPr>
          </a:p>
        </p:txBody>
      </p:sp>
      <p:sp>
        <p:nvSpPr>
          <p:cNvPr id="698" name="CustomShape 3"/>
          <p:cNvSpPr/>
          <p:nvPr/>
        </p:nvSpPr>
        <p:spPr>
          <a:xfrm>
            <a:off x="3754080" y="1902600"/>
            <a:ext cx="4932360" cy="85716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0" lang="pt-PT" sz="1000" spc="-1" strike="noStrike">
                <a:solidFill>
                  <a:srgbClr val="783f04"/>
                </a:solidFill>
                <a:latin typeface="Roboto Mono"/>
                <a:ea typeface="Roboto Mono"/>
              </a:rPr>
              <a:t>$ kubectl create secret generic literal-secret \</a:t>
            </a:r>
            <a:b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--from-literal=username=example</a:t>
            </a:r>
            <a:r>
              <a:rPr b="0" lang="pt-PT" sz="1000" spc="-1" strike="noStrike">
                <a:solidFill>
                  <a:srgbClr val="783f04"/>
                </a:solidFill>
                <a:latin typeface="Roboto Mono"/>
                <a:ea typeface="Roboto Mono"/>
              </a:rPr>
              <a:t> \</a:t>
            </a:r>
            <a:b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--from-literal=password=mypassword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"literal-secret" created</a:t>
            </a:r>
            <a:endParaRPr b="0" lang="pt-PT" sz="1000" spc="-1" strike="noStrike">
              <a:latin typeface="Arial"/>
            </a:endParaRPr>
          </a:p>
        </p:txBody>
      </p:sp>
      <p:sp>
        <p:nvSpPr>
          <p:cNvPr id="699" name="CustomShape 4"/>
          <p:cNvSpPr/>
          <p:nvPr/>
        </p:nvSpPr>
        <p:spPr>
          <a:xfrm>
            <a:off x="457200" y="4006800"/>
            <a:ext cx="8229240" cy="104040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0" lang="pt-PT" sz="1000" spc="-1" strike="noStrike">
                <a:solidFill>
                  <a:srgbClr val="783f04"/>
                </a:solidFill>
                <a:latin typeface="Roboto Mono"/>
                <a:ea typeface="Roboto Mono"/>
              </a:rPr>
              <a:t>$ cat secret/username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example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secret/password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secret generic file-secret -</a:t>
            </a:r>
            <a:r>
              <a:rPr b="1" lang="pt-PT" sz="1000" spc="-1" strike="noStrike">
                <a:solidFill>
                  <a:srgbClr val="783f04"/>
                </a:solidFill>
                <a:latin typeface="Roboto Mono"/>
                <a:ea typeface="Roboto Mono"/>
              </a:rPr>
              <a:t>-from-file=secret/username --from-file=secret/password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"file-secret" created</a:t>
            </a:r>
            <a:endParaRPr b="0" lang="pt-PT" sz="1000" spc="-1" strike="noStrike">
              <a:latin typeface="Arial"/>
            </a:endParaRPr>
          </a:p>
        </p:txBody>
      </p:sp>
      <p:sp>
        <p:nvSpPr>
          <p:cNvPr id="700" name="CustomShape 5"/>
          <p:cNvSpPr/>
          <p:nvPr/>
        </p:nvSpPr>
        <p:spPr>
          <a:xfrm>
            <a:off x="457200" y="1201680"/>
            <a:ext cx="7967160" cy="520920"/>
          </a:xfrm>
          <a:prstGeom prst="rect">
            <a:avLst/>
          </a:prstGeom>
          <a:noFill/>
          <a:ln>
            <a:noFill/>
          </a:ln>
        </p:spPr>
        <p:style>
          <a:lnRef idx="0"/>
          <a:fillRef idx="0"/>
          <a:effectRef idx="0"/>
          <a:fontRef idx="minor"/>
        </p:style>
        <p:txBody>
          <a:bodyPr tIns="91440" bIns="91440">
            <a:noAutofit/>
          </a:bodyPr>
          <a:p>
            <a:pPr algn="ctr">
              <a:lnSpc>
                <a:spcPct val="100000"/>
              </a:lnSpc>
            </a:pPr>
            <a:r>
              <a:rPr b="0" lang="pt-PT" sz="2400" spc="-1" strike="noStrike">
                <a:solidFill>
                  <a:srgbClr val="000000"/>
                </a:solidFill>
                <a:latin typeface="Arial"/>
                <a:ea typeface="Arial"/>
              </a:rPr>
              <a:t>All produce a </a:t>
            </a:r>
            <a:r>
              <a:rPr b="1" lang="pt-PT" sz="2400" spc="-1" strike="noStrike">
                <a:solidFill>
                  <a:srgbClr val="000000"/>
                </a:solidFill>
                <a:latin typeface="Arial"/>
                <a:ea typeface="Arial"/>
              </a:rPr>
              <a:t>Secret</a:t>
            </a:r>
            <a:r>
              <a:rPr b="0" lang="pt-PT" sz="2400" spc="-1" strike="noStrike">
                <a:solidFill>
                  <a:srgbClr val="000000"/>
                </a:solidFill>
                <a:latin typeface="Arial"/>
                <a:ea typeface="Arial"/>
              </a:rPr>
              <a:t> with the same content!</a:t>
            </a:r>
            <a:endParaRPr b="0" lang="pt-PT" sz="2400" spc="-1" strike="noStrike">
              <a:latin typeface="Arial"/>
            </a:endParaRPr>
          </a:p>
        </p:txBody>
      </p:sp>
      <p:sp>
        <p:nvSpPr>
          <p:cNvPr id="701" name="CustomShape 6"/>
          <p:cNvSpPr/>
          <p:nvPr/>
        </p:nvSpPr>
        <p:spPr>
          <a:xfrm>
            <a:off x="3754440" y="2886120"/>
            <a:ext cx="4932360" cy="104040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0" lang="pt-PT" sz="1000" spc="-1" strike="noStrike">
                <a:solidFill>
                  <a:srgbClr val="783f04"/>
                </a:solidFill>
                <a:latin typeface="Roboto Mono"/>
                <a:ea typeface="Roboto Mono"/>
              </a:rPr>
              <a:t>$ cat info/username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example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secret generic dir-secret -</a:t>
            </a:r>
            <a:r>
              <a:rPr b="1" lang="pt-PT" sz="1000" spc="-1" strike="noStrike">
                <a:solidFill>
                  <a:srgbClr val="783f04"/>
                </a:solidFill>
                <a:latin typeface="Roboto Mono"/>
                <a:ea typeface="Roboto Mono"/>
              </a:rPr>
              <a:t>-from-file=secret/</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"file-secret" created</a:t>
            </a:r>
            <a:endParaRPr b="0" lang="pt-PT" sz="1000" spc="-1" strike="noStrike">
              <a:latin typeface="Arial"/>
            </a:endParaRPr>
          </a:p>
        </p:txBody>
      </p:sp>
      <p:sp>
        <p:nvSpPr>
          <p:cNvPr id="702" name="CustomShape 7"/>
          <p:cNvSpPr/>
          <p:nvPr/>
        </p:nvSpPr>
        <p:spPr>
          <a:xfrm>
            <a:off x="7083720" y="3501720"/>
            <a:ext cx="1530000" cy="28332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Secret Example</a:t>
            </a:r>
            <a:br/>
            <a:endParaRPr b="0" lang="pt-PT" sz="3600" spc="-1" strike="noStrike">
              <a:solidFill>
                <a:srgbClr val="000000"/>
              </a:solidFill>
              <a:latin typeface="Arial"/>
            </a:endParaRPr>
          </a:p>
        </p:txBody>
      </p:sp>
      <p:sp>
        <p:nvSpPr>
          <p:cNvPr id="704" name="TextShape 2"/>
          <p:cNvSpPr txBox="1"/>
          <p:nvPr/>
        </p:nvSpPr>
        <p:spPr>
          <a:xfrm>
            <a:off x="457200" y="1902600"/>
            <a:ext cx="3204720" cy="2023920"/>
          </a:xfrm>
          <a:prstGeom prst="rect">
            <a:avLst/>
          </a:prstGeom>
          <a:noFill/>
          <a:ln w="19080">
            <a:solidFill>
              <a:srgbClr val="000000"/>
            </a:solidFill>
            <a:round/>
          </a:ln>
        </p:spPr>
        <p:txBody>
          <a:bodyPr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Secret</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manifest-example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type: </a:t>
            </a:r>
            <a:r>
              <a:rPr b="0" lang="pt-PT" sz="1400" spc="-1" strike="noStrike">
                <a:solidFill>
                  <a:srgbClr val="cc0000"/>
                </a:solidFill>
                <a:latin typeface="Roboto Mono"/>
                <a:ea typeface="Roboto Mono"/>
              </a:rPr>
              <a:t>Opaque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username: </a:t>
            </a:r>
            <a:r>
              <a:rPr b="0" lang="pt-PT" sz="1400" spc="-1" strike="noStrike">
                <a:solidFill>
                  <a:srgbClr val="cc0000"/>
                </a:solidFill>
                <a:latin typeface="Roboto Mono"/>
                <a:ea typeface="Roboto Mono"/>
              </a:rPr>
              <a:t>ZXhhbXBsZQ==</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password: </a:t>
            </a:r>
            <a:r>
              <a:rPr b="0" lang="pt-PT" sz="1400" spc="-1" strike="noStrike">
                <a:solidFill>
                  <a:srgbClr val="cc0000"/>
                </a:solidFill>
                <a:latin typeface="Roboto Mono"/>
                <a:ea typeface="Roboto Mono"/>
              </a:rPr>
              <a:t>bXlwYXNzd29yZA==</a:t>
            </a:r>
            <a:endParaRPr b="0" lang="pt-PT" sz="1400" spc="-1" strike="noStrike">
              <a:solidFill>
                <a:srgbClr val="000000"/>
              </a:solidFill>
              <a:latin typeface="Arial"/>
            </a:endParaRPr>
          </a:p>
          <a:p>
            <a:pPr>
              <a:lnSpc>
                <a:spcPct val="100000"/>
              </a:lnSpc>
            </a:pPr>
            <a:endParaRPr b="0" lang="pt-PT" sz="1400" spc="-1" strike="noStrike">
              <a:solidFill>
                <a:srgbClr val="000000"/>
              </a:solidFill>
              <a:latin typeface="Arial"/>
            </a:endParaRPr>
          </a:p>
        </p:txBody>
      </p:sp>
      <p:sp>
        <p:nvSpPr>
          <p:cNvPr id="705" name="CustomShape 3"/>
          <p:cNvSpPr/>
          <p:nvPr/>
        </p:nvSpPr>
        <p:spPr>
          <a:xfrm>
            <a:off x="3754080" y="1902600"/>
            <a:ext cx="4932360" cy="85716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0" lang="pt-PT" sz="1000" spc="-1" strike="noStrike">
                <a:solidFill>
                  <a:srgbClr val="783f04"/>
                </a:solidFill>
                <a:latin typeface="Roboto Mono"/>
                <a:ea typeface="Roboto Mono"/>
              </a:rPr>
              <a:t>$ kubectl create secret generic literal-secret \</a:t>
            </a:r>
            <a:b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--from-literal=username=example</a:t>
            </a:r>
            <a:r>
              <a:rPr b="0" lang="pt-PT" sz="1000" spc="-1" strike="noStrike">
                <a:solidFill>
                  <a:srgbClr val="783f04"/>
                </a:solidFill>
                <a:latin typeface="Roboto Mono"/>
                <a:ea typeface="Roboto Mono"/>
              </a:rPr>
              <a:t> \</a:t>
            </a:r>
            <a:b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--from-literal=password=mypassword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"literal-secret" created</a:t>
            </a:r>
            <a:endParaRPr b="0" lang="pt-PT" sz="1000" spc="-1" strike="noStrike">
              <a:latin typeface="Arial"/>
            </a:endParaRPr>
          </a:p>
        </p:txBody>
      </p:sp>
      <p:sp>
        <p:nvSpPr>
          <p:cNvPr id="706" name="CustomShape 4"/>
          <p:cNvSpPr/>
          <p:nvPr/>
        </p:nvSpPr>
        <p:spPr>
          <a:xfrm>
            <a:off x="457200" y="4006800"/>
            <a:ext cx="8229240" cy="104040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0" lang="pt-PT" sz="1000" spc="-1" strike="noStrike">
                <a:solidFill>
                  <a:srgbClr val="783f04"/>
                </a:solidFill>
                <a:latin typeface="Roboto Mono"/>
                <a:ea typeface="Roboto Mono"/>
              </a:rPr>
              <a:t>$ cat secret/username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example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secret/password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secret generic file-secret -</a:t>
            </a:r>
            <a:r>
              <a:rPr b="1" lang="pt-PT" sz="1000" spc="-1" strike="noStrike">
                <a:solidFill>
                  <a:srgbClr val="783f04"/>
                </a:solidFill>
                <a:latin typeface="Roboto Mono"/>
                <a:ea typeface="Roboto Mono"/>
              </a:rPr>
              <a:t>-from-file=secret/username --from-file=secret/password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"file-secret" created</a:t>
            </a:r>
            <a:endParaRPr b="0" lang="pt-PT" sz="1000" spc="-1" strike="noStrike">
              <a:latin typeface="Arial"/>
            </a:endParaRPr>
          </a:p>
        </p:txBody>
      </p:sp>
      <p:sp>
        <p:nvSpPr>
          <p:cNvPr id="707" name="CustomShape 5"/>
          <p:cNvSpPr/>
          <p:nvPr/>
        </p:nvSpPr>
        <p:spPr>
          <a:xfrm>
            <a:off x="457200" y="1201680"/>
            <a:ext cx="7967160" cy="520920"/>
          </a:xfrm>
          <a:prstGeom prst="rect">
            <a:avLst/>
          </a:prstGeom>
          <a:noFill/>
          <a:ln>
            <a:noFill/>
          </a:ln>
        </p:spPr>
        <p:style>
          <a:lnRef idx="0"/>
          <a:fillRef idx="0"/>
          <a:effectRef idx="0"/>
          <a:fontRef idx="minor"/>
        </p:style>
        <p:txBody>
          <a:bodyPr tIns="91440" bIns="91440">
            <a:noAutofit/>
          </a:bodyPr>
          <a:p>
            <a:pPr algn="ctr">
              <a:lnSpc>
                <a:spcPct val="100000"/>
              </a:lnSpc>
            </a:pPr>
            <a:r>
              <a:rPr b="0" lang="pt-PT" sz="2400" spc="-1" strike="noStrike">
                <a:solidFill>
                  <a:srgbClr val="000000"/>
                </a:solidFill>
                <a:latin typeface="Arial"/>
                <a:ea typeface="Arial"/>
              </a:rPr>
              <a:t>All produce a </a:t>
            </a:r>
            <a:r>
              <a:rPr b="1" lang="pt-PT" sz="2400" spc="-1" strike="noStrike">
                <a:solidFill>
                  <a:srgbClr val="000000"/>
                </a:solidFill>
                <a:latin typeface="Arial"/>
                <a:ea typeface="Arial"/>
              </a:rPr>
              <a:t>Secret</a:t>
            </a:r>
            <a:r>
              <a:rPr b="0" lang="pt-PT" sz="2400" spc="-1" strike="noStrike">
                <a:solidFill>
                  <a:srgbClr val="000000"/>
                </a:solidFill>
                <a:latin typeface="Arial"/>
                <a:ea typeface="Arial"/>
              </a:rPr>
              <a:t> with the same content!</a:t>
            </a:r>
            <a:endParaRPr b="0" lang="pt-PT" sz="2400" spc="-1" strike="noStrike">
              <a:latin typeface="Arial"/>
            </a:endParaRPr>
          </a:p>
        </p:txBody>
      </p:sp>
      <p:sp>
        <p:nvSpPr>
          <p:cNvPr id="708" name="CustomShape 6"/>
          <p:cNvSpPr/>
          <p:nvPr/>
        </p:nvSpPr>
        <p:spPr>
          <a:xfrm>
            <a:off x="3754440" y="2886120"/>
            <a:ext cx="4932360" cy="104040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0" lang="pt-PT" sz="1000" spc="-1" strike="noStrike">
                <a:solidFill>
                  <a:srgbClr val="783f04"/>
                </a:solidFill>
                <a:latin typeface="Roboto Mono"/>
                <a:ea typeface="Roboto Mono"/>
              </a:rPr>
              <a:t>$ cat info/username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example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secret generic dir-secret -</a:t>
            </a:r>
            <a:r>
              <a:rPr b="1" lang="pt-PT" sz="1000" spc="-1" strike="noStrike">
                <a:solidFill>
                  <a:srgbClr val="783f04"/>
                </a:solidFill>
                <a:latin typeface="Roboto Mono"/>
                <a:ea typeface="Roboto Mono"/>
              </a:rPr>
              <a:t>-from-file=secret/</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"file-secret" created</a:t>
            </a:r>
            <a:endParaRPr b="0" lang="pt-PT" sz="1000" spc="-1" strike="noStrike">
              <a:latin typeface="Arial"/>
            </a:endParaRPr>
          </a:p>
        </p:txBody>
      </p:sp>
      <p:sp>
        <p:nvSpPr>
          <p:cNvPr id="709" name="CustomShape 7"/>
          <p:cNvSpPr/>
          <p:nvPr/>
        </p:nvSpPr>
        <p:spPr>
          <a:xfrm>
            <a:off x="3846240" y="4581000"/>
            <a:ext cx="4434480" cy="34596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0"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Injecting as Environment Variable</a:t>
            </a:r>
            <a:endParaRPr b="0" lang="pt-PT" sz="3600" spc="-1" strike="noStrike">
              <a:solidFill>
                <a:srgbClr val="000000"/>
              </a:solidFill>
              <a:latin typeface="Arial"/>
            </a:endParaRPr>
          </a:p>
        </p:txBody>
      </p:sp>
      <p:sp>
        <p:nvSpPr>
          <p:cNvPr id="711" name="TextShape 2"/>
          <p:cNvSpPr txBox="1"/>
          <p:nvPr/>
        </p:nvSpPr>
        <p:spPr>
          <a:xfrm>
            <a:off x="457200" y="1200240"/>
            <a:ext cx="3994200" cy="3798720"/>
          </a:xfrm>
          <a:prstGeom prst="rect">
            <a:avLst/>
          </a:prstGeom>
          <a:noFill/>
          <a:ln w="19080">
            <a:solidFill>
              <a:srgbClr val="000000"/>
            </a:solidFill>
            <a:round/>
          </a:ln>
        </p:spPr>
        <p:txBody>
          <a:bodyPr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cm-env-example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command: </a:t>
            </a:r>
            <a:r>
              <a:rPr b="0" lang="pt-PT" sz="1200" spc="-1" strike="noStrike">
                <a:solidFill>
                  <a:srgbClr val="cc0000"/>
                </a:solidFill>
                <a:latin typeface="Roboto Mono"/>
                <a:ea typeface="Roboto Mono"/>
              </a:rPr>
              <a:t>[“/bin/sh”, “-c”]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args: </a:t>
            </a:r>
            <a:r>
              <a:rPr b="0" lang="pt-PT" sz="1200" spc="-1" strike="noStrike">
                <a:solidFill>
                  <a:srgbClr val="cc0000"/>
                </a:solidFill>
                <a:latin typeface="Roboto Mono"/>
                <a:ea typeface="Roboto Mono"/>
              </a:rPr>
              <a:t>[“printenv CITY”]</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env:</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 name: </a:t>
            </a:r>
            <a:r>
              <a:rPr b="1" lang="pt-PT" sz="1200" spc="-1" strike="noStrike">
                <a:solidFill>
                  <a:srgbClr val="cc0000"/>
                </a:solidFill>
                <a:latin typeface="Roboto Mono"/>
                <a:ea typeface="Roboto Mono"/>
              </a:rPr>
              <a:t>CITY</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valueFrom:</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configMapKeyRef:</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name: </a:t>
            </a:r>
            <a:r>
              <a:rPr b="1" lang="pt-PT" sz="1200" spc="-1" strike="noStrike">
                <a:solidFill>
                  <a:srgbClr val="cc0000"/>
                </a:solidFill>
                <a:latin typeface="Roboto Mono"/>
                <a:ea typeface="Roboto Mono"/>
              </a:rPr>
              <a:t>manifest-example</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key: </a:t>
            </a:r>
            <a:r>
              <a:rPr b="1" lang="pt-PT" sz="1200" spc="-1" strike="noStrike">
                <a:solidFill>
                  <a:srgbClr val="cc0000"/>
                </a:solidFill>
                <a:latin typeface="Roboto Mono"/>
                <a:ea typeface="Roboto Mono"/>
              </a:rPr>
              <a:t>city</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solidFill>
                <a:srgbClr val="000000"/>
              </a:solidFill>
              <a:latin typeface="Arial"/>
            </a:endParaRPr>
          </a:p>
        </p:txBody>
      </p:sp>
      <p:sp>
        <p:nvSpPr>
          <p:cNvPr id="712" name="TextShape 3"/>
          <p:cNvSpPr txBox="1"/>
          <p:nvPr/>
        </p:nvSpPr>
        <p:spPr>
          <a:xfrm>
            <a:off x="4692240" y="1200240"/>
            <a:ext cx="3994200" cy="3798720"/>
          </a:xfrm>
          <a:prstGeom prst="rect">
            <a:avLst/>
          </a:prstGeom>
          <a:noFill/>
          <a:ln w="19080">
            <a:solidFill>
              <a:srgbClr val="000000"/>
            </a:solidFill>
            <a:round/>
          </a:ln>
        </p:spPr>
        <p:txBody>
          <a:bodyPr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secret-env-example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command: </a:t>
            </a:r>
            <a:r>
              <a:rPr b="0" lang="pt-PT" sz="1200" spc="-1" strike="noStrike">
                <a:solidFill>
                  <a:srgbClr val="cc0000"/>
                </a:solidFill>
                <a:latin typeface="Roboto Mono"/>
                <a:ea typeface="Roboto Mono"/>
              </a:rPr>
              <a:t>[“/bin/sh”, “-c”]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args: </a:t>
            </a:r>
            <a:r>
              <a:rPr b="0" lang="pt-PT" sz="1200" spc="-1" strike="noStrike">
                <a:solidFill>
                  <a:srgbClr val="cc0000"/>
                </a:solidFill>
                <a:latin typeface="Roboto Mono"/>
                <a:ea typeface="Roboto Mono"/>
              </a:rPr>
              <a:t>[“printenv USERNAME”]</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env:</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 name: </a:t>
            </a:r>
            <a:r>
              <a:rPr b="1" lang="pt-PT" sz="1200" spc="-1" strike="noStrike">
                <a:solidFill>
                  <a:srgbClr val="cc0000"/>
                </a:solidFill>
                <a:latin typeface="Roboto Mono"/>
                <a:ea typeface="Roboto Mono"/>
              </a:rPr>
              <a:t>USERNAME</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valueFrom:</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secretKeyRef:</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name: </a:t>
            </a:r>
            <a:r>
              <a:rPr b="1" lang="pt-PT" sz="1200" spc="-1" strike="noStrike">
                <a:solidFill>
                  <a:srgbClr val="cc0000"/>
                </a:solidFill>
                <a:latin typeface="Roboto Mono"/>
                <a:ea typeface="Roboto Mono"/>
              </a:rPr>
              <a:t>manifest-example</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key: </a:t>
            </a:r>
            <a:r>
              <a:rPr b="1" lang="pt-PT" sz="1200" spc="-1" strike="noStrike">
                <a:solidFill>
                  <a:srgbClr val="cc0000"/>
                </a:solidFill>
                <a:latin typeface="Roboto Mono"/>
                <a:ea typeface="Roboto Mono"/>
              </a:rPr>
              <a:t>username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solidFill>
                <a:srgbClr val="000000"/>
              </a:solidFill>
              <a:latin typeface="Arial"/>
            </a:endParaRPr>
          </a:p>
        </p:txBody>
      </p:sp>
      <p:sp>
        <p:nvSpPr>
          <p:cNvPr id="713" name="CustomShape 4"/>
          <p:cNvSpPr/>
          <p:nvPr/>
        </p:nvSpPr>
        <p:spPr>
          <a:xfrm>
            <a:off x="1150200" y="3407760"/>
            <a:ext cx="2814120" cy="1199160"/>
          </a:xfrm>
          <a:prstGeom prst="rect">
            <a:avLst/>
          </a:prstGeom>
          <a:noFill/>
          <a:ln w="38160">
            <a:solidFill>
              <a:srgbClr val="cc0000"/>
            </a:solidFill>
            <a:round/>
          </a:ln>
        </p:spPr>
        <p:style>
          <a:lnRef idx="0"/>
          <a:fillRef idx="0"/>
          <a:effectRef idx="0"/>
          <a:fontRef idx="minor"/>
        </p:style>
      </p:sp>
      <p:sp>
        <p:nvSpPr>
          <p:cNvPr id="714" name="CustomShape 5"/>
          <p:cNvSpPr/>
          <p:nvPr/>
        </p:nvSpPr>
        <p:spPr>
          <a:xfrm>
            <a:off x="5374080" y="3407760"/>
            <a:ext cx="2814120" cy="119916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Injecting as Environment Variable</a:t>
            </a:r>
            <a:endParaRPr b="0" lang="pt-PT" sz="3600" spc="-1" strike="noStrike">
              <a:solidFill>
                <a:srgbClr val="000000"/>
              </a:solidFill>
              <a:latin typeface="Arial"/>
            </a:endParaRPr>
          </a:p>
        </p:txBody>
      </p:sp>
      <p:sp>
        <p:nvSpPr>
          <p:cNvPr id="716" name="TextShape 2"/>
          <p:cNvSpPr txBox="1"/>
          <p:nvPr/>
        </p:nvSpPr>
        <p:spPr>
          <a:xfrm>
            <a:off x="457200" y="1200240"/>
            <a:ext cx="3994200" cy="3798720"/>
          </a:xfrm>
          <a:prstGeom prst="rect">
            <a:avLst/>
          </a:prstGeom>
          <a:noFill/>
          <a:ln w="19080">
            <a:solidFill>
              <a:srgbClr val="000000"/>
            </a:solidFill>
            <a:round/>
          </a:ln>
        </p:spPr>
        <p:txBody>
          <a:bodyPr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cm-env-example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command: </a:t>
            </a:r>
            <a:r>
              <a:rPr b="1" lang="pt-PT" sz="1200" spc="-1" strike="noStrike">
                <a:solidFill>
                  <a:srgbClr val="cc0000"/>
                </a:solidFill>
                <a:latin typeface="Roboto Mono"/>
                <a:ea typeface="Roboto Mono"/>
              </a:rPr>
              <a:t>[“/bin/sh”, “-c”]</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args: </a:t>
            </a:r>
            <a:r>
              <a:rPr b="1" lang="pt-PT" sz="1200" spc="-1" strike="noStrike">
                <a:solidFill>
                  <a:srgbClr val="cc0000"/>
                </a:solidFill>
                <a:latin typeface="Roboto Mono"/>
                <a:ea typeface="Roboto Mono"/>
              </a:rPr>
              <a:t>[“printenv CITY”]</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env:</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CITY</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valueFrom:</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configMapKeyRef:</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manifest-example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key: </a:t>
            </a:r>
            <a:r>
              <a:rPr b="0" lang="pt-PT" sz="1200" spc="-1" strike="noStrike">
                <a:solidFill>
                  <a:srgbClr val="cc0000"/>
                </a:solidFill>
                <a:latin typeface="Roboto Mono"/>
                <a:ea typeface="Roboto Mono"/>
              </a:rPr>
              <a:t>city</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solidFill>
                <a:srgbClr val="000000"/>
              </a:solidFill>
              <a:latin typeface="Arial"/>
            </a:endParaRPr>
          </a:p>
        </p:txBody>
      </p:sp>
      <p:sp>
        <p:nvSpPr>
          <p:cNvPr id="717" name="TextShape 3"/>
          <p:cNvSpPr txBox="1"/>
          <p:nvPr/>
        </p:nvSpPr>
        <p:spPr>
          <a:xfrm>
            <a:off x="4692240" y="1200240"/>
            <a:ext cx="3994200" cy="3798720"/>
          </a:xfrm>
          <a:prstGeom prst="rect">
            <a:avLst/>
          </a:prstGeom>
          <a:noFill/>
          <a:ln w="19080">
            <a:solidFill>
              <a:srgbClr val="000000"/>
            </a:solidFill>
            <a:round/>
          </a:ln>
        </p:spPr>
        <p:txBody>
          <a:bodyPr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secret-env-example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command: </a:t>
            </a:r>
            <a:r>
              <a:rPr b="1" lang="pt-PT" sz="1200" spc="-1" strike="noStrike">
                <a:solidFill>
                  <a:srgbClr val="cc0000"/>
                </a:solidFill>
                <a:latin typeface="Roboto Mono"/>
                <a:ea typeface="Roboto Mono"/>
              </a:rPr>
              <a:t>[“/bin/sh”, “-c”]</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args: </a:t>
            </a:r>
            <a:r>
              <a:rPr b="1" lang="pt-PT" sz="1200" spc="-1" strike="noStrike">
                <a:solidFill>
                  <a:srgbClr val="cc0000"/>
                </a:solidFill>
                <a:latin typeface="Roboto Mono"/>
                <a:ea typeface="Roboto Mono"/>
              </a:rPr>
              <a:t>[“printenv USERNAME”]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env:</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USERNAME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valueFrom:</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secretKeyRef:</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manifest-example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key: </a:t>
            </a:r>
            <a:r>
              <a:rPr b="0" lang="pt-PT" sz="1200" spc="-1" strike="noStrike">
                <a:solidFill>
                  <a:srgbClr val="cc0000"/>
                </a:solidFill>
                <a:latin typeface="Roboto Mono"/>
                <a:ea typeface="Roboto Mono"/>
              </a:rPr>
              <a:t>username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solidFill>
                <a:srgbClr val="000000"/>
              </a:solidFill>
              <a:latin typeface="Arial"/>
            </a:endParaRPr>
          </a:p>
        </p:txBody>
      </p:sp>
      <p:sp>
        <p:nvSpPr>
          <p:cNvPr id="718" name="CustomShape 4"/>
          <p:cNvSpPr/>
          <p:nvPr/>
        </p:nvSpPr>
        <p:spPr>
          <a:xfrm>
            <a:off x="1047240" y="2927880"/>
            <a:ext cx="2814120" cy="712080"/>
          </a:xfrm>
          <a:prstGeom prst="rect">
            <a:avLst/>
          </a:prstGeom>
          <a:noFill/>
          <a:ln w="38160">
            <a:solidFill>
              <a:srgbClr val="cc0000"/>
            </a:solidFill>
            <a:round/>
          </a:ln>
        </p:spPr>
        <p:style>
          <a:lnRef idx="0"/>
          <a:fillRef idx="0"/>
          <a:effectRef idx="0"/>
          <a:fontRef idx="minor"/>
        </p:style>
      </p:sp>
      <p:sp>
        <p:nvSpPr>
          <p:cNvPr id="719" name="CustomShape 5"/>
          <p:cNvSpPr/>
          <p:nvPr/>
        </p:nvSpPr>
        <p:spPr>
          <a:xfrm>
            <a:off x="5282280" y="2927880"/>
            <a:ext cx="2814120" cy="71208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Injecting in a Command</a:t>
            </a:r>
            <a:endParaRPr b="0" lang="pt-PT" sz="3600" spc="-1" strike="noStrike">
              <a:solidFill>
                <a:srgbClr val="000000"/>
              </a:solidFill>
              <a:latin typeface="Arial"/>
            </a:endParaRPr>
          </a:p>
        </p:txBody>
      </p:sp>
      <p:sp>
        <p:nvSpPr>
          <p:cNvPr id="721" name="TextShape 2"/>
          <p:cNvSpPr txBox="1"/>
          <p:nvPr/>
        </p:nvSpPr>
        <p:spPr>
          <a:xfrm>
            <a:off x="457200" y="1200240"/>
            <a:ext cx="3994200" cy="3798720"/>
          </a:xfrm>
          <a:prstGeom prst="rect">
            <a:avLst/>
          </a:prstGeom>
          <a:noFill/>
          <a:ln w="19080">
            <a:solidFill>
              <a:srgbClr val="000000"/>
            </a:solidFill>
            <a:round/>
          </a:ln>
        </p:spPr>
        <p:txBody>
          <a:bodyPr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cm-cmd-example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command: </a:t>
            </a:r>
            <a:r>
              <a:rPr b="0" lang="pt-PT" sz="1200" spc="-1" strike="noStrike">
                <a:solidFill>
                  <a:srgbClr val="cc0000"/>
                </a:solidFill>
                <a:latin typeface="Roboto Mono"/>
                <a:ea typeface="Roboto Mono"/>
              </a:rPr>
              <a:t>[“/bin/sh”, “-c”]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args: </a:t>
            </a:r>
            <a:r>
              <a:rPr b="0" lang="pt-PT" sz="1200" spc="-1" strike="noStrike">
                <a:solidFill>
                  <a:srgbClr val="cc0000"/>
                </a:solidFill>
                <a:latin typeface="Roboto Mono"/>
                <a:ea typeface="Roboto Mono"/>
              </a:rPr>
              <a:t>[“echo Hello ${CITY}!”]</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env:</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 name: </a:t>
            </a:r>
            <a:r>
              <a:rPr b="1" lang="pt-PT" sz="1200" spc="-1" strike="noStrike">
                <a:solidFill>
                  <a:srgbClr val="cc0000"/>
                </a:solidFill>
                <a:latin typeface="Roboto Mono"/>
                <a:ea typeface="Roboto Mono"/>
              </a:rPr>
              <a:t>CITY</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valueFrom:</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configMapKeyRef:</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name: </a:t>
            </a:r>
            <a:r>
              <a:rPr b="1" lang="pt-PT" sz="1200" spc="-1" strike="noStrike">
                <a:solidFill>
                  <a:srgbClr val="cc0000"/>
                </a:solidFill>
                <a:latin typeface="Roboto Mono"/>
                <a:ea typeface="Roboto Mono"/>
              </a:rPr>
              <a:t>manifest-example</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key: </a:t>
            </a:r>
            <a:r>
              <a:rPr b="1" lang="pt-PT" sz="1200" spc="-1" strike="noStrike">
                <a:solidFill>
                  <a:srgbClr val="cc0000"/>
                </a:solidFill>
                <a:latin typeface="Roboto Mono"/>
                <a:ea typeface="Roboto Mono"/>
              </a:rPr>
              <a:t>city</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solidFill>
                <a:srgbClr val="000000"/>
              </a:solidFill>
              <a:latin typeface="Arial"/>
            </a:endParaRPr>
          </a:p>
          <a:p>
            <a:pPr>
              <a:lnSpc>
                <a:spcPct val="100000"/>
              </a:lnSpc>
            </a:pPr>
            <a:endParaRPr b="0" lang="pt-PT" sz="1200" spc="-1" strike="noStrike">
              <a:solidFill>
                <a:srgbClr val="000000"/>
              </a:solidFill>
              <a:latin typeface="Arial"/>
            </a:endParaRPr>
          </a:p>
        </p:txBody>
      </p:sp>
      <p:sp>
        <p:nvSpPr>
          <p:cNvPr id="722" name="TextShape 3"/>
          <p:cNvSpPr txBox="1"/>
          <p:nvPr/>
        </p:nvSpPr>
        <p:spPr>
          <a:xfrm>
            <a:off x="4692240" y="1200240"/>
            <a:ext cx="3994200" cy="3798720"/>
          </a:xfrm>
          <a:prstGeom prst="rect">
            <a:avLst/>
          </a:prstGeom>
          <a:noFill/>
          <a:ln w="19080">
            <a:solidFill>
              <a:srgbClr val="000000"/>
            </a:solidFill>
            <a:round/>
          </a:ln>
        </p:spPr>
        <p:txBody>
          <a:bodyPr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secret-cmd-example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command: </a:t>
            </a:r>
            <a:r>
              <a:rPr b="0" lang="pt-PT" sz="1200" spc="-1" strike="noStrike">
                <a:solidFill>
                  <a:srgbClr val="cc0000"/>
                </a:solidFill>
                <a:latin typeface="Roboto Mono"/>
                <a:ea typeface="Roboto Mono"/>
              </a:rPr>
              <a:t>[“/bin/sh”, “-c”]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args: </a:t>
            </a:r>
            <a:r>
              <a:rPr b="0" lang="pt-PT" sz="1200" spc="-1" strike="noStrike">
                <a:solidFill>
                  <a:srgbClr val="cc0000"/>
                </a:solidFill>
                <a:latin typeface="Roboto Mono"/>
                <a:ea typeface="Roboto Mono"/>
              </a:rPr>
              <a:t>[“echo Hello ${USERNAME}!”]</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env:</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 name: </a:t>
            </a:r>
            <a:r>
              <a:rPr b="1" lang="pt-PT" sz="1200" spc="-1" strike="noStrike">
                <a:solidFill>
                  <a:srgbClr val="cc0000"/>
                </a:solidFill>
                <a:latin typeface="Roboto Mono"/>
                <a:ea typeface="Roboto Mono"/>
              </a:rPr>
              <a:t>USERNAME</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valueFrom:</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secretKeyRef:</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name: </a:t>
            </a:r>
            <a:r>
              <a:rPr b="1" lang="pt-PT" sz="1200" spc="-1" strike="noStrike">
                <a:solidFill>
                  <a:srgbClr val="cc0000"/>
                </a:solidFill>
                <a:latin typeface="Roboto Mono"/>
                <a:ea typeface="Roboto Mono"/>
              </a:rPr>
              <a:t>manifest-example</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key: </a:t>
            </a:r>
            <a:r>
              <a:rPr b="1" lang="pt-PT" sz="1200" spc="-1" strike="noStrike">
                <a:solidFill>
                  <a:srgbClr val="cc0000"/>
                </a:solidFill>
                <a:latin typeface="Roboto Mono"/>
                <a:ea typeface="Roboto Mono"/>
              </a:rPr>
              <a:t>username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solidFill>
                <a:srgbClr val="000000"/>
              </a:solidFill>
              <a:latin typeface="Arial"/>
            </a:endParaRPr>
          </a:p>
          <a:p>
            <a:pPr>
              <a:lnSpc>
                <a:spcPct val="100000"/>
              </a:lnSpc>
            </a:pPr>
            <a:endParaRPr b="0" lang="pt-PT" sz="1200" spc="-1" strike="noStrike">
              <a:solidFill>
                <a:srgbClr val="000000"/>
              </a:solidFill>
              <a:latin typeface="Arial"/>
            </a:endParaRPr>
          </a:p>
        </p:txBody>
      </p:sp>
      <p:sp>
        <p:nvSpPr>
          <p:cNvPr id="723" name="CustomShape 4"/>
          <p:cNvSpPr/>
          <p:nvPr/>
        </p:nvSpPr>
        <p:spPr>
          <a:xfrm>
            <a:off x="1150200" y="3407760"/>
            <a:ext cx="2814120" cy="1199160"/>
          </a:xfrm>
          <a:prstGeom prst="rect">
            <a:avLst/>
          </a:prstGeom>
          <a:noFill/>
          <a:ln w="38160">
            <a:solidFill>
              <a:srgbClr val="cc0000"/>
            </a:solidFill>
            <a:round/>
          </a:ln>
        </p:spPr>
        <p:style>
          <a:lnRef idx="0"/>
          <a:fillRef idx="0"/>
          <a:effectRef idx="0"/>
          <a:fontRef idx="minor"/>
        </p:style>
      </p:sp>
      <p:sp>
        <p:nvSpPr>
          <p:cNvPr id="724" name="CustomShape 5"/>
          <p:cNvSpPr/>
          <p:nvPr/>
        </p:nvSpPr>
        <p:spPr>
          <a:xfrm>
            <a:off x="5394600" y="3407760"/>
            <a:ext cx="2814120" cy="119916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Injecting in a Command</a:t>
            </a:r>
            <a:endParaRPr b="0" lang="pt-PT" sz="3600" spc="-1" strike="noStrike">
              <a:solidFill>
                <a:srgbClr val="000000"/>
              </a:solidFill>
              <a:latin typeface="Arial"/>
            </a:endParaRPr>
          </a:p>
        </p:txBody>
      </p:sp>
      <p:sp>
        <p:nvSpPr>
          <p:cNvPr id="726" name="TextShape 2"/>
          <p:cNvSpPr txBox="1"/>
          <p:nvPr/>
        </p:nvSpPr>
        <p:spPr>
          <a:xfrm>
            <a:off x="457200" y="1200240"/>
            <a:ext cx="3994200" cy="3798720"/>
          </a:xfrm>
          <a:prstGeom prst="rect">
            <a:avLst/>
          </a:prstGeom>
          <a:noFill/>
          <a:ln w="19080">
            <a:solidFill>
              <a:srgbClr val="000000"/>
            </a:solidFill>
            <a:round/>
          </a:ln>
        </p:spPr>
        <p:txBody>
          <a:bodyPr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cm-cmd-example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command: </a:t>
            </a:r>
            <a:r>
              <a:rPr b="1" lang="pt-PT" sz="1200" spc="-1" strike="noStrike">
                <a:solidFill>
                  <a:srgbClr val="cc0000"/>
                </a:solidFill>
                <a:latin typeface="Roboto Mono"/>
                <a:ea typeface="Roboto Mono"/>
              </a:rPr>
              <a:t>[“/bin/sh”, “-c”]</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args: </a:t>
            </a:r>
            <a:r>
              <a:rPr b="1" lang="pt-PT" sz="1200" spc="-1" strike="noStrike">
                <a:solidFill>
                  <a:srgbClr val="cc0000"/>
                </a:solidFill>
                <a:latin typeface="Roboto Mono"/>
                <a:ea typeface="Roboto Mono"/>
              </a:rPr>
              <a:t>[“echo Hello ${CITY}!”]</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env:</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CITY</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valueFrom:</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configMapKeyRef:</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manifest-example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key: </a:t>
            </a:r>
            <a:r>
              <a:rPr b="0" lang="pt-PT" sz="1200" spc="-1" strike="noStrike">
                <a:solidFill>
                  <a:srgbClr val="cc0000"/>
                </a:solidFill>
                <a:latin typeface="Roboto Mono"/>
                <a:ea typeface="Roboto Mono"/>
              </a:rPr>
              <a:t>city</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solidFill>
                <a:srgbClr val="000000"/>
              </a:solidFill>
              <a:latin typeface="Arial"/>
            </a:endParaRPr>
          </a:p>
          <a:p>
            <a:pPr>
              <a:lnSpc>
                <a:spcPct val="100000"/>
              </a:lnSpc>
            </a:pPr>
            <a:endParaRPr b="0" lang="pt-PT" sz="1200" spc="-1" strike="noStrike">
              <a:solidFill>
                <a:srgbClr val="000000"/>
              </a:solidFill>
              <a:latin typeface="Arial"/>
            </a:endParaRPr>
          </a:p>
        </p:txBody>
      </p:sp>
      <p:sp>
        <p:nvSpPr>
          <p:cNvPr id="727" name="TextShape 3"/>
          <p:cNvSpPr txBox="1"/>
          <p:nvPr/>
        </p:nvSpPr>
        <p:spPr>
          <a:xfrm>
            <a:off x="4692240" y="1200240"/>
            <a:ext cx="3994200" cy="3798720"/>
          </a:xfrm>
          <a:prstGeom prst="rect">
            <a:avLst/>
          </a:prstGeom>
          <a:noFill/>
          <a:ln w="19080">
            <a:solidFill>
              <a:srgbClr val="000000"/>
            </a:solidFill>
            <a:round/>
          </a:ln>
        </p:spPr>
        <p:txBody>
          <a:bodyPr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secret-cmd-example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command: </a:t>
            </a:r>
            <a:r>
              <a:rPr b="1" lang="pt-PT" sz="1200" spc="-1" strike="noStrike">
                <a:solidFill>
                  <a:srgbClr val="cc0000"/>
                </a:solidFill>
                <a:latin typeface="Roboto Mono"/>
                <a:ea typeface="Roboto Mono"/>
              </a:rPr>
              <a:t>[“/bin/sh”, “-c”]</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args: </a:t>
            </a:r>
            <a:r>
              <a:rPr b="1" lang="pt-PT" sz="1200" spc="-1" strike="noStrike">
                <a:solidFill>
                  <a:srgbClr val="cc0000"/>
                </a:solidFill>
                <a:latin typeface="Roboto Mono"/>
                <a:ea typeface="Roboto Mono"/>
              </a:rPr>
              <a:t>[“echo Hello ${USERNAME}!”]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env:</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USERNAME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valueFrom:</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secretKeyRef:</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manifest-example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key: </a:t>
            </a:r>
            <a:r>
              <a:rPr b="0" lang="pt-PT" sz="1200" spc="-1" strike="noStrike">
                <a:solidFill>
                  <a:srgbClr val="cc0000"/>
                </a:solidFill>
                <a:latin typeface="Roboto Mono"/>
                <a:ea typeface="Roboto Mono"/>
              </a:rPr>
              <a:t>username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solidFill>
                <a:srgbClr val="000000"/>
              </a:solidFill>
              <a:latin typeface="Arial"/>
            </a:endParaRPr>
          </a:p>
          <a:p>
            <a:pPr>
              <a:lnSpc>
                <a:spcPct val="100000"/>
              </a:lnSpc>
            </a:pPr>
            <a:endParaRPr b="0" lang="pt-PT" sz="1200" spc="-1" strike="noStrike">
              <a:solidFill>
                <a:srgbClr val="000000"/>
              </a:solidFill>
              <a:latin typeface="Arial"/>
            </a:endParaRPr>
          </a:p>
        </p:txBody>
      </p:sp>
      <p:sp>
        <p:nvSpPr>
          <p:cNvPr id="728" name="CustomShape 4"/>
          <p:cNvSpPr/>
          <p:nvPr/>
        </p:nvSpPr>
        <p:spPr>
          <a:xfrm>
            <a:off x="1047240" y="2927880"/>
            <a:ext cx="2931480" cy="712080"/>
          </a:xfrm>
          <a:prstGeom prst="rect">
            <a:avLst/>
          </a:prstGeom>
          <a:noFill/>
          <a:ln w="38160">
            <a:solidFill>
              <a:srgbClr val="cc0000"/>
            </a:solidFill>
            <a:round/>
          </a:ln>
        </p:spPr>
        <p:style>
          <a:lnRef idx="0"/>
          <a:fillRef idx="0"/>
          <a:effectRef idx="0"/>
          <a:fontRef idx="minor"/>
        </p:style>
      </p:sp>
      <p:sp>
        <p:nvSpPr>
          <p:cNvPr id="729" name="CustomShape 5"/>
          <p:cNvSpPr/>
          <p:nvPr/>
        </p:nvSpPr>
        <p:spPr>
          <a:xfrm>
            <a:off x="5282280" y="2927880"/>
            <a:ext cx="3282840" cy="71208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Injecting as a Volume</a:t>
            </a:r>
            <a:endParaRPr b="0" lang="pt-PT" sz="3600" spc="-1" strike="noStrike">
              <a:solidFill>
                <a:srgbClr val="000000"/>
              </a:solidFill>
              <a:latin typeface="Arial"/>
            </a:endParaRPr>
          </a:p>
        </p:txBody>
      </p:sp>
      <p:sp>
        <p:nvSpPr>
          <p:cNvPr id="731" name="TextShape 2"/>
          <p:cNvSpPr txBox="1"/>
          <p:nvPr/>
        </p:nvSpPr>
        <p:spPr>
          <a:xfrm>
            <a:off x="457200" y="1200240"/>
            <a:ext cx="3994200" cy="3798720"/>
          </a:xfrm>
          <a:prstGeom prst="rect">
            <a:avLst/>
          </a:prstGeom>
          <a:noFill/>
          <a:ln w="19080">
            <a:solidFill>
              <a:srgbClr val="000000"/>
            </a:solidFill>
            <a:round/>
          </a:ln>
        </p:spPr>
        <p:txBody>
          <a:bodyPr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cm-vol-example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command:</a:t>
            </a:r>
            <a:r>
              <a:rPr b="0" lang="pt-PT" sz="1200" spc="-1" strike="noStrike">
                <a:solidFill>
                  <a:srgbClr val="cc0000"/>
                </a:solidFill>
                <a:latin typeface="Roboto Mono"/>
                <a:ea typeface="Roboto Mono"/>
              </a:rPr>
              <a:t> [“/bin/sh”, “-c”]</a:t>
            </a:r>
            <a:endParaRPr b="0" lang="pt-PT" sz="1200" spc="-1" strike="noStrike">
              <a:solidFill>
                <a:srgbClr val="000000"/>
              </a:solidFill>
              <a:latin typeface="Arial"/>
            </a:endParaRPr>
          </a:p>
          <a:p>
            <a:pPr>
              <a:lnSpc>
                <a:spcPct val="100000"/>
              </a:lnSpc>
            </a:pPr>
            <a:r>
              <a:rPr b="0" lang="pt-PT" sz="1200" spc="-1" strike="noStrike">
                <a:solidFill>
                  <a:srgbClr val="cc0000"/>
                </a:solidFill>
                <a:latin typeface="Roboto Mono"/>
                <a:ea typeface="Roboto Mono"/>
              </a:rPr>
              <a:t>        </a:t>
            </a:r>
            <a:r>
              <a:rPr b="0" lang="pt-PT" sz="1200" spc="-1" strike="noStrike">
                <a:solidFill>
                  <a:srgbClr val="1155cc"/>
                </a:solidFill>
                <a:latin typeface="Roboto Mono"/>
                <a:ea typeface="Roboto Mono"/>
              </a:rPr>
              <a:t>args: </a:t>
            </a:r>
            <a:r>
              <a:rPr b="0" lang="pt-PT" sz="1200" spc="-1" strike="noStrike">
                <a:solidFill>
                  <a:srgbClr val="cc0000"/>
                </a:solidFill>
                <a:latin typeface="Roboto Mono"/>
                <a:ea typeface="Roboto Mono"/>
              </a:rPr>
              <a:t>[“cat /myconfig/city”]</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volumeMounts:</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config-volume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mountPath: </a:t>
            </a:r>
            <a:r>
              <a:rPr b="0" lang="pt-PT" sz="1200" spc="-1" strike="noStrike">
                <a:solidFill>
                  <a:srgbClr val="cc0000"/>
                </a:solidFill>
                <a:latin typeface="Roboto Mono"/>
                <a:ea typeface="Roboto Mono"/>
              </a:rPr>
              <a:t>/myconfig</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volumes:</a:t>
            </a:r>
            <a:endParaRPr b="0" lang="pt-PT" sz="1200" spc="-1" strike="noStrike">
              <a:solidFill>
                <a:srgbClr val="000000"/>
              </a:solidFill>
              <a:latin typeface="Arial"/>
            </a:endParaRPr>
          </a:p>
          <a:p>
            <a:pPr>
              <a:lnSpc>
                <a:spcPct val="100000"/>
              </a:lnSpc>
            </a:pPr>
            <a:r>
              <a:rPr b="1" lang="pt-PT" sz="1200" spc="-1" strike="noStrike">
                <a:solidFill>
                  <a:srgbClr val="cc0000"/>
                </a:solidFill>
                <a:latin typeface="Roboto Mono"/>
                <a:ea typeface="Roboto Mono"/>
              </a:rPr>
              <a:t>      </a:t>
            </a:r>
            <a:r>
              <a:rPr b="1" lang="pt-PT" sz="1200" spc="-1" strike="noStrike">
                <a:solidFill>
                  <a:srgbClr val="1155cc"/>
                </a:solidFill>
                <a:latin typeface="Roboto Mono"/>
                <a:ea typeface="Roboto Mono"/>
              </a:rPr>
              <a:t>- name:</a:t>
            </a:r>
            <a:r>
              <a:rPr b="1" lang="pt-PT" sz="1200" spc="-1" strike="noStrike">
                <a:solidFill>
                  <a:srgbClr val="cc0000"/>
                </a:solidFill>
                <a:latin typeface="Roboto Mono"/>
                <a:ea typeface="Roboto Mono"/>
              </a:rPr>
              <a:t> config-volume</a:t>
            </a:r>
            <a:endParaRPr b="0" lang="pt-PT" sz="1200" spc="-1" strike="noStrike">
              <a:solidFill>
                <a:srgbClr val="000000"/>
              </a:solidFill>
              <a:latin typeface="Arial"/>
            </a:endParaRPr>
          </a:p>
          <a:p>
            <a:pPr>
              <a:lnSpc>
                <a:spcPct val="100000"/>
              </a:lnSpc>
            </a:pPr>
            <a:r>
              <a:rPr b="1" lang="pt-PT" sz="1200" spc="-1" strike="noStrike">
                <a:solidFill>
                  <a:srgbClr val="cc0000"/>
                </a:solidFill>
                <a:latin typeface="Roboto Mono"/>
                <a:ea typeface="Roboto Mono"/>
              </a:rPr>
              <a:t>        </a:t>
            </a:r>
            <a:r>
              <a:rPr b="1" lang="pt-PT" sz="1200" spc="-1" strike="noStrike">
                <a:solidFill>
                  <a:srgbClr val="1155cc"/>
                </a:solidFill>
                <a:latin typeface="Roboto Mono"/>
                <a:ea typeface="Roboto Mono"/>
              </a:rPr>
              <a:t>configMap:</a:t>
            </a:r>
            <a:endParaRPr b="0" lang="pt-PT" sz="1200" spc="-1" strike="noStrike">
              <a:solidFill>
                <a:srgbClr val="000000"/>
              </a:solidFill>
              <a:latin typeface="Arial"/>
            </a:endParaRPr>
          </a:p>
          <a:p>
            <a:pPr>
              <a:lnSpc>
                <a:spcPct val="100000"/>
              </a:lnSpc>
            </a:pPr>
            <a:r>
              <a:rPr b="1" lang="pt-PT" sz="1200" spc="-1" strike="noStrike">
                <a:solidFill>
                  <a:srgbClr val="cc0000"/>
                </a:solidFill>
                <a:latin typeface="Roboto Mono"/>
                <a:ea typeface="Roboto Mono"/>
              </a:rPr>
              <a:t>          </a:t>
            </a:r>
            <a:r>
              <a:rPr b="1" lang="pt-PT" sz="1200" spc="-1" strike="noStrike">
                <a:solidFill>
                  <a:srgbClr val="1155cc"/>
                </a:solidFill>
                <a:latin typeface="Roboto Mono"/>
                <a:ea typeface="Roboto Mono"/>
              </a:rPr>
              <a:t>name:</a:t>
            </a:r>
            <a:r>
              <a:rPr b="1" lang="pt-PT" sz="1200" spc="-1" strike="noStrike">
                <a:solidFill>
                  <a:srgbClr val="cc0000"/>
                </a:solidFill>
                <a:latin typeface="Roboto Mono"/>
                <a:ea typeface="Roboto Mono"/>
              </a:rPr>
              <a:t> manifest-example</a:t>
            </a:r>
            <a:endParaRPr b="0" lang="pt-PT" sz="1200" spc="-1" strike="noStrike">
              <a:solidFill>
                <a:srgbClr val="000000"/>
              </a:solidFill>
              <a:latin typeface="Arial"/>
            </a:endParaRPr>
          </a:p>
        </p:txBody>
      </p:sp>
      <p:sp>
        <p:nvSpPr>
          <p:cNvPr id="732" name="TextShape 3"/>
          <p:cNvSpPr txBox="1"/>
          <p:nvPr/>
        </p:nvSpPr>
        <p:spPr>
          <a:xfrm>
            <a:off x="4692240" y="1200240"/>
            <a:ext cx="3994200" cy="3798720"/>
          </a:xfrm>
          <a:prstGeom prst="rect">
            <a:avLst/>
          </a:prstGeom>
          <a:noFill/>
          <a:ln w="19080">
            <a:solidFill>
              <a:srgbClr val="000000"/>
            </a:solidFill>
            <a:round/>
          </a:ln>
        </p:spPr>
        <p:txBody>
          <a:bodyPr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secret-vol-example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command:</a:t>
            </a:r>
            <a:r>
              <a:rPr b="0" lang="pt-PT" sz="1200" spc="-1" strike="noStrike">
                <a:solidFill>
                  <a:srgbClr val="cc0000"/>
                </a:solidFill>
                <a:latin typeface="Roboto Mono"/>
                <a:ea typeface="Roboto Mono"/>
              </a:rPr>
              <a:t> [“/bin/sh”, “-c”]</a:t>
            </a:r>
            <a:endParaRPr b="0" lang="pt-PT" sz="1200" spc="-1" strike="noStrike">
              <a:solidFill>
                <a:srgbClr val="000000"/>
              </a:solidFill>
              <a:latin typeface="Arial"/>
            </a:endParaRPr>
          </a:p>
          <a:p>
            <a:pPr>
              <a:lnSpc>
                <a:spcPct val="100000"/>
              </a:lnSpc>
            </a:pPr>
            <a:r>
              <a:rPr b="0" lang="pt-PT" sz="1200" spc="-1" strike="noStrike">
                <a:solidFill>
                  <a:srgbClr val="cc0000"/>
                </a:solidFill>
                <a:latin typeface="Roboto Mono"/>
                <a:ea typeface="Roboto Mono"/>
              </a:rPr>
              <a:t>        </a:t>
            </a:r>
            <a:r>
              <a:rPr b="0" lang="pt-PT" sz="1200" spc="-1" strike="noStrike">
                <a:solidFill>
                  <a:srgbClr val="1155cc"/>
                </a:solidFill>
                <a:latin typeface="Roboto Mono"/>
                <a:ea typeface="Roboto Mono"/>
              </a:rPr>
              <a:t>args: </a:t>
            </a:r>
            <a:r>
              <a:rPr b="0" lang="pt-PT" sz="1200" spc="-1" strike="noStrike">
                <a:solidFill>
                  <a:srgbClr val="cc0000"/>
                </a:solidFill>
                <a:latin typeface="Roboto Mono"/>
                <a:ea typeface="Roboto Mono"/>
              </a:rPr>
              <a:t>[“cat /mysecret/username”]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volumeMounts:</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secret-volume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mountPath: </a:t>
            </a:r>
            <a:r>
              <a:rPr b="0" lang="pt-PT" sz="1200" spc="-1" strike="noStrike">
                <a:solidFill>
                  <a:srgbClr val="cc0000"/>
                </a:solidFill>
                <a:latin typeface="Roboto Mono"/>
                <a:ea typeface="Roboto Mono"/>
              </a:rPr>
              <a:t>/mysecret</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volumes:</a:t>
            </a:r>
            <a:endParaRPr b="0" lang="pt-PT" sz="1200" spc="-1" strike="noStrike">
              <a:solidFill>
                <a:srgbClr val="000000"/>
              </a:solidFill>
              <a:latin typeface="Arial"/>
            </a:endParaRPr>
          </a:p>
          <a:p>
            <a:pPr>
              <a:lnSpc>
                <a:spcPct val="100000"/>
              </a:lnSpc>
            </a:pPr>
            <a:r>
              <a:rPr b="1" lang="pt-PT" sz="1200" spc="-1" strike="noStrike">
                <a:solidFill>
                  <a:srgbClr val="cc0000"/>
                </a:solidFill>
                <a:latin typeface="Roboto Mono"/>
                <a:ea typeface="Roboto Mono"/>
              </a:rPr>
              <a:t>      </a:t>
            </a:r>
            <a:r>
              <a:rPr b="1" lang="pt-PT" sz="1200" spc="-1" strike="noStrike">
                <a:solidFill>
                  <a:srgbClr val="1155cc"/>
                </a:solidFill>
                <a:latin typeface="Roboto Mono"/>
                <a:ea typeface="Roboto Mono"/>
              </a:rPr>
              <a:t>- name:</a:t>
            </a:r>
            <a:r>
              <a:rPr b="1" lang="pt-PT" sz="1200" spc="-1" strike="noStrike">
                <a:solidFill>
                  <a:srgbClr val="cc0000"/>
                </a:solidFill>
                <a:latin typeface="Roboto Mono"/>
                <a:ea typeface="Roboto Mono"/>
              </a:rPr>
              <a:t> secret-volume</a:t>
            </a:r>
            <a:endParaRPr b="0" lang="pt-PT" sz="1200" spc="-1" strike="noStrike">
              <a:solidFill>
                <a:srgbClr val="000000"/>
              </a:solidFill>
              <a:latin typeface="Arial"/>
            </a:endParaRPr>
          </a:p>
          <a:p>
            <a:pPr>
              <a:lnSpc>
                <a:spcPct val="100000"/>
              </a:lnSpc>
            </a:pPr>
            <a:r>
              <a:rPr b="1" lang="pt-PT" sz="1200" spc="-1" strike="noStrike">
                <a:solidFill>
                  <a:srgbClr val="cc0000"/>
                </a:solidFill>
                <a:latin typeface="Roboto Mono"/>
                <a:ea typeface="Roboto Mono"/>
              </a:rPr>
              <a:t>        </a:t>
            </a:r>
            <a:r>
              <a:rPr b="1" lang="pt-PT" sz="1200" spc="-1" strike="noStrike">
                <a:solidFill>
                  <a:srgbClr val="1155cc"/>
                </a:solidFill>
                <a:latin typeface="Roboto Mono"/>
                <a:ea typeface="Roboto Mono"/>
              </a:rPr>
              <a:t>secret:</a:t>
            </a:r>
            <a:endParaRPr b="0" lang="pt-PT" sz="1200" spc="-1" strike="noStrike">
              <a:solidFill>
                <a:srgbClr val="000000"/>
              </a:solidFill>
              <a:latin typeface="Arial"/>
            </a:endParaRPr>
          </a:p>
          <a:p>
            <a:pPr>
              <a:lnSpc>
                <a:spcPct val="100000"/>
              </a:lnSpc>
            </a:pPr>
            <a:r>
              <a:rPr b="1" lang="pt-PT" sz="1200" spc="-1" strike="noStrike">
                <a:solidFill>
                  <a:srgbClr val="cc0000"/>
                </a:solidFill>
                <a:latin typeface="Roboto Mono"/>
                <a:ea typeface="Roboto Mono"/>
              </a:rPr>
              <a:t>          </a:t>
            </a:r>
            <a:r>
              <a:rPr b="1" lang="pt-PT" sz="1200" spc="-1" strike="noStrike">
                <a:solidFill>
                  <a:srgbClr val="1155cc"/>
                </a:solidFill>
                <a:latin typeface="Roboto Mono"/>
                <a:ea typeface="Roboto Mono"/>
              </a:rPr>
              <a:t>secretName:</a:t>
            </a:r>
            <a:r>
              <a:rPr b="1" lang="pt-PT" sz="1200" spc="-1" strike="noStrike">
                <a:solidFill>
                  <a:srgbClr val="cc0000"/>
                </a:solidFill>
                <a:latin typeface="Roboto Mono"/>
                <a:ea typeface="Roboto Mono"/>
              </a:rPr>
              <a:t> manifest-example</a:t>
            </a:r>
            <a:endParaRPr b="0" lang="pt-PT" sz="1200" spc="-1" strike="noStrike">
              <a:solidFill>
                <a:srgbClr val="000000"/>
              </a:solidFill>
              <a:latin typeface="Arial"/>
            </a:endParaRPr>
          </a:p>
        </p:txBody>
      </p:sp>
      <p:sp>
        <p:nvSpPr>
          <p:cNvPr id="733" name="CustomShape 4"/>
          <p:cNvSpPr/>
          <p:nvPr/>
        </p:nvSpPr>
        <p:spPr>
          <a:xfrm>
            <a:off x="812880" y="4162680"/>
            <a:ext cx="2947320" cy="803880"/>
          </a:xfrm>
          <a:prstGeom prst="rect">
            <a:avLst/>
          </a:prstGeom>
          <a:noFill/>
          <a:ln w="38160">
            <a:solidFill>
              <a:srgbClr val="cc0000"/>
            </a:solidFill>
            <a:round/>
          </a:ln>
        </p:spPr>
        <p:style>
          <a:lnRef idx="0"/>
          <a:fillRef idx="0"/>
          <a:effectRef idx="0"/>
          <a:fontRef idx="minor"/>
        </p:style>
      </p:sp>
      <p:sp>
        <p:nvSpPr>
          <p:cNvPr id="734" name="CustomShape 5"/>
          <p:cNvSpPr/>
          <p:nvPr/>
        </p:nvSpPr>
        <p:spPr>
          <a:xfrm>
            <a:off x="5215680" y="4162680"/>
            <a:ext cx="3152160" cy="80388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Control Plane Components</a:t>
            </a:r>
            <a:endParaRPr b="0" lang="pt-PT" sz="3600" spc="-1" strike="noStrike">
              <a:solidFill>
                <a:srgbClr val="000000"/>
              </a:solidFill>
              <a:latin typeface="Arial"/>
            </a:endParaRPr>
          </a:p>
        </p:txBody>
      </p:sp>
      <p:sp>
        <p:nvSpPr>
          <p:cNvPr id="321" name="TextShape 2"/>
          <p:cNvSpPr txBox="1"/>
          <p:nvPr/>
        </p:nvSpPr>
        <p:spPr>
          <a:xfrm>
            <a:off x="457200" y="1532160"/>
            <a:ext cx="5672520" cy="3393720"/>
          </a:xfrm>
          <a:prstGeom prst="rect">
            <a:avLst/>
          </a:prstGeom>
          <a:noFill/>
          <a:ln>
            <a:noFill/>
          </a:ln>
        </p:spPr>
        <p:txBody>
          <a:bodyPr tIns="91440" bIns="91440">
            <a:noAutofit/>
          </a:bodyPr>
          <a:p>
            <a:pPr marL="457200" indent="-418680">
              <a:lnSpc>
                <a:spcPct val="100000"/>
              </a:lnSpc>
              <a:spcBef>
                <a:spcPts val="601"/>
              </a:spcBef>
              <a:buClr>
                <a:srgbClr val="000000"/>
              </a:buClr>
              <a:buFont typeface="Arial"/>
              <a:buChar char="●"/>
            </a:pPr>
            <a:r>
              <a:rPr b="0" lang="pt-PT" sz="3000" spc="-1" strike="noStrike">
                <a:solidFill>
                  <a:srgbClr val="000000"/>
                </a:solidFill>
                <a:latin typeface="Arial"/>
                <a:ea typeface="Arial"/>
              </a:rPr>
              <a:t>kube-apiserver</a:t>
            </a:r>
            <a:endParaRPr b="0" lang="pt-PT" sz="3000" spc="-1" strike="noStrike">
              <a:solidFill>
                <a:srgbClr val="000000"/>
              </a:solidFill>
              <a:latin typeface="Arial"/>
            </a:endParaRPr>
          </a:p>
          <a:p>
            <a:pPr marL="457200" indent="-418680">
              <a:lnSpc>
                <a:spcPct val="100000"/>
              </a:lnSpc>
              <a:buClr>
                <a:srgbClr val="000000"/>
              </a:buClr>
              <a:buFont typeface="Arial"/>
              <a:buChar char="●"/>
            </a:pPr>
            <a:r>
              <a:rPr b="0" lang="pt-PT" sz="3000" spc="-1" strike="noStrike">
                <a:solidFill>
                  <a:srgbClr val="000000"/>
                </a:solidFill>
                <a:latin typeface="Arial"/>
                <a:ea typeface="Arial"/>
              </a:rPr>
              <a:t>etcd</a:t>
            </a:r>
            <a:endParaRPr b="0" lang="pt-PT" sz="3000" spc="-1" strike="noStrike">
              <a:solidFill>
                <a:srgbClr val="000000"/>
              </a:solidFill>
              <a:latin typeface="Arial"/>
            </a:endParaRPr>
          </a:p>
          <a:p>
            <a:pPr marL="457200" indent="-418680">
              <a:lnSpc>
                <a:spcPct val="100000"/>
              </a:lnSpc>
              <a:buClr>
                <a:srgbClr val="000000"/>
              </a:buClr>
              <a:buFont typeface="Arial"/>
              <a:buChar char="●"/>
            </a:pPr>
            <a:r>
              <a:rPr b="0" lang="pt-PT" sz="3000" spc="-1" strike="noStrike">
                <a:solidFill>
                  <a:srgbClr val="000000"/>
                </a:solidFill>
                <a:latin typeface="Arial"/>
                <a:ea typeface="Arial"/>
              </a:rPr>
              <a:t>kube-controller-manager</a:t>
            </a:r>
            <a:endParaRPr b="0" lang="pt-PT" sz="3000" spc="-1" strike="noStrike">
              <a:solidFill>
                <a:srgbClr val="000000"/>
              </a:solidFill>
              <a:latin typeface="Arial"/>
            </a:endParaRPr>
          </a:p>
          <a:p>
            <a:pPr marL="457200" indent="-418680">
              <a:lnSpc>
                <a:spcPct val="100000"/>
              </a:lnSpc>
              <a:buClr>
                <a:srgbClr val="000000"/>
              </a:buClr>
              <a:buFont typeface="Arial"/>
              <a:buChar char="●"/>
            </a:pPr>
            <a:r>
              <a:rPr b="0" lang="pt-PT" sz="3000" spc="-1" strike="noStrike">
                <a:solidFill>
                  <a:srgbClr val="000000"/>
                </a:solidFill>
                <a:latin typeface="Arial"/>
                <a:ea typeface="Arial"/>
              </a:rPr>
              <a:t>kube-scheduler</a:t>
            </a:r>
            <a:endParaRPr b="0" lang="pt-PT" sz="3000" spc="-1" strike="noStrike">
              <a:solidFill>
                <a:srgbClr val="000000"/>
              </a:solidFill>
              <a:latin typeface="Arial"/>
            </a:endParaRPr>
          </a:p>
          <a:p>
            <a:pPr marL="457200" indent="-418680">
              <a:lnSpc>
                <a:spcPct val="100000"/>
              </a:lnSpc>
              <a:buClr>
                <a:srgbClr val="000000"/>
              </a:buClr>
              <a:buFont typeface="Arial"/>
              <a:buChar char="●"/>
            </a:pPr>
            <a:r>
              <a:rPr b="0" lang="pt-PT" sz="3000" spc="-1" strike="noStrike">
                <a:solidFill>
                  <a:srgbClr val="000000"/>
                </a:solidFill>
                <a:latin typeface="Arial"/>
                <a:ea typeface="Arial"/>
              </a:rPr>
              <a:t>cloud-controller-manager</a:t>
            </a:r>
            <a:endParaRPr b="0" lang="pt-PT" sz="3000" spc="-1" strike="noStrike">
              <a:solidFill>
                <a:srgbClr val="000000"/>
              </a:solidFill>
              <a:latin typeface="Arial"/>
            </a:endParaRPr>
          </a:p>
          <a:p>
            <a:pPr>
              <a:lnSpc>
                <a:spcPct val="100000"/>
              </a:lnSpc>
              <a:spcBef>
                <a:spcPts val="601"/>
              </a:spcBef>
            </a:pPr>
            <a:endParaRPr b="0" lang="pt-PT" sz="3000" spc="-1" strike="noStrike">
              <a:solidFill>
                <a:srgbClr val="000000"/>
              </a:solidFill>
              <a:latin typeface="Arial"/>
            </a:endParaRPr>
          </a:p>
        </p:txBody>
      </p:sp>
      <p:pic>
        <p:nvPicPr>
          <p:cNvPr id="322" name="Google Shape;231;p35" descr=""/>
          <p:cNvPicPr/>
          <p:nvPr/>
        </p:nvPicPr>
        <p:blipFill>
          <a:blip r:embed="rId1"/>
          <a:srcRect l="0" t="0" r="58109" b="11403"/>
          <a:stretch/>
        </p:blipFill>
        <p:spPr>
          <a:xfrm>
            <a:off x="6130080" y="1200240"/>
            <a:ext cx="2556360" cy="3803040"/>
          </a:xfrm>
          <a:prstGeom prst="rect">
            <a:avLst/>
          </a:prstGeom>
          <a:ln>
            <a:noFill/>
          </a:ln>
        </p:spPr>
      </p:pic>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Injecting as a Volume</a:t>
            </a:r>
            <a:endParaRPr b="0" lang="pt-PT" sz="3600" spc="-1" strike="noStrike">
              <a:solidFill>
                <a:srgbClr val="000000"/>
              </a:solidFill>
              <a:latin typeface="Arial"/>
            </a:endParaRPr>
          </a:p>
        </p:txBody>
      </p:sp>
      <p:sp>
        <p:nvSpPr>
          <p:cNvPr id="736" name="TextShape 2"/>
          <p:cNvSpPr txBox="1"/>
          <p:nvPr/>
        </p:nvSpPr>
        <p:spPr>
          <a:xfrm>
            <a:off x="457200" y="1200240"/>
            <a:ext cx="3994200" cy="3798720"/>
          </a:xfrm>
          <a:prstGeom prst="rect">
            <a:avLst/>
          </a:prstGeom>
          <a:noFill/>
          <a:ln w="19080">
            <a:solidFill>
              <a:srgbClr val="000000"/>
            </a:solidFill>
            <a:round/>
          </a:ln>
        </p:spPr>
        <p:txBody>
          <a:bodyPr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cm-vol-example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command:</a:t>
            </a:r>
            <a:r>
              <a:rPr b="0" lang="pt-PT" sz="1200" spc="-1" strike="noStrike">
                <a:solidFill>
                  <a:srgbClr val="cc0000"/>
                </a:solidFill>
                <a:latin typeface="Roboto Mono"/>
                <a:ea typeface="Roboto Mono"/>
              </a:rPr>
              <a:t> [“/bin/sh”, “-c”]</a:t>
            </a:r>
            <a:endParaRPr b="0" lang="pt-PT" sz="1200" spc="-1" strike="noStrike">
              <a:solidFill>
                <a:srgbClr val="000000"/>
              </a:solidFill>
              <a:latin typeface="Arial"/>
            </a:endParaRPr>
          </a:p>
          <a:p>
            <a:pPr>
              <a:lnSpc>
                <a:spcPct val="100000"/>
              </a:lnSpc>
            </a:pPr>
            <a:r>
              <a:rPr b="0" lang="pt-PT" sz="1200" spc="-1" strike="noStrike">
                <a:solidFill>
                  <a:srgbClr val="cc0000"/>
                </a:solidFill>
                <a:latin typeface="Roboto Mono"/>
                <a:ea typeface="Roboto Mono"/>
              </a:rPr>
              <a:t>        </a:t>
            </a:r>
            <a:r>
              <a:rPr b="0" lang="pt-PT" sz="1200" spc="-1" strike="noStrike">
                <a:solidFill>
                  <a:srgbClr val="1155cc"/>
                </a:solidFill>
                <a:latin typeface="Roboto Mono"/>
                <a:ea typeface="Roboto Mono"/>
              </a:rPr>
              <a:t>args: </a:t>
            </a:r>
            <a:r>
              <a:rPr b="0" lang="pt-PT" sz="1200" spc="-1" strike="noStrike">
                <a:solidFill>
                  <a:srgbClr val="cc0000"/>
                </a:solidFill>
                <a:latin typeface="Roboto Mono"/>
                <a:ea typeface="Roboto Mono"/>
              </a:rPr>
              <a:t>[“cat /myconfig/city”]</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volumeMounts:</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 name: </a:t>
            </a:r>
            <a:r>
              <a:rPr b="1" lang="pt-PT" sz="1200" spc="-1" strike="noStrike">
                <a:solidFill>
                  <a:srgbClr val="cc0000"/>
                </a:solidFill>
                <a:latin typeface="Roboto Mono"/>
                <a:ea typeface="Roboto Mono"/>
              </a:rPr>
              <a:t>config-volume</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mountPath: </a:t>
            </a:r>
            <a:r>
              <a:rPr b="1" lang="pt-PT" sz="1200" spc="-1" strike="noStrike">
                <a:solidFill>
                  <a:srgbClr val="cc0000"/>
                </a:solidFill>
                <a:latin typeface="Roboto Mono"/>
                <a:ea typeface="Roboto Mono"/>
              </a:rPr>
              <a:t>/myconfig</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volumes:</a:t>
            </a:r>
            <a:endParaRPr b="0" lang="pt-PT" sz="1200" spc="-1" strike="noStrike">
              <a:solidFill>
                <a:srgbClr val="000000"/>
              </a:solidFill>
              <a:latin typeface="Arial"/>
            </a:endParaRPr>
          </a:p>
          <a:p>
            <a:pPr>
              <a:lnSpc>
                <a:spcPct val="100000"/>
              </a:lnSpc>
            </a:pPr>
            <a:r>
              <a:rPr b="0" lang="pt-PT" sz="1200" spc="-1" strike="noStrike">
                <a:solidFill>
                  <a:srgbClr val="cc0000"/>
                </a:solidFill>
                <a:latin typeface="Roboto Mono"/>
                <a:ea typeface="Roboto Mono"/>
              </a:rPr>
              <a:t>      </a:t>
            </a:r>
            <a:r>
              <a:rPr b="0" lang="pt-PT" sz="1200" spc="-1" strike="noStrike">
                <a:solidFill>
                  <a:srgbClr val="1155cc"/>
                </a:solidFill>
                <a:latin typeface="Roboto Mono"/>
                <a:ea typeface="Roboto Mono"/>
              </a:rPr>
              <a:t>- name:</a:t>
            </a:r>
            <a:r>
              <a:rPr b="0" lang="pt-PT" sz="1200" spc="-1" strike="noStrike">
                <a:solidFill>
                  <a:srgbClr val="cc0000"/>
                </a:solidFill>
                <a:latin typeface="Roboto Mono"/>
                <a:ea typeface="Roboto Mono"/>
              </a:rPr>
              <a:t> config-volume</a:t>
            </a:r>
            <a:endParaRPr b="0" lang="pt-PT" sz="1200" spc="-1" strike="noStrike">
              <a:solidFill>
                <a:srgbClr val="000000"/>
              </a:solidFill>
              <a:latin typeface="Arial"/>
            </a:endParaRPr>
          </a:p>
          <a:p>
            <a:pPr>
              <a:lnSpc>
                <a:spcPct val="100000"/>
              </a:lnSpc>
            </a:pPr>
            <a:r>
              <a:rPr b="0" lang="pt-PT" sz="1200" spc="-1" strike="noStrike">
                <a:solidFill>
                  <a:srgbClr val="cc0000"/>
                </a:solidFill>
                <a:latin typeface="Roboto Mono"/>
                <a:ea typeface="Roboto Mono"/>
              </a:rPr>
              <a:t>        </a:t>
            </a:r>
            <a:r>
              <a:rPr b="0" lang="pt-PT" sz="1200" spc="-1" strike="noStrike">
                <a:solidFill>
                  <a:srgbClr val="1155cc"/>
                </a:solidFill>
                <a:latin typeface="Roboto Mono"/>
                <a:ea typeface="Roboto Mono"/>
              </a:rPr>
              <a:t>configMap:</a:t>
            </a:r>
            <a:endParaRPr b="0" lang="pt-PT" sz="1200" spc="-1" strike="noStrike">
              <a:solidFill>
                <a:srgbClr val="000000"/>
              </a:solidFill>
              <a:latin typeface="Arial"/>
            </a:endParaRPr>
          </a:p>
          <a:p>
            <a:pPr>
              <a:lnSpc>
                <a:spcPct val="100000"/>
              </a:lnSpc>
            </a:pPr>
            <a:r>
              <a:rPr b="0" lang="pt-PT" sz="1200" spc="-1" strike="noStrike">
                <a:solidFill>
                  <a:srgbClr val="cc0000"/>
                </a:solidFill>
                <a:latin typeface="Roboto Mono"/>
                <a:ea typeface="Roboto Mono"/>
              </a:rPr>
              <a:t>          </a:t>
            </a:r>
            <a:r>
              <a:rPr b="0" lang="pt-PT" sz="1200" spc="-1" strike="noStrike">
                <a:solidFill>
                  <a:srgbClr val="1155cc"/>
                </a:solidFill>
                <a:latin typeface="Roboto Mono"/>
                <a:ea typeface="Roboto Mono"/>
              </a:rPr>
              <a:t>name:</a:t>
            </a:r>
            <a:r>
              <a:rPr b="0" lang="pt-PT" sz="1200" spc="-1" strike="noStrike">
                <a:solidFill>
                  <a:srgbClr val="cc0000"/>
                </a:solidFill>
                <a:latin typeface="Roboto Mono"/>
                <a:ea typeface="Roboto Mono"/>
              </a:rPr>
              <a:t> manifest-example</a:t>
            </a:r>
            <a:endParaRPr b="0" lang="pt-PT" sz="1200" spc="-1" strike="noStrike">
              <a:solidFill>
                <a:srgbClr val="000000"/>
              </a:solidFill>
              <a:latin typeface="Arial"/>
            </a:endParaRPr>
          </a:p>
        </p:txBody>
      </p:sp>
      <p:sp>
        <p:nvSpPr>
          <p:cNvPr id="737" name="TextShape 3"/>
          <p:cNvSpPr txBox="1"/>
          <p:nvPr/>
        </p:nvSpPr>
        <p:spPr>
          <a:xfrm>
            <a:off x="4692240" y="1200240"/>
            <a:ext cx="3994200" cy="3798720"/>
          </a:xfrm>
          <a:prstGeom prst="rect">
            <a:avLst/>
          </a:prstGeom>
          <a:noFill/>
          <a:ln w="19080">
            <a:solidFill>
              <a:srgbClr val="000000"/>
            </a:solidFill>
            <a:round/>
          </a:ln>
        </p:spPr>
        <p:txBody>
          <a:bodyPr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secret-vol-example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command:</a:t>
            </a:r>
            <a:r>
              <a:rPr b="0" lang="pt-PT" sz="1200" spc="-1" strike="noStrike">
                <a:solidFill>
                  <a:srgbClr val="cc0000"/>
                </a:solidFill>
                <a:latin typeface="Roboto Mono"/>
                <a:ea typeface="Roboto Mono"/>
              </a:rPr>
              <a:t> [“/bin/sh”, “-c”]</a:t>
            </a:r>
            <a:endParaRPr b="0" lang="pt-PT" sz="1200" spc="-1" strike="noStrike">
              <a:solidFill>
                <a:srgbClr val="000000"/>
              </a:solidFill>
              <a:latin typeface="Arial"/>
            </a:endParaRPr>
          </a:p>
          <a:p>
            <a:pPr>
              <a:lnSpc>
                <a:spcPct val="100000"/>
              </a:lnSpc>
            </a:pPr>
            <a:r>
              <a:rPr b="0" lang="pt-PT" sz="1200" spc="-1" strike="noStrike">
                <a:solidFill>
                  <a:srgbClr val="cc0000"/>
                </a:solidFill>
                <a:latin typeface="Roboto Mono"/>
                <a:ea typeface="Roboto Mono"/>
              </a:rPr>
              <a:t>        </a:t>
            </a:r>
            <a:r>
              <a:rPr b="0" lang="pt-PT" sz="1200" spc="-1" strike="noStrike">
                <a:solidFill>
                  <a:srgbClr val="1155cc"/>
                </a:solidFill>
                <a:latin typeface="Roboto Mono"/>
                <a:ea typeface="Roboto Mono"/>
              </a:rPr>
              <a:t>args: </a:t>
            </a:r>
            <a:r>
              <a:rPr b="0" lang="pt-PT" sz="1200" spc="-1" strike="noStrike">
                <a:solidFill>
                  <a:srgbClr val="cc0000"/>
                </a:solidFill>
                <a:latin typeface="Roboto Mono"/>
                <a:ea typeface="Roboto Mono"/>
              </a:rPr>
              <a:t>[“cat /mysecret/username”]</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volumeMounts:</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 name: </a:t>
            </a:r>
            <a:r>
              <a:rPr b="1" lang="pt-PT" sz="1200" spc="-1" strike="noStrike">
                <a:solidFill>
                  <a:srgbClr val="cc0000"/>
                </a:solidFill>
                <a:latin typeface="Roboto Mono"/>
                <a:ea typeface="Roboto Mono"/>
              </a:rPr>
              <a:t>secret-volume</a:t>
            </a:r>
            <a:endParaRPr b="0" lang="pt-PT" sz="1200" spc="-1" strike="noStrike">
              <a:solidFill>
                <a:srgbClr val="000000"/>
              </a:solidFill>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mountPath: </a:t>
            </a:r>
            <a:r>
              <a:rPr b="1" lang="pt-PT" sz="1200" spc="-1" strike="noStrike">
                <a:solidFill>
                  <a:srgbClr val="cc0000"/>
                </a:solidFill>
                <a:latin typeface="Roboto Mono"/>
                <a:ea typeface="Roboto Mono"/>
              </a:rPr>
              <a:t>/mysecret</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volumes:</a:t>
            </a:r>
            <a:endParaRPr b="0" lang="pt-PT" sz="1200" spc="-1" strike="noStrike">
              <a:solidFill>
                <a:srgbClr val="000000"/>
              </a:solidFill>
              <a:latin typeface="Arial"/>
            </a:endParaRPr>
          </a:p>
          <a:p>
            <a:pPr>
              <a:lnSpc>
                <a:spcPct val="100000"/>
              </a:lnSpc>
            </a:pPr>
            <a:r>
              <a:rPr b="0" lang="pt-PT" sz="1200" spc="-1" strike="noStrike">
                <a:solidFill>
                  <a:srgbClr val="cc0000"/>
                </a:solidFill>
                <a:latin typeface="Roboto Mono"/>
                <a:ea typeface="Roboto Mono"/>
              </a:rPr>
              <a:t>      </a:t>
            </a:r>
            <a:r>
              <a:rPr b="0" lang="pt-PT" sz="1200" spc="-1" strike="noStrike">
                <a:solidFill>
                  <a:srgbClr val="1155cc"/>
                </a:solidFill>
                <a:latin typeface="Roboto Mono"/>
                <a:ea typeface="Roboto Mono"/>
              </a:rPr>
              <a:t>- name:</a:t>
            </a:r>
            <a:r>
              <a:rPr b="0" lang="pt-PT" sz="1200" spc="-1" strike="noStrike">
                <a:solidFill>
                  <a:srgbClr val="cc0000"/>
                </a:solidFill>
                <a:latin typeface="Roboto Mono"/>
                <a:ea typeface="Roboto Mono"/>
              </a:rPr>
              <a:t> secret-volume</a:t>
            </a:r>
            <a:endParaRPr b="0" lang="pt-PT" sz="1200" spc="-1" strike="noStrike">
              <a:solidFill>
                <a:srgbClr val="000000"/>
              </a:solidFill>
              <a:latin typeface="Arial"/>
            </a:endParaRPr>
          </a:p>
          <a:p>
            <a:pPr>
              <a:lnSpc>
                <a:spcPct val="100000"/>
              </a:lnSpc>
            </a:pPr>
            <a:r>
              <a:rPr b="0" lang="pt-PT" sz="1200" spc="-1" strike="noStrike">
                <a:solidFill>
                  <a:srgbClr val="cc0000"/>
                </a:solidFill>
                <a:latin typeface="Roboto Mono"/>
                <a:ea typeface="Roboto Mono"/>
              </a:rPr>
              <a:t>        </a:t>
            </a:r>
            <a:r>
              <a:rPr b="0" lang="pt-PT" sz="1200" spc="-1" strike="noStrike">
                <a:solidFill>
                  <a:srgbClr val="1155cc"/>
                </a:solidFill>
                <a:latin typeface="Roboto Mono"/>
                <a:ea typeface="Roboto Mono"/>
              </a:rPr>
              <a:t>secret:</a:t>
            </a:r>
            <a:endParaRPr b="0" lang="pt-PT" sz="1200" spc="-1" strike="noStrike">
              <a:solidFill>
                <a:srgbClr val="000000"/>
              </a:solidFill>
              <a:latin typeface="Arial"/>
            </a:endParaRPr>
          </a:p>
          <a:p>
            <a:pPr>
              <a:lnSpc>
                <a:spcPct val="100000"/>
              </a:lnSpc>
            </a:pPr>
            <a:r>
              <a:rPr b="0" lang="pt-PT" sz="1200" spc="-1" strike="noStrike">
                <a:solidFill>
                  <a:srgbClr val="cc0000"/>
                </a:solidFill>
                <a:latin typeface="Roboto Mono"/>
                <a:ea typeface="Roboto Mono"/>
              </a:rPr>
              <a:t>          </a:t>
            </a:r>
            <a:r>
              <a:rPr b="0" lang="pt-PT" sz="1200" spc="-1" strike="noStrike">
                <a:solidFill>
                  <a:srgbClr val="1155cc"/>
                </a:solidFill>
                <a:latin typeface="Roboto Mono"/>
                <a:ea typeface="Roboto Mono"/>
              </a:rPr>
              <a:t>secretName:</a:t>
            </a:r>
            <a:r>
              <a:rPr b="0" lang="pt-PT" sz="1200" spc="-1" strike="noStrike">
                <a:solidFill>
                  <a:srgbClr val="cc0000"/>
                </a:solidFill>
                <a:latin typeface="Roboto Mono"/>
                <a:ea typeface="Roboto Mono"/>
              </a:rPr>
              <a:t> manifest-example</a:t>
            </a:r>
            <a:endParaRPr b="0" lang="pt-PT" sz="1200" spc="-1" strike="noStrike">
              <a:solidFill>
                <a:srgbClr val="000000"/>
              </a:solidFill>
              <a:latin typeface="Arial"/>
            </a:endParaRPr>
          </a:p>
        </p:txBody>
      </p:sp>
      <p:sp>
        <p:nvSpPr>
          <p:cNvPr id="738" name="CustomShape 4"/>
          <p:cNvSpPr/>
          <p:nvPr/>
        </p:nvSpPr>
        <p:spPr>
          <a:xfrm>
            <a:off x="1003320" y="3393720"/>
            <a:ext cx="2566440" cy="747720"/>
          </a:xfrm>
          <a:prstGeom prst="rect">
            <a:avLst/>
          </a:prstGeom>
          <a:noFill/>
          <a:ln w="38160">
            <a:solidFill>
              <a:srgbClr val="cc0000"/>
            </a:solidFill>
            <a:round/>
          </a:ln>
        </p:spPr>
        <p:style>
          <a:lnRef idx="0"/>
          <a:fillRef idx="0"/>
          <a:effectRef idx="0"/>
          <a:fontRef idx="minor"/>
        </p:style>
      </p:sp>
      <p:sp>
        <p:nvSpPr>
          <p:cNvPr id="739" name="CustomShape 5"/>
          <p:cNvSpPr/>
          <p:nvPr/>
        </p:nvSpPr>
        <p:spPr>
          <a:xfrm>
            <a:off x="5406120" y="3393720"/>
            <a:ext cx="2368800" cy="74772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TextShape 1"/>
          <p:cNvSpPr txBox="1"/>
          <p:nvPr/>
        </p:nvSpPr>
        <p:spPr>
          <a:xfrm>
            <a:off x="457200" y="4406400"/>
            <a:ext cx="8229240" cy="519120"/>
          </a:xfrm>
          <a:prstGeom prst="rect">
            <a:avLst/>
          </a:prstGeom>
          <a:noFill/>
          <a:ln>
            <a:noFill/>
          </a:ln>
        </p:spPr>
        <p:txBody>
          <a:bodyPr tIns="91440" bIns="91440">
            <a:noAutofit/>
          </a:bodyPr>
          <a:p>
            <a:pPr>
              <a:lnSpc>
                <a:spcPct val="100000"/>
              </a:lnSpc>
            </a:pPr>
            <a:r>
              <a:rPr b="0" lang="pt-PT" sz="1800" spc="-1" strike="noStrike">
                <a:solidFill>
                  <a:srgbClr val="2388db"/>
                </a:solidFill>
                <a:latin typeface="Arial"/>
                <a:ea typeface="Arial"/>
              </a:rPr>
              <a:t>Concepts and Resources</a:t>
            </a:r>
            <a:endParaRPr b="0" lang="pt-PT" sz="1800" spc="-1" strike="noStrike">
              <a:solidFill>
                <a:srgbClr val="000000"/>
              </a:solidFill>
              <a:latin typeface="Arial"/>
            </a:endParaRPr>
          </a:p>
          <a:p>
            <a:pPr>
              <a:lnSpc>
                <a:spcPct val="100000"/>
              </a:lnSpc>
            </a:pPr>
            <a:endParaRPr b="0" lang="pt-PT" sz="1800" spc="-1" strike="noStrike">
              <a:solidFill>
                <a:srgbClr val="000000"/>
              </a:solidFill>
              <a:latin typeface="Arial"/>
            </a:endParaRPr>
          </a:p>
        </p:txBody>
      </p:sp>
      <p:sp>
        <p:nvSpPr>
          <p:cNvPr id="741" name="TextShape 2"/>
          <p:cNvSpPr txBox="1"/>
          <p:nvPr/>
        </p:nvSpPr>
        <p:spPr>
          <a:xfrm>
            <a:off x="457200" y="1549440"/>
            <a:ext cx="4332240" cy="1542600"/>
          </a:xfrm>
          <a:prstGeom prst="rect">
            <a:avLst/>
          </a:prstGeom>
          <a:noFill/>
          <a:ln>
            <a:noFill/>
          </a:ln>
        </p:spPr>
        <p:txBody>
          <a:bodyPr tIns="91440" bIns="91440" anchor="ctr">
            <a:noAutofit/>
          </a:bodyPr>
          <a:p>
            <a:pPr algn="ctr">
              <a:lnSpc>
                <a:spcPct val="100000"/>
              </a:lnSpc>
            </a:pPr>
            <a:r>
              <a:rPr b="1" lang="pt-PT" sz="3600" spc="-1" strike="noStrike">
                <a:solidFill>
                  <a:srgbClr val="ffffff"/>
                </a:solidFill>
                <a:latin typeface="Arial"/>
                <a:ea typeface="Arial"/>
              </a:rPr>
              <a:t>Metrics and Monitoring</a:t>
            </a:r>
            <a:endParaRPr b="0" lang="pt-PT" sz="3600" spc="-1" strike="noStrike">
              <a:solidFill>
                <a:srgbClr val="000000"/>
              </a:solidFill>
              <a:latin typeface="Arial"/>
            </a:endParaRPr>
          </a:p>
        </p:txBody>
      </p:sp>
      <p:sp>
        <p:nvSpPr>
          <p:cNvPr id="742" name="TextShape 3"/>
          <p:cNvSpPr txBox="1"/>
          <p:nvPr/>
        </p:nvSpPr>
        <p:spPr>
          <a:xfrm>
            <a:off x="4789800" y="892440"/>
            <a:ext cx="3087360" cy="2944800"/>
          </a:xfrm>
          <a:prstGeom prst="rect">
            <a:avLst/>
          </a:prstGeom>
          <a:noFill/>
          <a:ln>
            <a:noFill/>
          </a:ln>
        </p:spPr>
        <p:txBody>
          <a:bodyPr tIns="91440" bIns="91440" anchor="ctr">
            <a:noAutofit/>
          </a:bodyPr>
          <a:p>
            <a:pPr marL="457200" indent="-380520">
              <a:lnSpc>
                <a:spcPct val="100000"/>
              </a:lnSpc>
              <a:buClr>
                <a:srgbClr val="ffffff"/>
              </a:buClr>
              <a:buFont typeface="Arial"/>
              <a:buChar char="●"/>
            </a:pPr>
            <a:r>
              <a:rPr b="1" lang="pt-PT" sz="2400" spc="-1" strike="noStrike">
                <a:solidFill>
                  <a:srgbClr val="ffffff"/>
                </a:solidFill>
                <a:latin typeface="Arial"/>
                <a:ea typeface="Arial"/>
              </a:rPr>
              <a:t>Metrics server</a:t>
            </a:r>
            <a:br/>
            <a:r>
              <a:rPr b="1" lang="pt-PT" sz="2400" spc="-1" strike="noStrike">
                <a:solidFill>
                  <a:srgbClr val="ffffff"/>
                </a:solidFill>
                <a:latin typeface="Arial"/>
                <a:ea typeface="Arial"/>
              </a:rPr>
              <a:t>HPA (horizontal pod autoscaler)</a:t>
            </a:r>
            <a:br/>
            <a:r>
              <a:rPr b="1" lang="pt-PT" sz="2400" spc="-1" strike="noStrike">
                <a:solidFill>
                  <a:srgbClr val="ffffff"/>
                </a:solidFill>
                <a:latin typeface="Arial"/>
                <a:ea typeface="Arial"/>
              </a:rPr>
              <a:t>Prometheus</a:t>
            </a:r>
            <a:br/>
            <a:r>
              <a:rPr b="1" lang="pt-PT" sz="2400" spc="-1" strike="noStrike">
                <a:solidFill>
                  <a:srgbClr val="ffffff"/>
                </a:solidFill>
                <a:latin typeface="Arial"/>
                <a:ea typeface="Arial"/>
              </a:rPr>
              <a:t>Grafana (dashboards)</a:t>
            </a:r>
            <a:br/>
            <a:r>
              <a:rPr b="1" lang="pt-PT" sz="2400" spc="-1" strike="noStrike">
                <a:solidFill>
                  <a:srgbClr val="ffffff"/>
                </a:solidFill>
                <a:latin typeface="Arial"/>
                <a:ea typeface="Arial"/>
              </a:rPr>
              <a:t>Fluentd (log shipping)</a:t>
            </a: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Metrics API Server</a:t>
            </a:r>
            <a:endParaRPr b="0" lang="pt-PT" sz="3600" spc="-1" strike="noStrike">
              <a:solidFill>
                <a:srgbClr val="000000"/>
              </a:solidFill>
              <a:latin typeface="Arial"/>
            </a:endParaRPr>
          </a:p>
        </p:txBody>
      </p:sp>
      <p:sp>
        <p:nvSpPr>
          <p:cNvPr id="744" name="TextShape 2"/>
          <p:cNvSpPr txBox="1"/>
          <p:nvPr/>
        </p:nvSpPr>
        <p:spPr>
          <a:xfrm>
            <a:off x="457200" y="1200240"/>
            <a:ext cx="8229240" cy="3725280"/>
          </a:xfrm>
          <a:prstGeom prst="rect">
            <a:avLst/>
          </a:prstGeom>
          <a:noFill/>
          <a:ln>
            <a:noFill/>
          </a:ln>
        </p:spPr>
        <p:txBody>
          <a:bodyPr tIns="91440" bIns="91440">
            <a:noAutofit/>
          </a:bodyPr>
          <a:p>
            <a:pPr marL="457200" indent="-418680">
              <a:lnSpc>
                <a:spcPct val="100000"/>
              </a:lnSpc>
              <a:spcBef>
                <a:spcPts val="601"/>
              </a:spcBef>
              <a:buClr>
                <a:srgbClr val="000000"/>
              </a:buClr>
              <a:buFont typeface="Arial"/>
              <a:buChar char="●"/>
            </a:pPr>
            <a:r>
              <a:rPr b="0" lang="pt-PT" sz="3000" spc="-1" strike="noStrike">
                <a:solidFill>
                  <a:srgbClr val="000000"/>
                </a:solidFill>
                <a:latin typeface="Arial"/>
                <a:ea typeface="Arial"/>
              </a:rPr>
              <a:t>Metric server collects metrics such as </a:t>
            </a:r>
            <a:r>
              <a:rPr b="1" lang="pt-PT" sz="3000" spc="-1" strike="noStrike">
                <a:solidFill>
                  <a:srgbClr val="000000"/>
                </a:solidFill>
                <a:latin typeface="Arial"/>
                <a:ea typeface="Arial"/>
              </a:rPr>
              <a:t>CPU</a:t>
            </a:r>
            <a:r>
              <a:rPr b="0" lang="pt-PT" sz="3000" spc="-1" strike="noStrike">
                <a:solidFill>
                  <a:srgbClr val="000000"/>
                </a:solidFill>
                <a:latin typeface="Arial"/>
                <a:ea typeface="Arial"/>
              </a:rPr>
              <a:t> and </a:t>
            </a:r>
            <a:r>
              <a:rPr b="1" lang="pt-PT" sz="3000" spc="-1" strike="noStrike">
                <a:solidFill>
                  <a:srgbClr val="000000"/>
                </a:solidFill>
                <a:latin typeface="Arial"/>
                <a:ea typeface="Arial"/>
              </a:rPr>
              <a:t>Memory</a:t>
            </a:r>
            <a:r>
              <a:rPr b="0" lang="pt-PT" sz="3000" spc="-1" strike="noStrike">
                <a:solidFill>
                  <a:srgbClr val="000000"/>
                </a:solidFill>
                <a:latin typeface="Arial"/>
                <a:ea typeface="Arial"/>
              </a:rPr>
              <a:t> by each pod and node from the Summary API, exposed by </a:t>
            </a:r>
            <a:r>
              <a:rPr b="0" lang="pt-PT" sz="3000" spc="-1" strike="noStrike" u="sng">
                <a:solidFill>
                  <a:srgbClr val="185da2"/>
                </a:solidFill>
                <a:uFillTx/>
                <a:latin typeface="Arial"/>
                <a:ea typeface="Arial"/>
                <a:hlinkClick r:id="rId1"/>
              </a:rPr>
              <a:t>Kubelet</a:t>
            </a:r>
            <a:r>
              <a:rPr b="0" lang="pt-PT" sz="3000" spc="-1" strike="noStrike">
                <a:solidFill>
                  <a:srgbClr val="000000"/>
                </a:solidFill>
                <a:latin typeface="Arial"/>
                <a:ea typeface="Arial"/>
              </a:rPr>
              <a:t> on each node.</a:t>
            </a:r>
            <a:endParaRPr b="0" lang="pt-PT" sz="3000" spc="-1" strike="noStrike">
              <a:solidFill>
                <a:srgbClr val="000000"/>
              </a:solidFill>
              <a:latin typeface="Arial"/>
            </a:endParaRPr>
          </a:p>
          <a:p>
            <a:pPr marL="457200" indent="-418680">
              <a:lnSpc>
                <a:spcPct val="100000"/>
              </a:lnSpc>
              <a:spcBef>
                <a:spcPts val="601"/>
              </a:spcBef>
              <a:buClr>
                <a:srgbClr val="000000"/>
              </a:buClr>
              <a:buFont typeface="Arial"/>
              <a:buChar char="●"/>
            </a:pPr>
            <a:r>
              <a:rPr b="0" lang="pt-PT" sz="3000" spc="-1" strike="noStrike">
                <a:solidFill>
                  <a:srgbClr val="000000"/>
                </a:solidFill>
                <a:latin typeface="Arial"/>
                <a:ea typeface="Arial"/>
              </a:rPr>
              <a:t>Metrics Server registered in the main API server through </a:t>
            </a:r>
            <a:r>
              <a:rPr b="0" lang="pt-PT" sz="3000" spc="-1" strike="noStrike" u="sng">
                <a:solidFill>
                  <a:srgbClr val="185da2"/>
                </a:solidFill>
                <a:uFillTx/>
                <a:latin typeface="Arial"/>
                <a:ea typeface="Arial"/>
                <a:hlinkClick r:id="rId2"/>
              </a:rPr>
              <a:t>Kubernetes aggregator</a:t>
            </a:r>
            <a:r>
              <a:rPr b="0" lang="pt-PT" sz="3000" spc="-1" strike="noStrike">
                <a:solidFill>
                  <a:srgbClr val="000000"/>
                </a:solidFill>
                <a:latin typeface="Arial"/>
                <a:ea typeface="Arial"/>
              </a:rPr>
              <a:t>, which was introduced in Kubernetes 1.7</a:t>
            </a:r>
            <a:endParaRPr b="0" lang="pt-PT" sz="3000" spc="-1" strike="noStrike">
              <a:solidFill>
                <a:srgbClr val="000000"/>
              </a:solidFill>
              <a:latin typeface="Arial"/>
            </a:endParaRPr>
          </a:p>
          <a:p>
            <a:pPr>
              <a:lnSpc>
                <a:spcPct val="100000"/>
              </a:lnSpc>
              <a:spcBef>
                <a:spcPts val="601"/>
              </a:spcBef>
            </a:pPr>
            <a:endParaRPr b="0" lang="pt-PT"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5" name="Picture 5" descr=""/>
          <p:cNvPicPr/>
          <p:nvPr/>
        </p:nvPicPr>
        <p:blipFill>
          <a:blip r:embed="rId1"/>
          <a:stretch/>
        </p:blipFill>
        <p:spPr>
          <a:xfrm>
            <a:off x="2864160" y="1121400"/>
            <a:ext cx="3140640" cy="4021560"/>
          </a:xfrm>
          <a:prstGeom prst="rect">
            <a:avLst/>
          </a:prstGeom>
          <a:ln>
            <a:solidFill>
              <a:srgbClr val="80b606"/>
            </a:solidFill>
          </a:ln>
        </p:spPr>
      </p:pic>
      <p:pic>
        <p:nvPicPr>
          <p:cNvPr id="746" name="Picture 7" descr=""/>
          <p:cNvPicPr/>
          <p:nvPr/>
        </p:nvPicPr>
        <p:blipFill>
          <a:blip r:embed="rId2"/>
          <a:stretch/>
        </p:blipFill>
        <p:spPr>
          <a:xfrm>
            <a:off x="0" y="0"/>
            <a:ext cx="2863800" cy="5143320"/>
          </a:xfrm>
          <a:prstGeom prst="rect">
            <a:avLst/>
          </a:prstGeom>
          <a:ln>
            <a:solidFill>
              <a:srgbClr val="80b606"/>
            </a:solidFill>
          </a:ln>
        </p:spPr>
      </p:pic>
      <p:pic>
        <p:nvPicPr>
          <p:cNvPr id="747" name="Picture 9" descr=""/>
          <p:cNvPicPr/>
          <p:nvPr/>
        </p:nvPicPr>
        <p:blipFill>
          <a:blip r:embed="rId3"/>
          <a:stretch/>
        </p:blipFill>
        <p:spPr>
          <a:xfrm>
            <a:off x="5996520" y="1121400"/>
            <a:ext cx="3138480" cy="4021560"/>
          </a:xfrm>
          <a:prstGeom prst="rect">
            <a:avLst/>
          </a:prstGeom>
          <a:ln>
            <a:solidFill>
              <a:srgbClr val="80b606"/>
            </a:solidFill>
          </a:ln>
        </p:spPr>
      </p:pic>
      <p:sp>
        <p:nvSpPr>
          <p:cNvPr id="748" name="TextShape 1"/>
          <p:cNvSpPr txBox="1"/>
          <p:nvPr/>
        </p:nvSpPr>
        <p:spPr>
          <a:xfrm>
            <a:off x="2864160" y="205920"/>
            <a:ext cx="5092560" cy="857160"/>
          </a:xfrm>
          <a:prstGeom prst="rect">
            <a:avLst/>
          </a:prstGeom>
          <a:noFill/>
          <a:ln>
            <a:noFill/>
          </a:ln>
        </p:spPr>
        <p:txBody>
          <a:bodyPr tIns="91440" bIns="91440" anchor="b">
            <a:noAutofit/>
          </a:bodyPr>
          <a:p>
            <a:pPr algn="ctr">
              <a:lnSpc>
                <a:spcPct val="100000"/>
              </a:lnSpc>
            </a:pPr>
            <a:r>
              <a:rPr b="1" lang="pt-PT" sz="3600" spc="-1" strike="noStrike">
                <a:solidFill>
                  <a:srgbClr val="ffffff"/>
                </a:solidFill>
                <a:latin typeface="Arial"/>
                <a:ea typeface="Arial"/>
              </a:rPr>
              <a:t>HPA</a:t>
            </a:r>
            <a:endParaRPr b="0" lang="pt-PT"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TextShape 1"/>
          <p:cNvSpPr txBox="1"/>
          <p:nvPr/>
        </p:nvSpPr>
        <p:spPr>
          <a:xfrm>
            <a:off x="457200" y="1200240"/>
            <a:ext cx="8229240" cy="3725280"/>
          </a:xfrm>
          <a:prstGeom prst="rect">
            <a:avLst/>
          </a:prstGeom>
          <a:noFill/>
          <a:ln>
            <a:noFill/>
          </a:ln>
        </p:spPr>
        <p:txBody>
          <a:bodyPr tIns="91440" bIns="91440">
            <a:noAutofit/>
          </a:bodyPr>
          <a:p>
            <a:endParaRPr b="0" lang="pt-PT" sz="1400" spc="-1" strike="noStrike">
              <a:solidFill>
                <a:srgbClr val="000000"/>
              </a:solidFill>
              <a:latin typeface="Arial"/>
            </a:endParaRPr>
          </a:p>
        </p:txBody>
      </p:sp>
      <p:pic>
        <p:nvPicPr>
          <p:cNvPr id="750" name="Picture 4" descr=""/>
          <p:cNvPicPr/>
          <p:nvPr/>
        </p:nvPicPr>
        <p:blipFill>
          <a:blip r:embed="rId1"/>
          <a:stretch/>
        </p:blipFill>
        <p:spPr>
          <a:xfrm>
            <a:off x="0" y="0"/>
            <a:ext cx="9143640" cy="5143320"/>
          </a:xfrm>
          <a:prstGeom prst="rect">
            <a:avLst/>
          </a:prstGeom>
          <a:ln>
            <a:noFill/>
          </a:ln>
        </p:spPr>
      </p:pic>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TextShape 1"/>
          <p:cNvSpPr txBox="1"/>
          <p:nvPr/>
        </p:nvSpPr>
        <p:spPr>
          <a:xfrm>
            <a:off x="457200" y="1200240"/>
            <a:ext cx="8229240" cy="3725280"/>
          </a:xfrm>
          <a:prstGeom prst="rect">
            <a:avLst/>
          </a:prstGeom>
          <a:noFill/>
          <a:ln>
            <a:noFill/>
          </a:ln>
        </p:spPr>
        <p:txBody>
          <a:bodyPr tIns="91440" bIns="91440">
            <a:noAutofit/>
          </a:bodyPr>
          <a:p>
            <a:endParaRPr b="0" lang="pt-PT" sz="1400" spc="-1" strike="noStrike">
              <a:solidFill>
                <a:srgbClr val="000000"/>
              </a:solidFill>
              <a:latin typeface="Arial"/>
            </a:endParaRPr>
          </a:p>
        </p:txBody>
      </p:sp>
      <p:pic>
        <p:nvPicPr>
          <p:cNvPr id="752" name="Picture 3" descr=""/>
          <p:cNvPicPr/>
          <p:nvPr/>
        </p:nvPicPr>
        <p:blipFill>
          <a:blip r:embed="rId1"/>
          <a:stretch/>
        </p:blipFill>
        <p:spPr>
          <a:xfrm>
            <a:off x="0" y="0"/>
            <a:ext cx="9143640" cy="5143320"/>
          </a:xfrm>
          <a:prstGeom prst="rect">
            <a:avLst/>
          </a:prstGeom>
          <a:ln>
            <a:noFill/>
          </a:ln>
        </p:spPr>
      </p:pic>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TextShape 1"/>
          <p:cNvSpPr txBox="1"/>
          <p:nvPr/>
        </p:nvSpPr>
        <p:spPr>
          <a:xfrm>
            <a:off x="457200" y="1200240"/>
            <a:ext cx="8229240" cy="3725280"/>
          </a:xfrm>
          <a:prstGeom prst="rect">
            <a:avLst/>
          </a:prstGeom>
          <a:noFill/>
          <a:ln>
            <a:noFill/>
          </a:ln>
        </p:spPr>
        <p:txBody>
          <a:bodyPr tIns="91440" bIns="91440">
            <a:noAutofit/>
          </a:bodyPr>
          <a:p>
            <a:endParaRPr b="0" lang="pt-PT" sz="1400" spc="-1" strike="noStrike">
              <a:solidFill>
                <a:srgbClr val="000000"/>
              </a:solidFill>
              <a:latin typeface="Arial"/>
            </a:endParaRPr>
          </a:p>
        </p:txBody>
      </p:sp>
      <p:pic>
        <p:nvPicPr>
          <p:cNvPr id="754" name="Picture 4" descr=""/>
          <p:cNvPicPr/>
          <p:nvPr/>
        </p:nvPicPr>
        <p:blipFill>
          <a:blip r:embed="rId1"/>
          <a:stretch/>
        </p:blipFill>
        <p:spPr>
          <a:xfrm>
            <a:off x="0" y="0"/>
            <a:ext cx="9143640" cy="5143320"/>
          </a:xfrm>
          <a:prstGeom prst="rect">
            <a:avLst/>
          </a:prstGeom>
          <a:ln>
            <a:noFill/>
          </a:ln>
        </p:spPr>
      </p:pic>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TextShape 1"/>
          <p:cNvSpPr txBox="1"/>
          <p:nvPr/>
        </p:nvSpPr>
        <p:spPr>
          <a:xfrm>
            <a:off x="457200" y="1200240"/>
            <a:ext cx="8229240" cy="3725280"/>
          </a:xfrm>
          <a:prstGeom prst="rect">
            <a:avLst/>
          </a:prstGeom>
          <a:noFill/>
          <a:ln>
            <a:noFill/>
          </a:ln>
        </p:spPr>
        <p:txBody>
          <a:bodyPr tIns="91440" bIns="91440">
            <a:noAutofit/>
          </a:bodyPr>
          <a:p>
            <a:endParaRPr b="0" lang="pt-PT" sz="1400" spc="-1" strike="noStrike">
              <a:solidFill>
                <a:srgbClr val="000000"/>
              </a:solidFill>
              <a:latin typeface="Arial"/>
            </a:endParaRPr>
          </a:p>
        </p:txBody>
      </p:sp>
      <p:pic>
        <p:nvPicPr>
          <p:cNvPr id="756" name="Picture 4" descr=""/>
          <p:cNvPicPr/>
          <p:nvPr/>
        </p:nvPicPr>
        <p:blipFill>
          <a:blip r:embed="rId1"/>
          <a:stretch/>
        </p:blipFill>
        <p:spPr>
          <a:xfrm>
            <a:off x="0" y="0"/>
            <a:ext cx="9143640" cy="5064120"/>
          </a:xfrm>
          <a:prstGeom prst="rect">
            <a:avLst/>
          </a:prstGeom>
          <a:ln>
            <a:noFill/>
          </a:ln>
        </p:spPr>
      </p:pic>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 name="TextShape 1"/>
          <p:cNvSpPr txBox="1"/>
          <p:nvPr/>
        </p:nvSpPr>
        <p:spPr>
          <a:xfrm>
            <a:off x="685800" y="1867680"/>
            <a:ext cx="7772040" cy="1648440"/>
          </a:xfrm>
          <a:prstGeom prst="rect">
            <a:avLst/>
          </a:prstGeom>
          <a:noFill/>
          <a:ln>
            <a:noFill/>
          </a:ln>
        </p:spPr>
        <p:txBody>
          <a:bodyPr tIns="91440" bIns="91440" anchor="b">
            <a:noAutofit/>
          </a:bodyPr>
          <a:p>
            <a:pPr algn="ctr">
              <a:lnSpc>
                <a:spcPct val="100000"/>
              </a:lnSpc>
            </a:pPr>
            <a:r>
              <a:rPr b="1" lang="pt-PT" sz="7200" spc="-1" strike="noStrike">
                <a:solidFill>
                  <a:srgbClr val="ffffff"/>
                </a:solidFill>
                <a:latin typeface="Arial"/>
                <a:ea typeface="Arial"/>
              </a:rPr>
              <a:t>Summary</a:t>
            </a:r>
            <a:endParaRPr b="0" lang="pt-PT" sz="7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8" name="Google Shape;300;p46" descr=""/>
          <p:cNvPicPr/>
          <p:nvPr/>
        </p:nvPicPr>
        <p:blipFill>
          <a:blip r:embed="rId1"/>
          <a:stretch/>
        </p:blipFill>
        <p:spPr>
          <a:xfrm>
            <a:off x="916920" y="0"/>
            <a:ext cx="7309800" cy="514332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kube-apiserver</a:t>
            </a:r>
            <a:endParaRPr b="0" lang="pt-PT" sz="3600" spc="-1" strike="noStrike">
              <a:solidFill>
                <a:srgbClr val="000000"/>
              </a:solidFill>
              <a:latin typeface="Arial"/>
            </a:endParaRPr>
          </a:p>
        </p:txBody>
      </p:sp>
      <p:sp>
        <p:nvSpPr>
          <p:cNvPr id="324" name="TextShape 2"/>
          <p:cNvSpPr txBox="1"/>
          <p:nvPr/>
        </p:nvSpPr>
        <p:spPr>
          <a:xfrm>
            <a:off x="457200" y="1200240"/>
            <a:ext cx="8229240" cy="3725280"/>
          </a:xfrm>
          <a:prstGeom prst="rect">
            <a:avLst/>
          </a:prstGeom>
          <a:noFill/>
          <a:ln>
            <a:noFill/>
          </a:ln>
        </p:spPr>
        <p:txBody>
          <a:bodyPr tIns="91440" bIns="91440">
            <a:noAutofit/>
          </a:bodyPr>
          <a:p>
            <a:pPr marL="457200" indent="-380520">
              <a:lnSpc>
                <a:spcPct val="100000"/>
              </a:lnSpc>
              <a:spcBef>
                <a:spcPts val="601"/>
              </a:spcBef>
              <a:buClr>
                <a:srgbClr val="000000"/>
              </a:buClr>
              <a:buFont typeface="Arial"/>
              <a:buChar char="●"/>
            </a:pPr>
            <a:r>
              <a:rPr b="0" lang="pt-PT" sz="2400" spc="-1" strike="noStrike">
                <a:solidFill>
                  <a:srgbClr val="000000"/>
                </a:solidFill>
                <a:latin typeface="Arial"/>
                <a:ea typeface="Arial"/>
              </a:rPr>
              <a:t>Provides a forward facing </a:t>
            </a:r>
            <a:r>
              <a:rPr b="1" lang="pt-PT" sz="2400" spc="-1" strike="noStrike">
                <a:solidFill>
                  <a:srgbClr val="000000"/>
                </a:solidFill>
                <a:latin typeface="Arial"/>
                <a:ea typeface="Arial"/>
              </a:rPr>
              <a:t>REST interface</a:t>
            </a:r>
            <a:r>
              <a:rPr b="0" lang="pt-PT" sz="2400" spc="-1" strike="noStrike">
                <a:solidFill>
                  <a:srgbClr val="000000"/>
                </a:solidFill>
                <a:latin typeface="Arial"/>
                <a:ea typeface="Arial"/>
              </a:rPr>
              <a:t> into the kubernetes control plane and datastore.  </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All clients and other applications interact with kubernetes </a:t>
            </a:r>
            <a:r>
              <a:rPr b="1" lang="pt-PT" sz="2400" spc="-1" strike="noStrike">
                <a:solidFill>
                  <a:srgbClr val="000000"/>
                </a:solidFill>
                <a:latin typeface="Arial"/>
                <a:ea typeface="Arial"/>
              </a:rPr>
              <a:t>strictly</a:t>
            </a:r>
            <a:r>
              <a:rPr b="0" lang="pt-PT" sz="2400" spc="-1" strike="noStrike">
                <a:solidFill>
                  <a:srgbClr val="000000"/>
                </a:solidFill>
                <a:latin typeface="Arial"/>
                <a:ea typeface="Arial"/>
              </a:rPr>
              <a:t> through the API Server.</a:t>
            </a:r>
            <a:endParaRPr b="0" lang="pt-PT" sz="2400" spc="-1" strike="noStrike">
              <a:solidFill>
                <a:srgbClr val="000000"/>
              </a:solidFill>
              <a:latin typeface="Arial"/>
            </a:endParaRPr>
          </a:p>
          <a:p>
            <a:pPr marL="457200" indent="-380520">
              <a:lnSpc>
                <a:spcPct val="100000"/>
              </a:lnSpc>
              <a:spcBef>
                <a:spcPts val="1001"/>
              </a:spcBef>
              <a:spcAft>
                <a:spcPts val="1001"/>
              </a:spcAft>
              <a:buClr>
                <a:srgbClr val="000000"/>
              </a:buClr>
              <a:buFont typeface="Arial"/>
              <a:buChar char="●"/>
            </a:pPr>
            <a:r>
              <a:rPr b="0" lang="pt-PT" sz="2400" spc="-1" strike="noStrike">
                <a:solidFill>
                  <a:srgbClr val="000000"/>
                </a:solidFill>
                <a:latin typeface="Arial"/>
                <a:ea typeface="Arial"/>
              </a:rPr>
              <a:t>Acts as the </a:t>
            </a:r>
            <a:r>
              <a:rPr b="1" lang="pt-PT" sz="2400" spc="-1" strike="noStrike">
                <a:solidFill>
                  <a:srgbClr val="000000"/>
                </a:solidFill>
                <a:latin typeface="Arial"/>
                <a:ea typeface="Arial"/>
              </a:rPr>
              <a:t>gatekeeper to the cluster</a:t>
            </a:r>
            <a:r>
              <a:rPr b="0" lang="pt-PT" sz="2400" spc="-1" strike="noStrike">
                <a:solidFill>
                  <a:srgbClr val="000000"/>
                </a:solidFill>
                <a:latin typeface="Arial"/>
                <a:ea typeface="Arial"/>
              </a:rPr>
              <a:t> by handling authentication and authorization, request validation, mutation, and admission control in addition to being the front-end to the backing datastore.</a:t>
            </a: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Links</a:t>
            </a:r>
            <a:endParaRPr b="0" lang="pt-PT" sz="3600" spc="-1" strike="noStrike">
              <a:solidFill>
                <a:srgbClr val="000000"/>
              </a:solidFill>
              <a:latin typeface="Arial"/>
            </a:endParaRPr>
          </a:p>
        </p:txBody>
      </p:sp>
      <p:sp>
        <p:nvSpPr>
          <p:cNvPr id="760" name="TextShape 2"/>
          <p:cNvSpPr txBox="1"/>
          <p:nvPr/>
        </p:nvSpPr>
        <p:spPr>
          <a:xfrm>
            <a:off x="457200" y="1200240"/>
            <a:ext cx="8229240" cy="3725280"/>
          </a:xfrm>
          <a:prstGeom prst="rect">
            <a:avLst/>
          </a:prstGeom>
          <a:noFill/>
          <a:ln>
            <a:noFill/>
          </a:ln>
        </p:spPr>
        <p:txBody>
          <a:bodyPr tIns="91440" bIns="91440">
            <a:noAutofit/>
          </a:bodyPr>
          <a:p>
            <a:pPr marL="457200" indent="-304560">
              <a:lnSpc>
                <a:spcPct val="100000"/>
              </a:lnSpc>
              <a:spcBef>
                <a:spcPts val="601"/>
              </a:spcBef>
              <a:buClr>
                <a:srgbClr val="000000"/>
              </a:buClr>
              <a:buFont typeface="Arial"/>
              <a:buChar char="●"/>
            </a:pPr>
            <a:r>
              <a:rPr b="1" lang="pt-PT" sz="1200" spc="-1" strike="noStrike">
                <a:solidFill>
                  <a:srgbClr val="000000"/>
                </a:solidFill>
                <a:latin typeface="Arial"/>
                <a:ea typeface="Arial"/>
              </a:rPr>
              <a:t>Free Kubernetes Courses</a:t>
            </a:r>
            <a:br/>
            <a:r>
              <a:rPr b="0" lang="pt-PT" sz="1200" spc="-1" strike="noStrike" u="sng">
                <a:solidFill>
                  <a:srgbClr val="185da2"/>
                </a:solidFill>
                <a:uFillTx/>
                <a:latin typeface="Arial"/>
                <a:ea typeface="Arial"/>
                <a:hlinkClick r:id="rId1"/>
              </a:rPr>
              <a:t>https://www.edx.org/</a:t>
            </a:r>
            <a:r>
              <a:rPr b="0" lang="pt-PT" sz="1200" spc="-1" strike="noStrike">
                <a:solidFill>
                  <a:srgbClr val="000000"/>
                </a:solidFill>
                <a:latin typeface="Arial"/>
                <a:ea typeface="Arial"/>
              </a:rPr>
              <a:t> </a:t>
            </a:r>
            <a:endParaRPr b="0" lang="pt-PT" sz="1200" spc="-1" strike="noStrike">
              <a:solidFill>
                <a:srgbClr val="000000"/>
              </a:solidFill>
              <a:latin typeface="Arial"/>
            </a:endParaRPr>
          </a:p>
          <a:p>
            <a:pPr marL="457200" indent="-304560">
              <a:lnSpc>
                <a:spcPct val="100000"/>
              </a:lnSpc>
              <a:spcBef>
                <a:spcPts val="1001"/>
              </a:spcBef>
              <a:buClr>
                <a:srgbClr val="000000"/>
              </a:buClr>
              <a:buFont typeface="Arial"/>
              <a:buChar char="●"/>
            </a:pPr>
            <a:r>
              <a:rPr b="1" lang="pt-PT" sz="1200" spc="-1" strike="noStrike">
                <a:solidFill>
                  <a:srgbClr val="000000"/>
                </a:solidFill>
                <a:latin typeface="Arial"/>
                <a:ea typeface="Arial"/>
              </a:rPr>
              <a:t>Interactive Kubernetes Tutorials</a:t>
            </a:r>
            <a:br/>
            <a:r>
              <a:rPr b="0" lang="pt-PT" sz="1200" spc="-1" strike="noStrike" u="sng">
                <a:solidFill>
                  <a:srgbClr val="185da2"/>
                </a:solidFill>
                <a:uFillTx/>
                <a:latin typeface="Arial"/>
                <a:ea typeface="Arial"/>
                <a:hlinkClick r:id="rId2"/>
              </a:rPr>
              <a:t>https://www.katacoda.com/courses/kubernetes</a:t>
            </a:r>
            <a:endParaRPr b="0" lang="pt-PT" sz="1200" spc="-1" strike="noStrike">
              <a:solidFill>
                <a:srgbClr val="000000"/>
              </a:solidFill>
              <a:latin typeface="Arial"/>
            </a:endParaRPr>
          </a:p>
          <a:p>
            <a:pPr marL="457200" indent="-304560">
              <a:lnSpc>
                <a:spcPct val="100000"/>
              </a:lnSpc>
              <a:spcBef>
                <a:spcPts val="1001"/>
              </a:spcBef>
              <a:buClr>
                <a:srgbClr val="000000"/>
              </a:buClr>
              <a:buFont typeface="Arial"/>
              <a:buChar char="●"/>
            </a:pPr>
            <a:r>
              <a:rPr b="1" lang="pt-PT" sz="1200" spc="-1" strike="noStrike">
                <a:solidFill>
                  <a:srgbClr val="000000"/>
                </a:solidFill>
                <a:latin typeface="Arial"/>
                <a:ea typeface="Arial"/>
              </a:rPr>
              <a:t>Learn Kubernetes the Hard Way</a:t>
            </a:r>
            <a:br/>
            <a:r>
              <a:rPr b="0" lang="pt-PT" sz="1200" spc="-1" strike="noStrike" u="sng">
                <a:solidFill>
                  <a:srgbClr val="185da2"/>
                </a:solidFill>
                <a:uFillTx/>
                <a:latin typeface="Arial"/>
                <a:ea typeface="Arial"/>
                <a:hlinkClick r:id="rId3"/>
              </a:rPr>
              <a:t>https://github.com/kelseyhightower/kubernetes-the-hard-way</a:t>
            </a:r>
            <a:endParaRPr b="0" lang="pt-PT" sz="1200" spc="-1" strike="noStrike">
              <a:solidFill>
                <a:srgbClr val="000000"/>
              </a:solidFill>
              <a:latin typeface="Arial"/>
            </a:endParaRPr>
          </a:p>
          <a:p>
            <a:pPr marL="457200" indent="-304560">
              <a:lnSpc>
                <a:spcPct val="100000"/>
              </a:lnSpc>
              <a:spcBef>
                <a:spcPts val="1001"/>
              </a:spcBef>
              <a:buClr>
                <a:srgbClr val="000000"/>
              </a:buClr>
              <a:buFont typeface="Arial"/>
              <a:buChar char="●"/>
            </a:pPr>
            <a:r>
              <a:rPr b="1" lang="pt-PT" sz="1200" spc="-1" strike="noStrike">
                <a:solidFill>
                  <a:srgbClr val="000000"/>
                </a:solidFill>
                <a:latin typeface="Arial"/>
                <a:ea typeface="Arial"/>
              </a:rPr>
              <a:t>Official Kubernetes Youtube Channel</a:t>
            </a:r>
            <a:br/>
            <a:r>
              <a:rPr b="0" lang="pt-PT" sz="1200" spc="-1" strike="noStrike" u="sng">
                <a:solidFill>
                  <a:srgbClr val="185da2"/>
                </a:solidFill>
                <a:uFillTx/>
                <a:latin typeface="Arial"/>
                <a:ea typeface="Arial"/>
                <a:hlinkClick r:id="rId4"/>
              </a:rPr>
              <a:t>https://www.youtube.com/c/KubernetesCommunity</a:t>
            </a:r>
            <a:endParaRPr b="0" lang="pt-PT" sz="1200" spc="-1" strike="noStrike">
              <a:solidFill>
                <a:srgbClr val="000000"/>
              </a:solidFill>
              <a:latin typeface="Arial"/>
            </a:endParaRPr>
          </a:p>
          <a:p>
            <a:pPr marL="457200" indent="-304560">
              <a:lnSpc>
                <a:spcPct val="100000"/>
              </a:lnSpc>
              <a:spcBef>
                <a:spcPts val="1001"/>
              </a:spcBef>
              <a:buClr>
                <a:srgbClr val="000000"/>
              </a:buClr>
              <a:buFont typeface="Arial"/>
              <a:buChar char="●"/>
            </a:pPr>
            <a:r>
              <a:rPr b="1" lang="pt-PT" sz="1200" spc="-1" strike="noStrike">
                <a:solidFill>
                  <a:srgbClr val="000000"/>
                </a:solidFill>
                <a:latin typeface="Arial"/>
                <a:ea typeface="Arial"/>
              </a:rPr>
              <a:t>Official CNCF Youtube Channel</a:t>
            </a:r>
            <a:br/>
            <a:r>
              <a:rPr b="0" lang="pt-PT" sz="1200" spc="-1" strike="noStrike" u="sng">
                <a:solidFill>
                  <a:srgbClr val="185da2"/>
                </a:solidFill>
                <a:uFillTx/>
                <a:latin typeface="Arial"/>
                <a:ea typeface="Arial"/>
                <a:hlinkClick r:id="rId5"/>
              </a:rPr>
              <a:t>https://www.youtube.com/c/cloudnativefdn</a:t>
            </a:r>
            <a:endParaRPr b="0" lang="pt-PT" sz="1200" spc="-1" strike="noStrike">
              <a:solidFill>
                <a:srgbClr val="000000"/>
              </a:solidFill>
              <a:latin typeface="Arial"/>
            </a:endParaRPr>
          </a:p>
          <a:p>
            <a:pPr marL="457200" indent="-304560">
              <a:lnSpc>
                <a:spcPct val="100000"/>
              </a:lnSpc>
              <a:spcBef>
                <a:spcPts val="1001"/>
              </a:spcBef>
              <a:buClr>
                <a:srgbClr val="000000"/>
              </a:buClr>
              <a:buFont typeface="Arial"/>
              <a:buChar char="●"/>
            </a:pPr>
            <a:r>
              <a:rPr b="1" lang="pt-PT" sz="1200" spc="-1" strike="noStrike">
                <a:solidFill>
                  <a:srgbClr val="000000"/>
                </a:solidFill>
                <a:latin typeface="Arial"/>
                <a:ea typeface="Arial"/>
              </a:rPr>
              <a:t>Track to becoming a CKA/CKAD (Certified Kubernetes Administrator/Application Developer)</a:t>
            </a:r>
            <a:br/>
            <a:r>
              <a:rPr b="0" lang="pt-PT" sz="1200" spc="-1" strike="noStrike" u="sng">
                <a:solidFill>
                  <a:srgbClr val="185da2"/>
                </a:solidFill>
                <a:uFillTx/>
                <a:latin typeface="Arial"/>
                <a:ea typeface="Arial"/>
                <a:hlinkClick r:id="rId6"/>
              </a:rPr>
              <a:t>https://www.cncf.io/certification/expert/</a:t>
            </a:r>
            <a:endParaRPr b="0" lang="pt-PT" sz="1200" spc="-1" strike="noStrike">
              <a:solidFill>
                <a:srgbClr val="000000"/>
              </a:solidFill>
              <a:latin typeface="Arial"/>
            </a:endParaRPr>
          </a:p>
          <a:p>
            <a:pPr marL="457200" indent="-304560">
              <a:lnSpc>
                <a:spcPct val="100000"/>
              </a:lnSpc>
              <a:spcBef>
                <a:spcPts val="1001"/>
              </a:spcBef>
              <a:buClr>
                <a:srgbClr val="000000"/>
              </a:buClr>
              <a:buFont typeface="Arial"/>
              <a:buChar char="●"/>
            </a:pPr>
            <a:r>
              <a:rPr b="1" lang="pt-PT" sz="1200" spc="-1" strike="noStrike">
                <a:solidFill>
                  <a:srgbClr val="000000"/>
                </a:solidFill>
                <a:latin typeface="Arial"/>
                <a:ea typeface="Arial"/>
              </a:rPr>
              <a:t>Awesome Kubernetes</a:t>
            </a:r>
            <a:br/>
            <a:r>
              <a:rPr b="0" lang="pt-PT" sz="1200" spc="-1" strike="noStrike" u="sng">
                <a:solidFill>
                  <a:srgbClr val="185da2"/>
                </a:solidFill>
                <a:uFillTx/>
                <a:latin typeface="Arial"/>
                <a:ea typeface="Arial"/>
                <a:hlinkClick r:id="rId7"/>
              </a:rPr>
              <a:t>https://www.gitbook.com/book/ramitsurana/awesome-kubernetes/details</a:t>
            </a:r>
            <a:endParaRPr b="0" lang="pt-PT" sz="1200" spc="-1" strike="noStrike">
              <a:solidFill>
                <a:srgbClr val="000000"/>
              </a:solidFill>
              <a:latin typeface="Arial"/>
            </a:endParaRPr>
          </a:p>
          <a:p>
            <a:pPr>
              <a:lnSpc>
                <a:spcPct val="100000"/>
              </a:lnSpc>
              <a:spcBef>
                <a:spcPts val="1001"/>
              </a:spcBef>
              <a:spcAft>
                <a:spcPts val="1001"/>
              </a:spcAft>
            </a:pPr>
            <a:endParaRPr b="0" lang="pt-PT" sz="1200" spc="-1" strike="noStrike">
              <a:solidFill>
                <a:srgbClr val="000000"/>
              </a:solidFill>
              <a:latin typeface="Arial"/>
            </a:endParaRPr>
          </a:p>
        </p:txBody>
      </p:sp>
      <p:pic>
        <p:nvPicPr>
          <p:cNvPr id="761" name="Google Shape;1426;p190" descr=""/>
          <p:cNvPicPr/>
          <p:nvPr/>
        </p:nvPicPr>
        <p:blipFill>
          <a:blip r:embed="rId8"/>
          <a:stretch/>
        </p:blipFill>
        <p:spPr>
          <a:xfrm>
            <a:off x="5900040" y="1586160"/>
            <a:ext cx="2747880" cy="1373760"/>
          </a:xfrm>
          <a:prstGeom prst="rect">
            <a:avLst/>
          </a:prstGeom>
          <a:ln>
            <a:noFill/>
          </a:ln>
        </p:spPr>
      </p:pic>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TextShape 1"/>
          <p:cNvSpPr txBox="1"/>
          <p:nvPr/>
        </p:nvSpPr>
        <p:spPr>
          <a:xfrm>
            <a:off x="685800" y="1867680"/>
            <a:ext cx="7772040" cy="1648440"/>
          </a:xfrm>
          <a:prstGeom prst="rect">
            <a:avLst/>
          </a:prstGeom>
          <a:noFill/>
          <a:ln>
            <a:noFill/>
          </a:ln>
        </p:spPr>
        <p:txBody>
          <a:bodyPr tIns="91440" bIns="91440" anchor="b">
            <a:noAutofit/>
          </a:bodyPr>
          <a:p>
            <a:pPr algn="ctr">
              <a:lnSpc>
                <a:spcPct val="100000"/>
              </a:lnSpc>
            </a:pPr>
            <a:r>
              <a:rPr b="1" lang="pt-PT" sz="7200" spc="-1" strike="noStrike">
                <a:solidFill>
                  <a:srgbClr val="ffffff"/>
                </a:solidFill>
                <a:latin typeface="Arial"/>
                <a:ea typeface="Arial"/>
              </a:rPr>
              <a:t>Questions?</a:t>
            </a:r>
            <a:endParaRPr b="0" lang="pt-PT" sz="7200" spc="-1" strike="noStrike">
              <a:solidFill>
                <a:srgbClr val="000000"/>
              </a:solidFill>
              <a:latin typeface="Arial"/>
            </a:endParaRPr>
          </a:p>
        </p:txBody>
      </p:sp>
      <p:sp>
        <p:nvSpPr>
          <p:cNvPr id="763" name="CustomShape 2"/>
          <p:cNvSpPr/>
          <p:nvPr/>
        </p:nvSpPr>
        <p:spPr>
          <a:xfrm>
            <a:off x="12240" y="4343400"/>
            <a:ext cx="7610760" cy="7297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pt-PT" sz="1400" spc="-1" strike="noStrike">
                <a:solidFill>
                  <a:srgbClr val="000000"/>
                </a:solidFill>
                <a:latin typeface="Arial"/>
                <a:ea typeface="Arial"/>
              </a:rPr>
              <a:t>- by Joe Beda (Gluecon 2017)</a:t>
            </a:r>
            <a:endParaRPr b="0" lang="pt-PT" sz="1400" spc="-1" strike="noStrike">
              <a:latin typeface="Arial"/>
            </a:endParaRPr>
          </a:p>
          <a:p>
            <a:pPr>
              <a:lnSpc>
                <a:spcPct val="100000"/>
              </a:lnSpc>
            </a:pPr>
            <a:r>
              <a:rPr b="0" lang="pt-PT" sz="1400" spc="-1" strike="noStrike">
                <a:solidFill>
                  <a:srgbClr val="000000"/>
                </a:solidFill>
                <a:latin typeface="Arial"/>
                <a:ea typeface="Arial"/>
              </a:rPr>
              <a:t>This presentation is licensed under a Creative Commons Attribution 4.0 International License. </a:t>
            </a:r>
            <a:endParaRPr b="0" lang="pt-PT" sz="1400" spc="-1" strike="noStrike">
              <a:latin typeface="Arial"/>
            </a:endParaRPr>
          </a:p>
          <a:p>
            <a:pPr>
              <a:lnSpc>
                <a:spcPct val="100000"/>
              </a:lnSpc>
            </a:pPr>
            <a:r>
              <a:rPr b="0" lang="pt-PT" sz="1400" spc="-1" strike="noStrike">
                <a:solidFill>
                  <a:srgbClr val="000000"/>
                </a:solidFill>
                <a:latin typeface="Arial"/>
                <a:ea typeface="Arial"/>
              </a:rPr>
              <a:t>See https://creativecommons.org/licenses/by/4.0/ for more details.</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etcd</a:t>
            </a:r>
            <a:endParaRPr b="0" lang="pt-PT" sz="3600" spc="-1" strike="noStrike">
              <a:solidFill>
                <a:srgbClr val="000000"/>
              </a:solidFill>
              <a:latin typeface="Arial"/>
            </a:endParaRPr>
          </a:p>
        </p:txBody>
      </p:sp>
      <p:sp>
        <p:nvSpPr>
          <p:cNvPr id="326" name="TextShape 2"/>
          <p:cNvSpPr txBox="1"/>
          <p:nvPr/>
        </p:nvSpPr>
        <p:spPr>
          <a:xfrm>
            <a:off x="457200" y="1200240"/>
            <a:ext cx="8229240" cy="3725280"/>
          </a:xfrm>
          <a:prstGeom prst="rect">
            <a:avLst/>
          </a:prstGeom>
          <a:noFill/>
          <a:ln>
            <a:noFill/>
          </a:ln>
        </p:spPr>
        <p:txBody>
          <a:bodyPr tIns="91440" bIns="91440">
            <a:noAutofit/>
          </a:bodyPr>
          <a:p>
            <a:pPr marL="457200" indent="-380520">
              <a:lnSpc>
                <a:spcPct val="100000"/>
              </a:lnSpc>
              <a:spcBef>
                <a:spcPts val="601"/>
              </a:spcBef>
              <a:buClr>
                <a:srgbClr val="000000"/>
              </a:buClr>
              <a:buFont typeface="Arial"/>
              <a:buChar char="●"/>
            </a:pPr>
            <a:r>
              <a:rPr b="0" lang="pt-PT" sz="2400" spc="-1" strike="noStrike">
                <a:solidFill>
                  <a:srgbClr val="000000"/>
                </a:solidFill>
                <a:latin typeface="Arial"/>
                <a:ea typeface="Arial"/>
              </a:rPr>
              <a:t>etcd acts as the cluster </a:t>
            </a:r>
            <a:r>
              <a:rPr b="1" lang="pt-PT" sz="2400" spc="-1" strike="noStrike">
                <a:solidFill>
                  <a:srgbClr val="000000"/>
                </a:solidFill>
                <a:latin typeface="Arial"/>
                <a:ea typeface="Arial"/>
              </a:rPr>
              <a:t>datastore</a:t>
            </a:r>
            <a:r>
              <a:rPr b="0" lang="pt-PT" sz="2400" spc="-1" strike="noStrike">
                <a:solidFill>
                  <a:srgbClr val="000000"/>
                </a:solidFill>
                <a:latin typeface="Arial"/>
                <a:ea typeface="Arial"/>
              </a:rPr>
              <a:t>.</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Purpose in relation to Kubernetes is to provide a strong, consistent and highly available </a:t>
            </a:r>
            <a:r>
              <a:rPr b="1" lang="pt-PT" sz="2400" spc="-1" strike="noStrike">
                <a:solidFill>
                  <a:srgbClr val="000000"/>
                </a:solidFill>
                <a:latin typeface="Arial"/>
                <a:ea typeface="Arial"/>
              </a:rPr>
              <a:t>key-value store</a:t>
            </a:r>
            <a:r>
              <a:rPr b="0" lang="pt-PT" sz="2400" spc="-1" strike="noStrike">
                <a:solidFill>
                  <a:srgbClr val="000000"/>
                </a:solidFill>
                <a:latin typeface="Arial"/>
                <a:ea typeface="Arial"/>
              </a:rPr>
              <a:t> for persisting cluster state.</a:t>
            </a:r>
            <a:endParaRPr b="0" lang="pt-PT" sz="2400" spc="-1" strike="noStrike">
              <a:solidFill>
                <a:srgbClr val="000000"/>
              </a:solidFill>
              <a:latin typeface="Arial"/>
            </a:endParaRPr>
          </a:p>
          <a:p>
            <a:pPr marL="457200" indent="-380520">
              <a:lnSpc>
                <a:spcPct val="100000"/>
              </a:lnSpc>
              <a:spcBef>
                <a:spcPts val="1001"/>
              </a:spcBef>
              <a:spcAft>
                <a:spcPts val="1001"/>
              </a:spcAft>
              <a:buClr>
                <a:srgbClr val="000000"/>
              </a:buClr>
              <a:buFont typeface="Arial"/>
              <a:buChar char="●"/>
            </a:pPr>
            <a:r>
              <a:rPr b="0" lang="pt-PT" sz="2400" spc="-1" strike="noStrike">
                <a:solidFill>
                  <a:srgbClr val="000000"/>
                </a:solidFill>
                <a:latin typeface="Arial"/>
                <a:ea typeface="Arial"/>
              </a:rPr>
              <a:t>Stores objects and config information. </a:t>
            </a:r>
            <a:endParaRPr b="0" lang="pt-PT" sz="2400" spc="-1" strike="noStrike">
              <a:solidFill>
                <a:srgbClr val="000000"/>
              </a:solidFill>
              <a:latin typeface="Arial"/>
            </a:endParaRPr>
          </a:p>
        </p:txBody>
      </p:sp>
      <p:pic>
        <p:nvPicPr>
          <p:cNvPr id="327" name="Google Shape;244;p37" descr=""/>
          <p:cNvPicPr/>
          <p:nvPr/>
        </p:nvPicPr>
        <p:blipFill>
          <a:blip r:embed="rId1"/>
          <a:stretch/>
        </p:blipFill>
        <p:spPr>
          <a:xfrm>
            <a:off x="5399640" y="3509640"/>
            <a:ext cx="2621160" cy="93600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kube-controller-manager</a:t>
            </a:r>
            <a:endParaRPr b="0" lang="pt-PT" sz="3600" spc="-1" strike="noStrike">
              <a:solidFill>
                <a:srgbClr val="000000"/>
              </a:solidFill>
              <a:latin typeface="Arial"/>
            </a:endParaRPr>
          </a:p>
        </p:txBody>
      </p:sp>
      <p:sp>
        <p:nvSpPr>
          <p:cNvPr id="329" name="TextShape 2"/>
          <p:cNvSpPr txBox="1"/>
          <p:nvPr/>
        </p:nvSpPr>
        <p:spPr>
          <a:xfrm>
            <a:off x="457200" y="1200240"/>
            <a:ext cx="8229240" cy="3725280"/>
          </a:xfrm>
          <a:prstGeom prst="rect">
            <a:avLst/>
          </a:prstGeom>
          <a:noFill/>
          <a:ln>
            <a:noFill/>
          </a:ln>
        </p:spPr>
        <p:txBody>
          <a:bodyPr tIns="91440" bIns="91440">
            <a:noAutofit/>
          </a:bodyPr>
          <a:p>
            <a:pPr marL="457200" indent="-418680">
              <a:lnSpc>
                <a:spcPct val="100000"/>
              </a:lnSpc>
              <a:spcBef>
                <a:spcPts val="1001"/>
              </a:spcBef>
              <a:buClr>
                <a:srgbClr val="000000"/>
              </a:buClr>
              <a:buFont typeface="Arial"/>
              <a:buChar char="●"/>
            </a:pPr>
            <a:r>
              <a:rPr b="0" lang="pt-PT" sz="3000" spc="-1" strike="noStrike">
                <a:solidFill>
                  <a:srgbClr val="000000"/>
                </a:solidFill>
                <a:latin typeface="Arial"/>
                <a:ea typeface="Arial"/>
              </a:rPr>
              <a:t>Monitors the cluster state via the apiserver and </a:t>
            </a:r>
            <a:r>
              <a:rPr b="1" lang="pt-PT" sz="3000" spc="-1" strike="noStrike">
                <a:solidFill>
                  <a:srgbClr val="000000"/>
                </a:solidFill>
                <a:latin typeface="Arial"/>
                <a:ea typeface="Arial"/>
              </a:rPr>
              <a:t>steers the cluster towards the desired state</a:t>
            </a:r>
            <a:r>
              <a:rPr b="0" lang="pt-PT" sz="3000" spc="-1" strike="noStrike">
                <a:solidFill>
                  <a:srgbClr val="000000"/>
                </a:solidFill>
                <a:latin typeface="Arial"/>
                <a:ea typeface="Arial"/>
              </a:rPr>
              <a:t>. </a:t>
            </a:r>
            <a:endParaRPr b="0" lang="pt-PT" sz="3000" spc="-1" strike="noStrike">
              <a:solidFill>
                <a:srgbClr val="000000"/>
              </a:solidFill>
              <a:latin typeface="Arial"/>
            </a:endParaRPr>
          </a:p>
          <a:p>
            <a:pPr marL="457200" indent="-418680">
              <a:lnSpc>
                <a:spcPct val="100000"/>
              </a:lnSpc>
              <a:spcBef>
                <a:spcPts val="601"/>
              </a:spcBef>
              <a:buClr>
                <a:srgbClr val="000000"/>
              </a:buClr>
              <a:buFont typeface="Arial"/>
              <a:buChar char="●"/>
            </a:pPr>
            <a:r>
              <a:rPr b="1" lang="pt-PT" sz="1600" spc="-1" strike="noStrike">
                <a:solidFill>
                  <a:srgbClr val="000000"/>
                </a:solidFill>
                <a:latin typeface="Arial"/>
                <a:ea typeface="Arial"/>
              </a:rPr>
              <a:t>Node Controller</a:t>
            </a:r>
            <a:r>
              <a:rPr b="0" lang="pt-PT" sz="1600" spc="-1" strike="noStrike">
                <a:solidFill>
                  <a:srgbClr val="000000"/>
                </a:solidFill>
                <a:latin typeface="Arial"/>
                <a:ea typeface="Arial"/>
              </a:rPr>
              <a:t>: Responsible for noticing and responding when nodes go down.</a:t>
            </a:r>
            <a:endParaRPr b="0" lang="pt-PT" sz="1600" spc="-1" strike="noStrike">
              <a:solidFill>
                <a:srgbClr val="000000"/>
              </a:solidFill>
              <a:latin typeface="Arial"/>
            </a:endParaRPr>
          </a:p>
          <a:p>
            <a:pPr marL="457200" indent="-418680">
              <a:lnSpc>
                <a:spcPct val="100000"/>
              </a:lnSpc>
              <a:spcBef>
                <a:spcPts val="601"/>
              </a:spcBef>
              <a:buClr>
                <a:srgbClr val="000000"/>
              </a:buClr>
              <a:buFont typeface="Arial"/>
              <a:buChar char="●"/>
            </a:pPr>
            <a:r>
              <a:rPr b="1" lang="pt-PT" sz="1600" spc="-1" strike="noStrike">
                <a:solidFill>
                  <a:srgbClr val="000000"/>
                </a:solidFill>
                <a:latin typeface="Arial"/>
                <a:ea typeface="Arial"/>
              </a:rPr>
              <a:t>Replication Controller</a:t>
            </a:r>
            <a:r>
              <a:rPr b="0" lang="pt-PT" sz="1600" spc="-1" strike="noStrike">
                <a:solidFill>
                  <a:srgbClr val="000000"/>
                </a:solidFill>
                <a:latin typeface="Arial"/>
                <a:ea typeface="Arial"/>
              </a:rPr>
              <a:t>: Responsible for maintaining the correct number of pods for every replication controller object in the system.</a:t>
            </a:r>
            <a:endParaRPr b="0" lang="pt-PT" sz="1600" spc="-1" strike="noStrike">
              <a:solidFill>
                <a:srgbClr val="000000"/>
              </a:solidFill>
              <a:latin typeface="Arial"/>
            </a:endParaRPr>
          </a:p>
          <a:p>
            <a:pPr marL="457200" indent="-418680">
              <a:lnSpc>
                <a:spcPct val="100000"/>
              </a:lnSpc>
              <a:spcBef>
                <a:spcPts val="601"/>
              </a:spcBef>
              <a:buClr>
                <a:srgbClr val="000000"/>
              </a:buClr>
              <a:buFont typeface="Arial"/>
              <a:buChar char="●"/>
            </a:pPr>
            <a:r>
              <a:rPr b="1" lang="pt-PT" sz="1600" spc="-1" strike="noStrike">
                <a:solidFill>
                  <a:srgbClr val="000000"/>
                </a:solidFill>
                <a:latin typeface="Arial"/>
                <a:ea typeface="Arial"/>
              </a:rPr>
              <a:t>Endpoints Controller</a:t>
            </a:r>
            <a:r>
              <a:rPr b="0" lang="pt-PT" sz="1600" spc="-1" strike="noStrike">
                <a:solidFill>
                  <a:srgbClr val="000000"/>
                </a:solidFill>
                <a:latin typeface="Arial"/>
                <a:ea typeface="Arial"/>
              </a:rPr>
              <a:t>: Populates the Endpoints object (that is, joins Services &amp; Pods).</a:t>
            </a:r>
            <a:endParaRPr b="0" lang="pt-PT" sz="1600" spc="-1" strike="noStrike">
              <a:solidFill>
                <a:srgbClr val="000000"/>
              </a:solidFill>
              <a:latin typeface="Arial"/>
            </a:endParaRPr>
          </a:p>
          <a:p>
            <a:pPr marL="457200" indent="-418680">
              <a:lnSpc>
                <a:spcPct val="100000"/>
              </a:lnSpc>
              <a:spcBef>
                <a:spcPts val="601"/>
              </a:spcBef>
              <a:buClr>
                <a:srgbClr val="000000"/>
              </a:buClr>
              <a:buFont typeface="Arial"/>
              <a:buChar char="●"/>
            </a:pPr>
            <a:r>
              <a:rPr b="1" lang="pt-PT" sz="1600" spc="-1" strike="noStrike">
                <a:solidFill>
                  <a:srgbClr val="000000"/>
                </a:solidFill>
                <a:latin typeface="Arial"/>
                <a:ea typeface="Arial"/>
              </a:rPr>
              <a:t>Service Account &amp; Token Controllers</a:t>
            </a:r>
            <a:r>
              <a:rPr b="0" lang="pt-PT" sz="1600" spc="-1" strike="noStrike">
                <a:solidFill>
                  <a:srgbClr val="000000"/>
                </a:solidFill>
                <a:latin typeface="Arial"/>
                <a:ea typeface="Arial"/>
              </a:rPr>
              <a:t>: Create default accounts and API access tokens for new namespaces.</a:t>
            </a:r>
            <a:br/>
            <a:r>
              <a:rPr b="0" lang="pt-PT" sz="2400" spc="-1" strike="noStrike">
                <a:solidFill>
                  <a:srgbClr val="000000"/>
                </a:solidFill>
                <a:latin typeface="Arial"/>
              </a:rPr>
              <a:t> </a:t>
            </a: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kube-scheduler</a:t>
            </a:r>
            <a:endParaRPr b="0" lang="pt-PT" sz="3600" spc="-1" strike="noStrike">
              <a:solidFill>
                <a:srgbClr val="000000"/>
              </a:solidFill>
              <a:latin typeface="Arial"/>
            </a:endParaRPr>
          </a:p>
        </p:txBody>
      </p:sp>
      <p:sp>
        <p:nvSpPr>
          <p:cNvPr id="331" name="TextShape 2"/>
          <p:cNvSpPr txBox="1"/>
          <p:nvPr/>
        </p:nvSpPr>
        <p:spPr>
          <a:xfrm>
            <a:off x="457200" y="1200240"/>
            <a:ext cx="8229240" cy="3725280"/>
          </a:xfrm>
          <a:prstGeom prst="rect">
            <a:avLst/>
          </a:prstGeom>
          <a:noFill/>
          <a:ln>
            <a:noFill/>
          </a:ln>
        </p:spPr>
        <p:txBody>
          <a:bodyPr tIns="91440" bIns="91440">
            <a:noAutofit/>
          </a:bodyPr>
          <a:p>
            <a:pPr marL="457200" indent="-418680">
              <a:lnSpc>
                <a:spcPct val="100000"/>
              </a:lnSpc>
              <a:spcBef>
                <a:spcPts val="601"/>
              </a:spcBef>
              <a:buClr>
                <a:srgbClr val="000000"/>
              </a:buClr>
              <a:buFont typeface="Arial"/>
              <a:buChar char="●"/>
            </a:pPr>
            <a:r>
              <a:rPr b="0" lang="pt-PT" sz="2400" spc="-1" strike="noStrike">
                <a:solidFill>
                  <a:srgbClr val="000000"/>
                </a:solidFill>
                <a:latin typeface="Arial"/>
                <a:ea typeface="Arial"/>
              </a:rPr>
              <a:t>Component on the master that </a:t>
            </a:r>
            <a:r>
              <a:rPr b="1" lang="pt-PT" sz="2400" spc="-1" strike="noStrike">
                <a:solidFill>
                  <a:srgbClr val="000000"/>
                </a:solidFill>
                <a:latin typeface="Arial"/>
                <a:ea typeface="Arial"/>
              </a:rPr>
              <a:t>watches newly created pods that have no node assigned</a:t>
            </a:r>
            <a:r>
              <a:rPr b="0" lang="pt-PT" sz="2400" spc="-1" strike="noStrike">
                <a:solidFill>
                  <a:srgbClr val="000000"/>
                </a:solidFill>
                <a:latin typeface="Arial"/>
                <a:ea typeface="Arial"/>
              </a:rPr>
              <a:t>, and </a:t>
            </a:r>
            <a:r>
              <a:rPr b="1" lang="pt-PT" sz="2400" spc="-1" strike="noStrike">
                <a:solidFill>
                  <a:srgbClr val="000000"/>
                </a:solidFill>
                <a:latin typeface="Arial"/>
                <a:ea typeface="Arial"/>
              </a:rPr>
              <a:t>selects a node</a:t>
            </a:r>
            <a:r>
              <a:rPr b="0" lang="pt-PT" sz="2400" spc="-1" strike="noStrike">
                <a:solidFill>
                  <a:srgbClr val="000000"/>
                </a:solidFill>
                <a:latin typeface="Arial"/>
                <a:ea typeface="Arial"/>
              </a:rPr>
              <a:t> for them to run on.</a:t>
            </a:r>
            <a:br/>
            <a:r>
              <a:rPr b="0" lang="pt-PT" sz="2400" spc="-1" strike="noStrike">
                <a:solidFill>
                  <a:srgbClr val="000000"/>
                </a:solidFill>
                <a:latin typeface="Arial"/>
              </a:rPr>
              <a:t> </a:t>
            </a:r>
            <a:endParaRPr b="0" lang="pt-PT" sz="2400" spc="-1" strike="noStrike">
              <a:solidFill>
                <a:srgbClr val="000000"/>
              </a:solidFill>
              <a:latin typeface="Arial"/>
            </a:endParaRPr>
          </a:p>
          <a:p>
            <a:pPr marL="457200" indent="-418680">
              <a:lnSpc>
                <a:spcPct val="100000"/>
              </a:lnSpc>
              <a:spcBef>
                <a:spcPts val="601"/>
              </a:spcBef>
              <a:buClr>
                <a:srgbClr val="000000"/>
              </a:buClr>
              <a:buFont typeface="Arial"/>
              <a:buChar char="●"/>
            </a:pPr>
            <a:r>
              <a:rPr b="1" lang="pt-PT" sz="2400" spc="-1" strike="noStrike">
                <a:solidFill>
                  <a:srgbClr val="000000"/>
                </a:solidFill>
                <a:latin typeface="Arial"/>
                <a:ea typeface="Arial"/>
              </a:rPr>
              <a:t>Factors taken into account for scheduling</a:t>
            </a:r>
            <a:r>
              <a:rPr b="0" lang="pt-PT" sz="2400" spc="-1" strike="noStrike">
                <a:solidFill>
                  <a:srgbClr val="000000"/>
                </a:solidFill>
                <a:latin typeface="Arial"/>
                <a:ea typeface="Arial"/>
              </a:rPr>
              <a:t> decisions include individual and collective </a:t>
            </a:r>
            <a:r>
              <a:rPr b="1" lang="pt-PT" sz="2400" spc="-1" strike="noStrike">
                <a:solidFill>
                  <a:srgbClr val="000000"/>
                </a:solidFill>
                <a:latin typeface="Arial"/>
                <a:ea typeface="Arial"/>
              </a:rPr>
              <a:t>resource requirements</a:t>
            </a:r>
            <a:r>
              <a:rPr b="0" lang="pt-PT" sz="2400" spc="-1" strike="noStrike">
                <a:solidFill>
                  <a:srgbClr val="000000"/>
                </a:solidFill>
                <a:latin typeface="Arial"/>
                <a:ea typeface="Arial"/>
              </a:rPr>
              <a:t>, hardware/software/policy constraints, </a:t>
            </a:r>
            <a:r>
              <a:rPr b="1" lang="pt-PT" sz="2400" spc="-1" strike="noStrike">
                <a:solidFill>
                  <a:srgbClr val="000000"/>
                </a:solidFill>
                <a:latin typeface="Arial"/>
                <a:ea typeface="Arial"/>
              </a:rPr>
              <a:t>affinity and anti-affinity</a:t>
            </a:r>
            <a:r>
              <a:rPr b="0" lang="pt-PT" sz="2400" spc="-1" strike="noStrike">
                <a:solidFill>
                  <a:srgbClr val="000000"/>
                </a:solidFill>
                <a:latin typeface="Arial"/>
                <a:ea typeface="Arial"/>
              </a:rPr>
              <a:t> specifications, </a:t>
            </a:r>
            <a:r>
              <a:rPr b="1" lang="pt-PT" sz="2400" spc="-1" strike="noStrike">
                <a:solidFill>
                  <a:srgbClr val="000000"/>
                </a:solidFill>
                <a:latin typeface="Arial"/>
                <a:ea typeface="Arial"/>
              </a:rPr>
              <a:t>data locality</a:t>
            </a:r>
            <a:r>
              <a:rPr b="0" lang="pt-PT" sz="2400" spc="-1" strike="noStrike">
                <a:solidFill>
                  <a:srgbClr val="000000"/>
                </a:solidFill>
                <a:latin typeface="Arial"/>
                <a:ea typeface="Arial"/>
              </a:rPr>
              <a:t>, </a:t>
            </a:r>
            <a:r>
              <a:rPr b="1" lang="pt-PT" sz="2400" spc="-1" strike="noStrike">
                <a:solidFill>
                  <a:srgbClr val="000000"/>
                </a:solidFill>
                <a:latin typeface="Arial"/>
                <a:ea typeface="Arial"/>
              </a:rPr>
              <a:t>inter-workload interference</a:t>
            </a:r>
            <a:r>
              <a:rPr b="0" lang="pt-PT" sz="2400" spc="-1" strike="noStrike">
                <a:solidFill>
                  <a:srgbClr val="000000"/>
                </a:solidFill>
                <a:latin typeface="Arial"/>
                <a:ea typeface="Arial"/>
              </a:rPr>
              <a:t> and </a:t>
            </a:r>
            <a:r>
              <a:rPr b="1" lang="pt-PT" sz="2400" spc="-1" strike="noStrike">
                <a:solidFill>
                  <a:srgbClr val="000000"/>
                </a:solidFill>
                <a:latin typeface="Arial"/>
                <a:ea typeface="Arial"/>
              </a:rPr>
              <a:t>deadlines</a:t>
            </a:r>
            <a:r>
              <a:rPr b="0" lang="pt-PT" sz="2400" spc="-1" strike="noStrike">
                <a:solidFill>
                  <a:srgbClr val="000000"/>
                </a:solidFill>
                <a:latin typeface="Arial"/>
                <a:ea typeface="Arial"/>
              </a:rPr>
              <a:t>.</a:t>
            </a: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cloud-controller-manager</a:t>
            </a:r>
            <a:endParaRPr b="0" lang="pt-PT" sz="3600" spc="-1" strike="noStrike">
              <a:solidFill>
                <a:srgbClr val="000000"/>
              </a:solidFill>
              <a:latin typeface="Arial"/>
            </a:endParaRPr>
          </a:p>
        </p:txBody>
      </p:sp>
      <p:sp>
        <p:nvSpPr>
          <p:cNvPr id="333" name="TextShape 2"/>
          <p:cNvSpPr txBox="1"/>
          <p:nvPr/>
        </p:nvSpPr>
        <p:spPr>
          <a:xfrm>
            <a:off x="457200" y="1200240"/>
            <a:ext cx="8229240" cy="3725280"/>
          </a:xfrm>
          <a:prstGeom prst="rect">
            <a:avLst/>
          </a:prstGeom>
          <a:noFill/>
          <a:ln>
            <a:noFill/>
          </a:ln>
        </p:spPr>
        <p:txBody>
          <a:bodyPr tIns="91440" bIns="91440">
            <a:noAutofit/>
          </a:bodyPr>
          <a:p>
            <a:pPr marL="457200" indent="-418680">
              <a:lnSpc>
                <a:spcPct val="100000"/>
              </a:lnSpc>
              <a:spcBef>
                <a:spcPts val="601"/>
              </a:spcBef>
              <a:buClr>
                <a:srgbClr val="000000"/>
              </a:buClr>
              <a:buFont typeface="Arial"/>
              <a:buChar char="●"/>
            </a:pPr>
            <a:r>
              <a:rPr b="1" lang="pt-PT" sz="2000" spc="-1" strike="noStrike">
                <a:solidFill>
                  <a:srgbClr val="000000"/>
                </a:solidFill>
                <a:latin typeface="Arial"/>
                <a:ea typeface="Arial"/>
              </a:rPr>
              <a:t>Node Controller</a:t>
            </a:r>
            <a:r>
              <a:rPr b="0" lang="pt-PT" sz="2000" spc="-1" strike="noStrike">
                <a:solidFill>
                  <a:srgbClr val="000000"/>
                </a:solidFill>
                <a:latin typeface="Arial"/>
                <a:ea typeface="Arial"/>
              </a:rPr>
              <a:t>: For checking the cloud provider to determine if a node has been deleted in the cloud after it stops responding</a:t>
            </a:r>
            <a:endParaRPr b="0" lang="pt-PT" sz="2000" spc="-1" strike="noStrike">
              <a:solidFill>
                <a:srgbClr val="000000"/>
              </a:solidFill>
              <a:latin typeface="Arial"/>
            </a:endParaRPr>
          </a:p>
          <a:p>
            <a:pPr marL="457200" indent="-418680">
              <a:lnSpc>
                <a:spcPct val="100000"/>
              </a:lnSpc>
              <a:spcBef>
                <a:spcPts val="601"/>
              </a:spcBef>
              <a:buClr>
                <a:srgbClr val="000000"/>
              </a:buClr>
              <a:buFont typeface="Arial"/>
              <a:buChar char="●"/>
            </a:pPr>
            <a:r>
              <a:rPr b="1" lang="pt-PT" sz="2000" spc="-1" strike="noStrike">
                <a:solidFill>
                  <a:srgbClr val="000000"/>
                </a:solidFill>
                <a:latin typeface="Arial"/>
                <a:ea typeface="Arial"/>
              </a:rPr>
              <a:t>Route Controller</a:t>
            </a:r>
            <a:r>
              <a:rPr b="0" lang="pt-PT" sz="2000" spc="-1" strike="noStrike">
                <a:solidFill>
                  <a:srgbClr val="000000"/>
                </a:solidFill>
                <a:latin typeface="Arial"/>
                <a:ea typeface="Arial"/>
              </a:rPr>
              <a:t>: For setting up routes in the underlying cloud infrastructure</a:t>
            </a:r>
            <a:endParaRPr b="0" lang="pt-PT" sz="2000" spc="-1" strike="noStrike">
              <a:solidFill>
                <a:srgbClr val="000000"/>
              </a:solidFill>
              <a:latin typeface="Arial"/>
            </a:endParaRPr>
          </a:p>
          <a:p>
            <a:pPr marL="457200" indent="-418680">
              <a:lnSpc>
                <a:spcPct val="100000"/>
              </a:lnSpc>
              <a:spcBef>
                <a:spcPts val="601"/>
              </a:spcBef>
              <a:buClr>
                <a:srgbClr val="000000"/>
              </a:buClr>
              <a:buFont typeface="Arial"/>
              <a:buChar char="●"/>
            </a:pPr>
            <a:r>
              <a:rPr b="1" lang="pt-PT" sz="2000" spc="-1" strike="noStrike">
                <a:solidFill>
                  <a:srgbClr val="000000"/>
                </a:solidFill>
                <a:latin typeface="Arial"/>
                <a:ea typeface="Arial"/>
              </a:rPr>
              <a:t>Service Controller</a:t>
            </a:r>
            <a:r>
              <a:rPr b="0" lang="pt-PT" sz="2000" spc="-1" strike="noStrike">
                <a:solidFill>
                  <a:srgbClr val="000000"/>
                </a:solidFill>
                <a:latin typeface="Arial"/>
                <a:ea typeface="Arial"/>
              </a:rPr>
              <a:t>: For creating, updating and deleting cloud provider load balancers</a:t>
            </a:r>
            <a:endParaRPr b="0" lang="pt-PT" sz="2000" spc="-1" strike="noStrike">
              <a:solidFill>
                <a:srgbClr val="000000"/>
              </a:solidFill>
              <a:latin typeface="Arial"/>
            </a:endParaRPr>
          </a:p>
          <a:p>
            <a:pPr marL="457200" indent="-418680">
              <a:lnSpc>
                <a:spcPct val="100000"/>
              </a:lnSpc>
              <a:spcBef>
                <a:spcPts val="601"/>
              </a:spcBef>
              <a:buClr>
                <a:srgbClr val="000000"/>
              </a:buClr>
              <a:buFont typeface="Arial"/>
              <a:buChar char="●"/>
            </a:pPr>
            <a:r>
              <a:rPr b="1" lang="pt-PT" sz="2000" spc="-1" strike="noStrike">
                <a:solidFill>
                  <a:srgbClr val="000000"/>
                </a:solidFill>
                <a:latin typeface="Arial"/>
                <a:ea typeface="Arial"/>
              </a:rPr>
              <a:t>Volume Controller</a:t>
            </a:r>
            <a:r>
              <a:rPr b="0" lang="pt-PT" sz="2000" spc="-1" strike="noStrike">
                <a:solidFill>
                  <a:srgbClr val="000000"/>
                </a:solidFill>
                <a:latin typeface="Arial"/>
                <a:ea typeface="Arial"/>
              </a:rPr>
              <a:t>: For creating, attaching, and mounting volumes, and interacting with the cloud provider to orchestrate volumes</a:t>
            </a:r>
            <a:br/>
            <a:r>
              <a:rPr b="0" lang="pt-PT" sz="2000" spc="-1" strike="noStrike">
                <a:solidFill>
                  <a:srgbClr val="000000"/>
                </a:solidFill>
                <a:latin typeface="Arial"/>
              </a:rPr>
              <a:t> </a:t>
            </a:r>
            <a:endParaRPr b="0" lang="pt-PT"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TextShape 1"/>
          <p:cNvSpPr txBox="1"/>
          <p:nvPr/>
        </p:nvSpPr>
        <p:spPr>
          <a:xfrm>
            <a:off x="457200" y="4406400"/>
            <a:ext cx="8229240" cy="519120"/>
          </a:xfrm>
          <a:prstGeom prst="rect">
            <a:avLst/>
          </a:prstGeom>
          <a:noFill/>
          <a:ln>
            <a:noFill/>
          </a:ln>
        </p:spPr>
        <p:txBody>
          <a:bodyPr tIns="91440" bIns="91440">
            <a:noAutofit/>
          </a:bodyPr>
          <a:p>
            <a:pPr>
              <a:lnSpc>
                <a:spcPct val="100000"/>
              </a:lnSpc>
            </a:pPr>
            <a:r>
              <a:rPr b="0" lang="pt-PT" sz="3600" spc="-1" strike="noStrike">
                <a:solidFill>
                  <a:srgbClr val="2388db"/>
                </a:solidFill>
                <a:latin typeface="Arial"/>
                <a:ea typeface="Arial"/>
              </a:rPr>
              <a:t>Architecture Overview</a:t>
            </a:r>
            <a:endParaRPr b="0" lang="pt-PT" sz="3600" spc="-1" strike="noStrike">
              <a:solidFill>
                <a:srgbClr val="000000"/>
              </a:solidFill>
              <a:latin typeface="Arial"/>
            </a:endParaRPr>
          </a:p>
        </p:txBody>
      </p:sp>
      <p:sp>
        <p:nvSpPr>
          <p:cNvPr id="335" name="TextShape 2"/>
          <p:cNvSpPr txBox="1"/>
          <p:nvPr/>
        </p:nvSpPr>
        <p:spPr>
          <a:xfrm>
            <a:off x="457200" y="1549440"/>
            <a:ext cx="4332240" cy="1542600"/>
          </a:xfrm>
          <a:prstGeom prst="rect">
            <a:avLst/>
          </a:prstGeom>
          <a:noFill/>
          <a:ln>
            <a:noFill/>
          </a:ln>
        </p:spPr>
        <p:txBody>
          <a:bodyPr tIns="91440" bIns="91440" anchor="ctr">
            <a:noAutofit/>
          </a:bodyPr>
          <a:p>
            <a:pPr algn="ctr">
              <a:lnSpc>
                <a:spcPct val="100000"/>
              </a:lnSpc>
            </a:pPr>
            <a:r>
              <a:rPr b="1" lang="pt-PT" sz="3600" spc="-1" strike="noStrike">
                <a:solidFill>
                  <a:srgbClr val="ffffff"/>
                </a:solidFill>
                <a:latin typeface="Arial"/>
                <a:ea typeface="Arial"/>
              </a:rPr>
              <a:t>Node</a:t>
            </a:r>
            <a:br/>
            <a:r>
              <a:rPr b="1" lang="pt-PT" sz="3600" spc="-1" strike="noStrike">
                <a:solidFill>
                  <a:srgbClr val="ffffff"/>
                </a:solidFill>
                <a:latin typeface="Arial"/>
                <a:ea typeface="Arial"/>
              </a:rPr>
              <a:t>Components</a:t>
            </a:r>
            <a:endParaRPr b="0" lang="pt-PT"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What Does “Kubernetes” Mean?</a:t>
            </a:r>
            <a:endParaRPr b="0" lang="pt-PT" sz="3600" spc="-1" strike="noStrike">
              <a:solidFill>
                <a:srgbClr val="000000"/>
              </a:solidFill>
              <a:latin typeface="Arial"/>
            </a:endParaRPr>
          </a:p>
        </p:txBody>
      </p:sp>
      <p:sp>
        <p:nvSpPr>
          <p:cNvPr id="294" name="TextShape 2"/>
          <p:cNvSpPr txBox="1"/>
          <p:nvPr/>
        </p:nvSpPr>
        <p:spPr>
          <a:xfrm>
            <a:off x="818640" y="1621080"/>
            <a:ext cx="4115520" cy="1650960"/>
          </a:xfrm>
          <a:prstGeom prst="rect">
            <a:avLst/>
          </a:prstGeom>
          <a:noFill/>
          <a:ln>
            <a:noFill/>
          </a:ln>
        </p:spPr>
        <p:txBody>
          <a:bodyPr tIns="91440" bIns="91440">
            <a:noAutofit/>
          </a:bodyPr>
          <a:p>
            <a:pPr algn="ctr">
              <a:lnSpc>
                <a:spcPct val="100000"/>
              </a:lnSpc>
              <a:spcBef>
                <a:spcPts val="601"/>
              </a:spcBef>
            </a:pPr>
            <a:r>
              <a:rPr b="0" lang="pt-PT" sz="3000" spc="-1" strike="noStrike">
                <a:solidFill>
                  <a:srgbClr val="000000"/>
                </a:solidFill>
                <a:latin typeface="Arial"/>
                <a:ea typeface="Arial"/>
              </a:rPr>
              <a:t>Greek for “pilot” or </a:t>
            </a:r>
            <a:endParaRPr b="0" lang="pt-PT" sz="3000" spc="-1" strike="noStrike">
              <a:solidFill>
                <a:srgbClr val="000000"/>
              </a:solidFill>
              <a:latin typeface="Arial"/>
            </a:endParaRPr>
          </a:p>
          <a:p>
            <a:pPr algn="ctr">
              <a:lnSpc>
                <a:spcPct val="100000"/>
              </a:lnSpc>
              <a:spcBef>
                <a:spcPts val="601"/>
              </a:spcBef>
            </a:pPr>
            <a:r>
              <a:rPr b="0" lang="pt-PT" sz="3000" spc="-1" strike="noStrike">
                <a:solidFill>
                  <a:srgbClr val="000000"/>
                </a:solidFill>
                <a:latin typeface="Arial"/>
                <a:ea typeface="Arial"/>
              </a:rPr>
              <a:t>“</a:t>
            </a:r>
            <a:r>
              <a:rPr b="0" lang="pt-PT" sz="3000" spc="-1" strike="noStrike">
                <a:solidFill>
                  <a:srgbClr val="000000"/>
                </a:solidFill>
                <a:latin typeface="Arial"/>
                <a:ea typeface="Arial"/>
              </a:rPr>
              <a:t>Helmsman of a ship”</a:t>
            </a:r>
            <a:endParaRPr b="0" lang="pt-PT" sz="3000" spc="-1" strike="noStrike">
              <a:solidFill>
                <a:srgbClr val="000000"/>
              </a:solidFill>
              <a:latin typeface="Arial"/>
            </a:endParaRPr>
          </a:p>
        </p:txBody>
      </p:sp>
      <p:pic>
        <p:nvPicPr>
          <p:cNvPr id="295" name="Google Shape;112;p17" descr=""/>
          <p:cNvPicPr/>
          <p:nvPr/>
        </p:nvPicPr>
        <p:blipFill>
          <a:blip r:embed="rId1"/>
          <a:stretch/>
        </p:blipFill>
        <p:spPr>
          <a:xfrm>
            <a:off x="6096240" y="2059560"/>
            <a:ext cx="2041560" cy="2041560"/>
          </a:xfrm>
          <a:prstGeom prst="rect">
            <a:avLst/>
          </a:prstGeom>
          <a:ln>
            <a:noFill/>
          </a:ln>
        </p:spPr>
      </p:pic>
      <p:pic>
        <p:nvPicPr>
          <p:cNvPr id="296" name="Google Shape;113;p17" descr=""/>
          <p:cNvPicPr/>
          <p:nvPr/>
        </p:nvPicPr>
        <p:blipFill>
          <a:blip r:embed="rId2"/>
          <a:stretch/>
        </p:blipFill>
        <p:spPr>
          <a:xfrm>
            <a:off x="272520" y="3332160"/>
            <a:ext cx="5448240" cy="140724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Node Components</a:t>
            </a:r>
            <a:endParaRPr b="0" lang="pt-PT" sz="3600" spc="-1" strike="noStrike">
              <a:solidFill>
                <a:srgbClr val="000000"/>
              </a:solidFill>
              <a:latin typeface="Arial"/>
            </a:endParaRPr>
          </a:p>
        </p:txBody>
      </p:sp>
      <p:sp>
        <p:nvSpPr>
          <p:cNvPr id="337" name="TextShape 2"/>
          <p:cNvSpPr txBox="1"/>
          <p:nvPr/>
        </p:nvSpPr>
        <p:spPr>
          <a:xfrm>
            <a:off x="457200" y="1200240"/>
            <a:ext cx="5799960" cy="3725280"/>
          </a:xfrm>
          <a:prstGeom prst="rect">
            <a:avLst/>
          </a:prstGeom>
          <a:noFill/>
          <a:ln>
            <a:noFill/>
          </a:ln>
        </p:spPr>
        <p:txBody>
          <a:bodyPr tIns="91440" bIns="91440">
            <a:noAutofit/>
          </a:bodyPr>
          <a:p>
            <a:pPr>
              <a:lnSpc>
                <a:spcPct val="100000"/>
              </a:lnSpc>
              <a:spcBef>
                <a:spcPts val="601"/>
              </a:spcBef>
            </a:pPr>
            <a:endParaRPr b="0" lang="pt-PT" sz="1400" spc="-1" strike="noStrike">
              <a:solidFill>
                <a:srgbClr val="000000"/>
              </a:solidFill>
              <a:latin typeface="Arial"/>
            </a:endParaRPr>
          </a:p>
          <a:p>
            <a:pPr marL="457200" indent="-418680">
              <a:lnSpc>
                <a:spcPct val="100000"/>
              </a:lnSpc>
              <a:spcBef>
                <a:spcPts val="601"/>
              </a:spcBef>
              <a:buClr>
                <a:srgbClr val="000000"/>
              </a:buClr>
              <a:buFont typeface="Arial"/>
              <a:buChar char="●"/>
            </a:pPr>
            <a:r>
              <a:rPr b="0" lang="pt-PT" sz="3000" spc="-1" strike="noStrike">
                <a:solidFill>
                  <a:srgbClr val="000000"/>
                </a:solidFill>
                <a:latin typeface="Arial"/>
                <a:ea typeface="Arial"/>
              </a:rPr>
              <a:t>Kubelet</a:t>
            </a:r>
            <a:br/>
            <a:r>
              <a:rPr b="0" lang="pt-PT" sz="3000" spc="-1" strike="noStrike">
                <a:solidFill>
                  <a:srgbClr val="000000"/>
                </a:solidFill>
                <a:latin typeface="Arial"/>
              </a:rPr>
              <a:t> </a:t>
            </a:r>
            <a:endParaRPr b="0" lang="pt-PT" sz="3000" spc="-1" strike="noStrike">
              <a:solidFill>
                <a:srgbClr val="000000"/>
              </a:solidFill>
              <a:latin typeface="Arial"/>
            </a:endParaRPr>
          </a:p>
          <a:p>
            <a:pPr marL="457200" indent="-418680">
              <a:lnSpc>
                <a:spcPct val="100000"/>
              </a:lnSpc>
              <a:buClr>
                <a:srgbClr val="000000"/>
              </a:buClr>
              <a:buFont typeface="Arial"/>
              <a:buChar char="●"/>
            </a:pPr>
            <a:r>
              <a:rPr b="0" lang="pt-PT" sz="3000" spc="-1" strike="noStrike">
                <a:solidFill>
                  <a:srgbClr val="000000"/>
                </a:solidFill>
                <a:latin typeface="Arial"/>
                <a:ea typeface="Arial"/>
              </a:rPr>
              <a:t>Kube-proxy</a:t>
            </a:r>
            <a:br/>
            <a:r>
              <a:rPr b="0" lang="pt-PT" sz="3000" spc="-1" strike="noStrike">
                <a:solidFill>
                  <a:srgbClr val="000000"/>
                </a:solidFill>
                <a:latin typeface="Arial"/>
              </a:rPr>
              <a:t> </a:t>
            </a:r>
            <a:endParaRPr b="0" lang="pt-PT" sz="3000" spc="-1" strike="noStrike">
              <a:solidFill>
                <a:srgbClr val="000000"/>
              </a:solidFill>
              <a:latin typeface="Arial"/>
            </a:endParaRPr>
          </a:p>
          <a:p>
            <a:pPr marL="457200" indent="-418680">
              <a:lnSpc>
                <a:spcPct val="100000"/>
              </a:lnSpc>
              <a:buClr>
                <a:srgbClr val="000000"/>
              </a:buClr>
              <a:buFont typeface="Arial"/>
              <a:buChar char="●"/>
            </a:pPr>
            <a:r>
              <a:rPr b="0" lang="pt-PT" sz="3000" spc="-1" strike="noStrike">
                <a:solidFill>
                  <a:srgbClr val="000000"/>
                </a:solidFill>
                <a:latin typeface="Arial"/>
                <a:ea typeface="Arial"/>
              </a:rPr>
              <a:t>Container Runtime Engine</a:t>
            </a:r>
            <a:endParaRPr b="0" lang="pt-PT" sz="3000" spc="-1" strike="noStrike">
              <a:solidFill>
                <a:srgbClr val="000000"/>
              </a:solidFill>
              <a:latin typeface="Arial"/>
            </a:endParaRPr>
          </a:p>
          <a:p>
            <a:pPr>
              <a:lnSpc>
                <a:spcPct val="100000"/>
              </a:lnSpc>
              <a:spcBef>
                <a:spcPts val="601"/>
              </a:spcBef>
            </a:pPr>
            <a:endParaRPr b="0" lang="pt-PT" sz="3000" spc="-1" strike="noStrike">
              <a:solidFill>
                <a:srgbClr val="000000"/>
              </a:solidFill>
              <a:latin typeface="Arial"/>
            </a:endParaRPr>
          </a:p>
        </p:txBody>
      </p:sp>
      <p:pic>
        <p:nvPicPr>
          <p:cNvPr id="338" name="Google Shape;277;p42" descr=""/>
          <p:cNvPicPr/>
          <p:nvPr/>
        </p:nvPicPr>
        <p:blipFill>
          <a:blip r:embed="rId1"/>
          <a:stretch/>
        </p:blipFill>
        <p:spPr>
          <a:xfrm>
            <a:off x="6303240" y="1514880"/>
            <a:ext cx="2383200" cy="309600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kubelet</a:t>
            </a:r>
            <a:endParaRPr b="0" lang="pt-PT" sz="3600" spc="-1" strike="noStrike">
              <a:solidFill>
                <a:srgbClr val="000000"/>
              </a:solidFill>
              <a:latin typeface="Arial"/>
            </a:endParaRPr>
          </a:p>
        </p:txBody>
      </p:sp>
      <p:sp>
        <p:nvSpPr>
          <p:cNvPr id="340" name="TextShape 2"/>
          <p:cNvSpPr txBox="1"/>
          <p:nvPr/>
        </p:nvSpPr>
        <p:spPr>
          <a:xfrm>
            <a:off x="457200" y="1200240"/>
            <a:ext cx="8614800" cy="3725280"/>
          </a:xfrm>
          <a:prstGeom prst="rect">
            <a:avLst/>
          </a:prstGeom>
          <a:noFill/>
          <a:ln>
            <a:noFill/>
          </a:ln>
        </p:spPr>
        <p:txBody>
          <a:bodyPr tIns="91440" bIns="91440">
            <a:noAutofit/>
          </a:bodyPr>
          <a:p>
            <a:pPr marL="457200" indent="-418680">
              <a:lnSpc>
                <a:spcPct val="100000"/>
              </a:lnSpc>
              <a:spcBef>
                <a:spcPts val="601"/>
              </a:spcBef>
              <a:buClr>
                <a:srgbClr val="000000"/>
              </a:buClr>
              <a:buFont typeface="Arial"/>
              <a:buChar char="●"/>
            </a:pPr>
            <a:r>
              <a:rPr b="0" lang="pt-PT" sz="3000" spc="-1" strike="noStrike">
                <a:solidFill>
                  <a:srgbClr val="000000"/>
                </a:solidFill>
                <a:latin typeface="Arial"/>
                <a:ea typeface="Arial"/>
              </a:rPr>
              <a:t>An </a:t>
            </a:r>
            <a:r>
              <a:rPr b="1" lang="pt-PT" sz="3000" spc="-1" strike="noStrike">
                <a:solidFill>
                  <a:srgbClr val="000000"/>
                </a:solidFill>
                <a:latin typeface="Arial"/>
                <a:ea typeface="Arial"/>
              </a:rPr>
              <a:t>agent that runs on each node</a:t>
            </a:r>
            <a:r>
              <a:rPr b="0" lang="pt-PT" sz="3000" spc="-1" strike="noStrike">
                <a:solidFill>
                  <a:srgbClr val="000000"/>
                </a:solidFill>
                <a:latin typeface="Arial"/>
                <a:ea typeface="Arial"/>
              </a:rPr>
              <a:t> in the cluster. It makes sure that containers are running in a pod.</a:t>
            </a:r>
            <a:endParaRPr b="0" lang="pt-PT" sz="3000" spc="-1" strike="noStrike">
              <a:solidFill>
                <a:srgbClr val="000000"/>
              </a:solidFill>
              <a:latin typeface="Arial"/>
            </a:endParaRPr>
          </a:p>
          <a:p>
            <a:pPr marL="457200" indent="-418680">
              <a:lnSpc>
                <a:spcPct val="100000"/>
              </a:lnSpc>
              <a:spcBef>
                <a:spcPts val="601"/>
              </a:spcBef>
              <a:buClr>
                <a:srgbClr val="000000"/>
              </a:buClr>
              <a:buFont typeface="Arial"/>
              <a:buChar char="●"/>
            </a:pPr>
            <a:r>
              <a:rPr b="0" lang="pt-PT" sz="3000" spc="-1" strike="noStrike">
                <a:solidFill>
                  <a:srgbClr val="000000"/>
                </a:solidFill>
                <a:latin typeface="Arial"/>
                <a:ea typeface="Arial"/>
              </a:rPr>
              <a:t>The kubelet takes a set of PodSpecs that are provided through various mechanisms and </a:t>
            </a:r>
            <a:r>
              <a:rPr b="1" lang="pt-PT" sz="3000" spc="-1" strike="noStrike">
                <a:solidFill>
                  <a:srgbClr val="000000"/>
                </a:solidFill>
                <a:latin typeface="Arial"/>
                <a:ea typeface="Arial"/>
              </a:rPr>
              <a:t>ensures that the containers</a:t>
            </a:r>
            <a:r>
              <a:rPr b="0" lang="pt-PT" sz="3000" spc="-1" strike="noStrike">
                <a:solidFill>
                  <a:srgbClr val="000000"/>
                </a:solidFill>
                <a:latin typeface="Arial"/>
                <a:ea typeface="Arial"/>
              </a:rPr>
              <a:t> described in those PodSpecs </a:t>
            </a:r>
            <a:r>
              <a:rPr b="1" lang="pt-PT" sz="3000" spc="-1" strike="noStrike">
                <a:solidFill>
                  <a:srgbClr val="000000"/>
                </a:solidFill>
                <a:latin typeface="Arial"/>
                <a:ea typeface="Arial"/>
              </a:rPr>
              <a:t>are running and healthy</a:t>
            </a:r>
            <a:r>
              <a:rPr b="0" lang="pt-PT" sz="3000" spc="-1" strike="noStrike">
                <a:solidFill>
                  <a:srgbClr val="000000"/>
                </a:solidFill>
                <a:latin typeface="Arial"/>
                <a:ea typeface="Arial"/>
              </a:rPr>
              <a:t>.</a:t>
            </a:r>
            <a:endParaRPr b="0" lang="pt-PT" sz="3000" spc="-1" strike="noStrike">
              <a:solidFill>
                <a:srgbClr val="000000"/>
              </a:solidFill>
              <a:latin typeface="Arial"/>
            </a:endParaRPr>
          </a:p>
          <a:p>
            <a:pPr>
              <a:lnSpc>
                <a:spcPct val="100000"/>
              </a:lnSpc>
              <a:spcBef>
                <a:spcPts val="601"/>
              </a:spcBef>
            </a:pPr>
            <a:endParaRPr b="0" lang="pt-PT"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kube-proxy</a:t>
            </a:r>
            <a:endParaRPr b="0" lang="pt-PT" sz="3600" spc="-1" strike="noStrike">
              <a:solidFill>
                <a:srgbClr val="000000"/>
              </a:solidFill>
              <a:latin typeface="Arial"/>
            </a:endParaRPr>
          </a:p>
        </p:txBody>
      </p:sp>
      <p:sp>
        <p:nvSpPr>
          <p:cNvPr id="342" name="TextShape 2"/>
          <p:cNvSpPr txBox="1"/>
          <p:nvPr/>
        </p:nvSpPr>
        <p:spPr>
          <a:xfrm>
            <a:off x="457200" y="1800000"/>
            <a:ext cx="8229240" cy="3125520"/>
          </a:xfrm>
          <a:prstGeom prst="rect">
            <a:avLst/>
          </a:prstGeom>
          <a:noFill/>
          <a:ln>
            <a:noFill/>
          </a:ln>
        </p:spPr>
        <p:txBody>
          <a:bodyPr tIns="91440" bIns="91440">
            <a:noAutofit/>
          </a:bodyPr>
          <a:p>
            <a:pPr marL="457200" indent="-380520">
              <a:lnSpc>
                <a:spcPct val="100000"/>
              </a:lnSpc>
              <a:spcBef>
                <a:spcPts val="601"/>
              </a:spcBef>
              <a:buClr>
                <a:srgbClr val="000000"/>
              </a:buClr>
              <a:buFont typeface="Arial"/>
              <a:buChar char="●"/>
            </a:pPr>
            <a:r>
              <a:rPr b="1" lang="pt-PT" sz="2400" spc="-1" strike="noStrike">
                <a:solidFill>
                  <a:srgbClr val="000000"/>
                </a:solidFill>
                <a:latin typeface="Arial"/>
                <a:ea typeface="Arial"/>
              </a:rPr>
              <a:t>Manages the network rules on each node</a:t>
            </a:r>
            <a:r>
              <a:rPr b="0" lang="pt-PT" sz="2400" spc="-1" strike="noStrike">
                <a:solidFill>
                  <a:srgbClr val="000000"/>
                </a:solidFill>
                <a:latin typeface="Arial"/>
                <a:ea typeface="Arial"/>
              </a:rPr>
              <a:t>.</a:t>
            </a:r>
            <a:br/>
            <a:r>
              <a:rPr b="0" lang="pt-PT" sz="2400" spc="-1" strike="noStrike">
                <a:solidFill>
                  <a:srgbClr val="000000"/>
                </a:solidFill>
                <a:latin typeface="Arial"/>
              </a:rPr>
              <a:t> </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Performs </a:t>
            </a:r>
            <a:r>
              <a:rPr b="1" lang="pt-PT" sz="2400" spc="-1" strike="noStrike">
                <a:solidFill>
                  <a:srgbClr val="000000"/>
                </a:solidFill>
                <a:latin typeface="Arial"/>
                <a:ea typeface="Arial"/>
              </a:rPr>
              <a:t>connection forwarding</a:t>
            </a:r>
            <a:r>
              <a:rPr b="0" lang="pt-PT" sz="2400" spc="-1" strike="noStrike">
                <a:solidFill>
                  <a:srgbClr val="000000"/>
                </a:solidFill>
                <a:latin typeface="Arial"/>
                <a:ea typeface="Arial"/>
              </a:rPr>
              <a:t> or </a:t>
            </a:r>
            <a:r>
              <a:rPr b="1" lang="pt-PT" sz="2400" spc="-1" strike="noStrike">
                <a:solidFill>
                  <a:srgbClr val="000000"/>
                </a:solidFill>
                <a:latin typeface="Arial"/>
                <a:ea typeface="Arial"/>
              </a:rPr>
              <a:t>load balancing</a:t>
            </a:r>
            <a:r>
              <a:rPr b="0" lang="pt-PT" sz="2400" spc="-1" strike="noStrike">
                <a:solidFill>
                  <a:srgbClr val="000000"/>
                </a:solidFill>
                <a:latin typeface="Arial"/>
                <a:ea typeface="Arial"/>
              </a:rPr>
              <a:t> for Kubernetes cluster </a:t>
            </a:r>
            <a:r>
              <a:rPr b="1" lang="pt-PT" sz="2400" spc="-1" strike="noStrike">
                <a:solidFill>
                  <a:srgbClr val="000000"/>
                </a:solidFill>
                <a:latin typeface="Arial"/>
                <a:ea typeface="Arial"/>
              </a:rPr>
              <a:t>services</a:t>
            </a:r>
            <a:r>
              <a:rPr b="0" lang="pt-PT" sz="2400" spc="-1" strike="noStrike">
                <a:solidFill>
                  <a:srgbClr val="000000"/>
                </a:solidFill>
                <a:latin typeface="Arial"/>
                <a:ea typeface="Arial"/>
              </a:rPr>
              <a:t>.</a:t>
            </a:r>
            <a:endParaRPr b="0" lang="pt-PT" sz="2400" spc="-1" strike="noStrike">
              <a:solidFill>
                <a:srgbClr val="000000"/>
              </a:solidFill>
              <a:latin typeface="Arial"/>
            </a:endParaRPr>
          </a:p>
          <a:p>
            <a:pPr>
              <a:lnSpc>
                <a:spcPct val="100000"/>
              </a:lnSpc>
              <a:spcBef>
                <a:spcPts val="601"/>
              </a:spcBef>
            </a:pP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Container Runtime Engine</a:t>
            </a:r>
            <a:endParaRPr b="0" lang="pt-PT" sz="3600" spc="-1" strike="noStrike">
              <a:solidFill>
                <a:srgbClr val="000000"/>
              </a:solidFill>
              <a:latin typeface="Arial"/>
            </a:endParaRPr>
          </a:p>
        </p:txBody>
      </p:sp>
      <p:sp>
        <p:nvSpPr>
          <p:cNvPr id="344" name="TextShape 2"/>
          <p:cNvSpPr txBox="1"/>
          <p:nvPr/>
        </p:nvSpPr>
        <p:spPr>
          <a:xfrm>
            <a:off x="457200" y="1200240"/>
            <a:ext cx="8229240" cy="3725280"/>
          </a:xfrm>
          <a:prstGeom prst="rect">
            <a:avLst/>
          </a:prstGeom>
          <a:noFill/>
          <a:ln>
            <a:noFill/>
          </a:ln>
        </p:spPr>
        <p:txBody>
          <a:bodyPr tIns="91440" bIns="91440">
            <a:noAutofit/>
          </a:bodyPr>
          <a:p>
            <a:pPr marL="457200" indent="-380520">
              <a:lnSpc>
                <a:spcPct val="100000"/>
              </a:lnSpc>
              <a:spcBef>
                <a:spcPts val="601"/>
              </a:spcBef>
              <a:buClr>
                <a:srgbClr val="000000"/>
              </a:buClr>
              <a:buFont typeface="Arial"/>
              <a:buChar char="●"/>
            </a:pPr>
            <a:r>
              <a:rPr b="0" lang="pt-PT" sz="2400" spc="-1" strike="noStrike">
                <a:solidFill>
                  <a:srgbClr val="000000"/>
                </a:solidFill>
                <a:latin typeface="Arial"/>
                <a:ea typeface="Arial"/>
              </a:rPr>
              <a:t>A container runtime is a CRI (Container Runtime Interface) compatible application that </a:t>
            </a:r>
            <a:r>
              <a:rPr b="1" lang="pt-PT" sz="2400" spc="-1" strike="noStrike">
                <a:solidFill>
                  <a:srgbClr val="000000"/>
                </a:solidFill>
                <a:latin typeface="Arial"/>
                <a:ea typeface="Arial"/>
              </a:rPr>
              <a:t>executes and manages containers</a:t>
            </a:r>
            <a:r>
              <a:rPr b="0" lang="pt-PT" sz="2400" spc="-1" strike="noStrike">
                <a:solidFill>
                  <a:srgbClr val="000000"/>
                </a:solidFill>
                <a:latin typeface="Arial"/>
                <a:ea typeface="Arial"/>
              </a:rPr>
              <a:t>. </a:t>
            </a:r>
            <a:br/>
            <a:r>
              <a:rPr b="0" lang="pt-PT" sz="2400" spc="-1" strike="noStrike">
                <a:solidFill>
                  <a:srgbClr val="000000"/>
                </a:solidFill>
                <a:latin typeface="Arial"/>
              </a:rPr>
              <a:t> </a:t>
            </a:r>
            <a:endParaRPr b="0" lang="pt-PT" sz="2400" spc="-1" strike="noStrike">
              <a:solidFill>
                <a:srgbClr val="000000"/>
              </a:solidFill>
              <a:latin typeface="Arial"/>
            </a:endParaRPr>
          </a:p>
          <a:p>
            <a:pPr lvl="1" marL="914400" indent="-380520">
              <a:lnSpc>
                <a:spcPct val="100000"/>
              </a:lnSpc>
              <a:buClr>
                <a:srgbClr val="000000"/>
              </a:buClr>
              <a:buFont typeface="Arial"/>
              <a:buChar char="○"/>
            </a:pPr>
            <a:r>
              <a:rPr b="1" lang="pt-PT" sz="2400" spc="-1" strike="noStrike">
                <a:solidFill>
                  <a:srgbClr val="000000"/>
                </a:solidFill>
                <a:latin typeface="Arial"/>
                <a:ea typeface="Arial"/>
              </a:rPr>
              <a:t>Containerd</a:t>
            </a:r>
            <a:r>
              <a:rPr b="0" lang="pt-PT" sz="2400" spc="-1" strike="noStrike">
                <a:solidFill>
                  <a:srgbClr val="000000"/>
                </a:solidFill>
                <a:latin typeface="Arial"/>
                <a:ea typeface="Arial"/>
              </a:rPr>
              <a:t> (docker)</a:t>
            </a:r>
            <a:endParaRPr b="0" lang="pt-PT" sz="2400" spc="-1" strike="noStrike">
              <a:solidFill>
                <a:srgbClr val="000000"/>
              </a:solidFill>
              <a:latin typeface="Arial"/>
            </a:endParaRPr>
          </a:p>
          <a:p>
            <a:pPr lvl="1" marL="914400" indent="-380520">
              <a:lnSpc>
                <a:spcPct val="100000"/>
              </a:lnSpc>
              <a:buClr>
                <a:srgbClr val="000000"/>
              </a:buClr>
              <a:buFont typeface="Arial"/>
              <a:buChar char="○"/>
            </a:pPr>
            <a:r>
              <a:rPr b="0" lang="pt-PT" sz="2400" spc="-1" strike="noStrike">
                <a:solidFill>
                  <a:srgbClr val="000000"/>
                </a:solidFill>
                <a:latin typeface="Arial"/>
                <a:ea typeface="Arial"/>
              </a:rPr>
              <a:t>Cri-o </a:t>
            </a:r>
            <a:endParaRPr b="0" lang="pt-PT" sz="2400" spc="-1" strike="noStrike">
              <a:solidFill>
                <a:srgbClr val="000000"/>
              </a:solidFill>
              <a:latin typeface="Arial"/>
            </a:endParaRPr>
          </a:p>
          <a:p>
            <a:pPr lvl="1" marL="914400" indent="-380520">
              <a:lnSpc>
                <a:spcPct val="100000"/>
              </a:lnSpc>
              <a:buClr>
                <a:srgbClr val="000000"/>
              </a:buClr>
              <a:buFont typeface="Arial"/>
              <a:buChar char="○"/>
            </a:pPr>
            <a:r>
              <a:rPr b="0" lang="pt-PT" sz="2400" spc="-1" strike="noStrike">
                <a:solidFill>
                  <a:srgbClr val="000000"/>
                </a:solidFill>
                <a:latin typeface="Arial"/>
                <a:ea typeface="Arial"/>
              </a:rPr>
              <a:t>Rkt</a:t>
            </a:r>
            <a:endParaRPr b="0" lang="pt-PT" sz="2400" spc="-1" strike="noStrike">
              <a:solidFill>
                <a:srgbClr val="000000"/>
              </a:solidFill>
              <a:latin typeface="Arial"/>
            </a:endParaRPr>
          </a:p>
          <a:p>
            <a:pPr lvl="1" marL="914400" indent="-380520">
              <a:lnSpc>
                <a:spcPct val="100000"/>
              </a:lnSpc>
              <a:buClr>
                <a:srgbClr val="000000"/>
              </a:buClr>
              <a:buFont typeface="Arial"/>
              <a:buChar char="○"/>
            </a:pPr>
            <a:r>
              <a:rPr b="0" lang="pt-PT" sz="2400" spc="-1" strike="noStrike">
                <a:solidFill>
                  <a:srgbClr val="000000"/>
                </a:solidFill>
                <a:latin typeface="Arial"/>
                <a:ea typeface="Arial"/>
              </a:rPr>
              <a:t>Kata (formerly clear and hyper)</a:t>
            </a:r>
            <a:endParaRPr b="0" lang="pt-PT" sz="2400" spc="-1" strike="noStrike">
              <a:solidFill>
                <a:srgbClr val="000000"/>
              </a:solidFill>
              <a:latin typeface="Arial"/>
            </a:endParaRPr>
          </a:p>
          <a:p>
            <a:pPr lvl="1" marL="914400" indent="-380520">
              <a:lnSpc>
                <a:spcPct val="100000"/>
              </a:lnSpc>
              <a:buClr>
                <a:srgbClr val="000000"/>
              </a:buClr>
              <a:buFont typeface="Arial"/>
              <a:buChar char="○"/>
            </a:pPr>
            <a:r>
              <a:rPr b="0" lang="pt-PT" sz="2400" spc="-1" strike="noStrike">
                <a:solidFill>
                  <a:srgbClr val="000000"/>
                </a:solidFill>
                <a:latin typeface="Arial"/>
                <a:ea typeface="Arial"/>
              </a:rPr>
              <a:t>Virtlet (VM CRI compatible runtime)</a:t>
            </a:r>
            <a:endParaRPr b="0" lang="pt-PT" sz="2400" spc="-1" strike="noStrike">
              <a:solidFill>
                <a:srgbClr val="000000"/>
              </a:solidFill>
              <a:latin typeface="Arial"/>
            </a:endParaRPr>
          </a:p>
          <a:p>
            <a:pPr>
              <a:lnSpc>
                <a:spcPct val="100000"/>
              </a:lnSpc>
              <a:spcBef>
                <a:spcPts val="601"/>
              </a:spcBef>
            </a:pP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5" name="Google Shape;300;p46" descr=""/>
          <p:cNvPicPr/>
          <p:nvPr/>
        </p:nvPicPr>
        <p:blipFill>
          <a:blip r:embed="rId1"/>
          <a:stretch/>
        </p:blipFill>
        <p:spPr>
          <a:xfrm>
            <a:off x="916920" y="0"/>
            <a:ext cx="7309800" cy="514332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TextShape 1"/>
          <p:cNvSpPr txBox="1"/>
          <p:nvPr/>
        </p:nvSpPr>
        <p:spPr>
          <a:xfrm>
            <a:off x="457200" y="4406400"/>
            <a:ext cx="8229240" cy="519120"/>
          </a:xfrm>
          <a:prstGeom prst="rect">
            <a:avLst/>
          </a:prstGeom>
          <a:noFill/>
          <a:ln>
            <a:noFill/>
          </a:ln>
        </p:spPr>
        <p:txBody>
          <a:bodyPr tIns="91440" bIns="91440">
            <a:noAutofit/>
          </a:bodyPr>
          <a:p>
            <a:pPr>
              <a:lnSpc>
                <a:spcPct val="100000"/>
              </a:lnSpc>
            </a:pPr>
            <a:r>
              <a:rPr b="0" lang="pt-PT" sz="3600" spc="-1" strike="noStrike">
                <a:solidFill>
                  <a:srgbClr val="2388db"/>
                </a:solidFill>
                <a:latin typeface="Arial"/>
                <a:ea typeface="Arial"/>
              </a:rPr>
              <a:t>Architecture Overview</a:t>
            </a:r>
            <a:endParaRPr b="0" lang="pt-PT" sz="3600" spc="-1" strike="noStrike">
              <a:solidFill>
                <a:srgbClr val="000000"/>
              </a:solidFill>
              <a:latin typeface="Arial"/>
            </a:endParaRPr>
          </a:p>
        </p:txBody>
      </p:sp>
      <p:sp>
        <p:nvSpPr>
          <p:cNvPr id="347" name="TextShape 2"/>
          <p:cNvSpPr txBox="1"/>
          <p:nvPr/>
        </p:nvSpPr>
        <p:spPr>
          <a:xfrm>
            <a:off x="457200" y="1549440"/>
            <a:ext cx="4332240" cy="1542600"/>
          </a:xfrm>
          <a:prstGeom prst="rect">
            <a:avLst/>
          </a:prstGeom>
          <a:noFill/>
          <a:ln>
            <a:noFill/>
          </a:ln>
        </p:spPr>
        <p:txBody>
          <a:bodyPr tIns="91440" bIns="91440" anchor="ctr">
            <a:noAutofit/>
          </a:bodyPr>
          <a:p>
            <a:pPr algn="ctr">
              <a:lnSpc>
                <a:spcPct val="100000"/>
              </a:lnSpc>
            </a:pPr>
            <a:r>
              <a:rPr b="1" lang="pt-PT" sz="3600" spc="-1" strike="noStrike">
                <a:solidFill>
                  <a:srgbClr val="ffffff"/>
                </a:solidFill>
                <a:latin typeface="Arial"/>
                <a:ea typeface="Arial"/>
              </a:rPr>
              <a:t>Security</a:t>
            </a:r>
            <a:endParaRPr b="0" lang="pt-PT"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8" name="Picture 5" descr=""/>
          <p:cNvPicPr/>
          <p:nvPr/>
        </p:nvPicPr>
        <p:blipFill>
          <a:blip r:embed="rId1"/>
          <a:stretch/>
        </p:blipFill>
        <p:spPr>
          <a:xfrm>
            <a:off x="0" y="0"/>
            <a:ext cx="9143640" cy="514332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Authentication</a:t>
            </a:r>
            <a:endParaRPr b="0" lang="pt-PT" sz="3600" spc="-1" strike="noStrike">
              <a:solidFill>
                <a:srgbClr val="000000"/>
              </a:solidFill>
              <a:latin typeface="Arial"/>
            </a:endParaRPr>
          </a:p>
        </p:txBody>
      </p:sp>
      <p:sp>
        <p:nvSpPr>
          <p:cNvPr id="350" name="TextShape 2"/>
          <p:cNvSpPr txBox="1"/>
          <p:nvPr/>
        </p:nvSpPr>
        <p:spPr>
          <a:xfrm>
            <a:off x="0" y="1063440"/>
            <a:ext cx="9143640" cy="3862080"/>
          </a:xfrm>
          <a:prstGeom prst="rect">
            <a:avLst/>
          </a:prstGeom>
          <a:noFill/>
          <a:ln>
            <a:noFill/>
          </a:ln>
        </p:spPr>
        <p:txBody>
          <a:bodyPr tIns="91440" bIns="91440">
            <a:noAutofit/>
          </a:bodyPr>
          <a:p>
            <a:pPr marL="457200" indent="-380520">
              <a:lnSpc>
                <a:spcPct val="100000"/>
              </a:lnSpc>
              <a:spcBef>
                <a:spcPts val="601"/>
              </a:spcBef>
              <a:buClr>
                <a:srgbClr val="000000"/>
              </a:buClr>
              <a:buFont typeface="Arial"/>
              <a:buChar char="●"/>
            </a:pPr>
            <a:r>
              <a:rPr b="0" lang="pt-PT" sz="2400" spc="-1" strike="noStrike">
                <a:solidFill>
                  <a:srgbClr val="000000"/>
                </a:solidFill>
                <a:latin typeface="Arial"/>
                <a:ea typeface="Arial"/>
              </a:rPr>
              <a:t> </a:t>
            </a:r>
            <a:r>
              <a:rPr b="0" lang="pt-PT" sz="2800" spc="-1" strike="noStrike">
                <a:solidFill>
                  <a:srgbClr val="000000"/>
                </a:solidFill>
                <a:latin typeface="Arial"/>
                <a:ea typeface="Arial"/>
              </a:rPr>
              <a:t>X509 Client Certs </a:t>
            </a:r>
            <a:r>
              <a:rPr b="0" lang="pt-PT" sz="2000" spc="-1" strike="noStrike">
                <a:solidFill>
                  <a:srgbClr val="000000"/>
                </a:solidFill>
                <a:latin typeface="Arial"/>
                <a:ea typeface="Arial"/>
              </a:rPr>
              <a:t>(CN used as user, Org fields as group) No way to revoke them!! – wip </a:t>
            </a:r>
            <a:r>
              <a:rPr b="0" lang="pt-PT" sz="2000" spc="-1" strike="noStrike">
                <a:solidFill>
                  <a:srgbClr val="000000"/>
                </a:solidFill>
                <a:latin typeface="Wingdings"/>
                <a:ea typeface="Arial"/>
              </a:rPr>
              <a:t></a:t>
            </a:r>
            <a:endParaRPr b="0" lang="pt-PT" sz="2000" spc="-1" strike="noStrike">
              <a:solidFill>
                <a:srgbClr val="000000"/>
              </a:solidFill>
              <a:latin typeface="Arial"/>
            </a:endParaRPr>
          </a:p>
          <a:p>
            <a:pPr marL="457200" indent="-380520">
              <a:lnSpc>
                <a:spcPct val="100000"/>
              </a:lnSpc>
              <a:spcBef>
                <a:spcPts val="601"/>
              </a:spcBef>
              <a:buClr>
                <a:srgbClr val="000000"/>
              </a:buClr>
              <a:buFont typeface="Arial"/>
              <a:buChar char="●"/>
            </a:pPr>
            <a:r>
              <a:rPr b="0" lang="pt-PT" sz="2800" spc="-1" strike="noStrike">
                <a:solidFill>
                  <a:srgbClr val="000000"/>
                </a:solidFill>
                <a:latin typeface="Arial"/>
                <a:ea typeface="Arial"/>
              </a:rPr>
              <a:t>Static Password File </a:t>
            </a:r>
            <a:r>
              <a:rPr b="0" lang="pt-PT" sz="2000" spc="-1" strike="noStrike">
                <a:solidFill>
                  <a:srgbClr val="000000"/>
                </a:solidFill>
                <a:latin typeface="Arial"/>
                <a:ea typeface="Arial"/>
              </a:rPr>
              <a:t>(password,user,uid,"group1,group2,group3")</a:t>
            </a:r>
            <a:endParaRPr b="0" lang="pt-PT" sz="2000" spc="-1" strike="noStrike">
              <a:solidFill>
                <a:srgbClr val="000000"/>
              </a:solidFill>
              <a:latin typeface="Arial"/>
            </a:endParaRPr>
          </a:p>
          <a:p>
            <a:pPr marL="457200" indent="-380520">
              <a:lnSpc>
                <a:spcPct val="100000"/>
              </a:lnSpc>
              <a:spcBef>
                <a:spcPts val="601"/>
              </a:spcBef>
              <a:buClr>
                <a:srgbClr val="000000"/>
              </a:buClr>
              <a:buFont typeface="Arial"/>
              <a:buChar char="●"/>
            </a:pPr>
            <a:r>
              <a:rPr b="0" lang="pt-PT" sz="2800" spc="-1" strike="noStrike">
                <a:solidFill>
                  <a:srgbClr val="000000"/>
                </a:solidFill>
                <a:latin typeface="Arial"/>
                <a:ea typeface="Arial"/>
              </a:rPr>
              <a:t>Static Token File </a:t>
            </a:r>
            <a:r>
              <a:rPr b="0" lang="pt-PT" sz="2000" spc="-1" strike="noStrike">
                <a:solidFill>
                  <a:srgbClr val="000000"/>
                </a:solidFill>
                <a:latin typeface="Arial"/>
                <a:ea typeface="Arial"/>
              </a:rPr>
              <a:t>(token,user,uid,"group1,group2,group3")</a:t>
            </a:r>
            <a:endParaRPr b="0" lang="pt-PT" sz="2000" spc="-1" strike="noStrike">
              <a:solidFill>
                <a:srgbClr val="000000"/>
              </a:solidFill>
              <a:latin typeface="Arial"/>
            </a:endParaRPr>
          </a:p>
          <a:p>
            <a:pPr marL="457200" indent="-380520">
              <a:lnSpc>
                <a:spcPct val="100000"/>
              </a:lnSpc>
              <a:spcBef>
                <a:spcPts val="601"/>
              </a:spcBef>
              <a:buClr>
                <a:srgbClr val="000000"/>
              </a:buClr>
              <a:buFont typeface="Arial"/>
              <a:buChar char="●"/>
            </a:pPr>
            <a:r>
              <a:rPr b="0" lang="pt-PT" sz="2800" spc="-1" strike="noStrike">
                <a:solidFill>
                  <a:srgbClr val="000000"/>
                </a:solidFill>
                <a:latin typeface="Arial"/>
                <a:ea typeface="Arial"/>
              </a:rPr>
              <a:t>Bearer Token </a:t>
            </a:r>
            <a:r>
              <a:rPr b="0" lang="pt-PT" sz="2000" spc="-1" strike="noStrike">
                <a:solidFill>
                  <a:srgbClr val="000000"/>
                </a:solidFill>
                <a:latin typeface="Arial"/>
                <a:ea typeface="Arial"/>
              </a:rPr>
              <a:t>(Authorization: Bearer 31ada4fd-ade)</a:t>
            </a:r>
            <a:endParaRPr b="0" lang="pt-PT" sz="2000" spc="-1" strike="noStrike">
              <a:solidFill>
                <a:srgbClr val="000000"/>
              </a:solidFill>
              <a:latin typeface="Arial"/>
            </a:endParaRPr>
          </a:p>
          <a:p>
            <a:pPr marL="457200" indent="-380520">
              <a:lnSpc>
                <a:spcPct val="100000"/>
              </a:lnSpc>
              <a:spcBef>
                <a:spcPts val="601"/>
              </a:spcBef>
              <a:buClr>
                <a:srgbClr val="000000"/>
              </a:buClr>
              <a:buFont typeface="Arial"/>
              <a:buChar char="●"/>
            </a:pPr>
            <a:r>
              <a:rPr b="0" lang="pt-PT" sz="2800" spc="-1" strike="noStrike">
                <a:solidFill>
                  <a:srgbClr val="000000"/>
                </a:solidFill>
                <a:latin typeface="Arial"/>
                <a:ea typeface="Arial"/>
              </a:rPr>
              <a:t>Bootstrap Tokens </a:t>
            </a:r>
            <a:r>
              <a:rPr b="0" lang="pt-PT" sz="2000" spc="-1" strike="noStrike">
                <a:solidFill>
                  <a:srgbClr val="000000"/>
                </a:solidFill>
                <a:latin typeface="Arial"/>
                <a:ea typeface="Arial"/>
              </a:rPr>
              <a:t>(Authorization: Bearer 781292.db7bc3a58fc5f07e)</a:t>
            </a:r>
            <a:endParaRPr b="0" lang="pt-PT" sz="2000" spc="-1" strike="noStrike">
              <a:solidFill>
                <a:srgbClr val="000000"/>
              </a:solidFill>
              <a:latin typeface="Arial"/>
            </a:endParaRPr>
          </a:p>
          <a:p>
            <a:pPr marL="457200" indent="-380520">
              <a:lnSpc>
                <a:spcPct val="100000"/>
              </a:lnSpc>
              <a:spcBef>
                <a:spcPts val="601"/>
              </a:spcBef>
              <a:buClr>
                <a:srgbClr val="000000"/>
              </a:buClr>
              <a:buFont typeface="Arial"/>
              <a:buChar char="●"/>
            </a:pPr>
            <a:r>
              <a:rPr b="0" lang="pt-PT" sz="2800" spc="-1" strike="noStrike">
                <a:solidFill>
                  <a:srgbClr val="000000"/>
                </a:solidFill>
                <a:latin typeface="Arial"/>
                <a:ea typeface="Arial"/>
              </a:rPr>
              <a:t>Service Account Tokens </a:t>
            </a:r>
            <a:r>
              <a:rPr b="0" lang="pt-PT" sz="2000" spc="-1" strike="noStrike">
                <a:solidFill>
                  <a:srgbClr val="000000"/>
                </a:solidFill>
                <a:latin typeface="Arial"/>
                <a:ea typeface="Arial"/>
              </a:rPr>
              <a:t>(signed by API server’s private TLS key or specified by file)</a:t>
            </a:r>
            <a:endParaRPr b="0" lang="pt-PT" sz="2000" spc="-1" strike="noStrike">
              <a:solidFill>
                <a:srgbClr val="000000"/>
              </a:solidFill>
              <a:latin typeface="Arial"/>
            </a:endParaRPr>
          </a:p>
          <a:p>
            <a:pPr>
              <a:lnSpc>
                <a:spcPct val="100000"/>
              </a:lnSpc>
              <a:spcBef>
                <a:spcPts val="601"/>
              </a:spcBef>
            </a:pPr>
            <a:endParaRPr b="0" lang="pt-PT"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Role - Authorization</a:t>
            </a:r>
            <a:endParaRPr b="0" lang="pt-PT" sz="3600" spc="-1" strike="noStrike">
              <a:solidFill>
                <a:srgbClr val="000000"/>
              </a:solidFill>
              <a:latin typeface="Arial"/>
            </a:endParaRPr>
          </a:p>
        </p:txBody>
      </p:sp>
      <p:pic>
        <p:nvPicPr>
          <p:cNvPr id="352" name="Picture 2" descr=""/>
          <p:cNvPicPr/>
          <p:nvPr/>
        </p:nvPicPr>
        <p:blipFill>
          <a:blip r:embed="rId1"/>
          <a:stretch/>
        </p:blipFill>
        <p:spPr>
          <a:xfrm>
            <a:off x="0" y="1200240"/>
            <a:ext cx="4193640" cy="2606400"/>
          </a:xfrm>
          <a:prstGeom prst="rect">
            <a:avLst/>
          </a:prstGeom>
          <a:ln>
            <a:noFill/>
          </a:ln>
        </p:spPr>
      </p:pic>
      <p:pic>
        <p:nvPicPr>
          <p:cNvPr id="353" name="Picture 4" descr=""/>
          <p:cNvPicPr/>
          <p:nvPr/>
        </p:nvPicPr>
        <p:blipFill>
          <a:blip r:embed="rId2"/>
          <a:stretch/>
        </p:blipFill>
        <p:spPr>
          <a:xfrm>
            <a:off x="4194000" y="1200240"/>
            <a:ext cx="4949640" cy="3016440"/>
          </a:xfrm>
          <a:prstGeom prst="rect">
            <a:avLst/>
          </a:prstGeom>
          <a:ln>
            <a:noFill/>
          </a:ln>
        </p:spPr>
      </p:pic>
      <p:pic>
        <p:nvPicPr>
          <p:cNvPr id="354" name="Picture 6" descr=""/>
          <p:cNvPicPr/>
          <p:nvPr/>
        </p:nvPicPr>
        <p:blipFill>
          <a:blip r:embed="rId3"/>
          <a:stretch/>
        </p:blipFill>
        <p:spPr>
          <a:xfrm>
            <a:off x="1239840" y="3739680"/>
            <a:ext cx="6664320" cy="140364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RoleBinding - Authorization</a:t>
            </a:r>
            <a:endParaRPr b="0" lang="pt-PT" sz="3600" spc="-1" strike="noStrike">
              <a:solidFill>
                <a:srgbClr val="000000"/>
              </a:solidFill>
              <a:latin typeface="Arial"/>
            </a:endParaRPr>
          </a:p>
        </p:txBody>
      </p:sp>
      <p:pic>
        <p:nvPicPr>
          <p:cNvPr id="356" name="Picture 5" descr=""/>
          <p:cNvPicPr/>
          <p:nvPr/>
        </p:nvPicPr>
        <p:blipFill>
          <a:blip r:embed="rId1"/>
          <a:stretch/>
        </p:blipFill>
        <p:spPr>
          <a:xfrm>
            <a:off x="703440" y="1185480"/>
            <a:ext cx="7587360" cy="37112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What is Kubernetes?</a:t>
            </a:r>
            <a:endParaRPr b="0" lang="pt-PT" sz="3600" spc="-1" strike="noStrike">
              <a:solidFill>
                <a:srgbClr val="000000"/>
              </a:solidFill>
              <a:latin typeface="Arial"/>
            </a:endParaRPr>
          </a:p>
        </p:txBody>
      </p:sp>
      <p:sp>
        <p:nvSpPr>
          <p:cNvPr id="298" name="TextShape 2"/>
          <p:cNvSpPr txBox="1"/>
          <p:nvPr/>
        </p:nvSpPr>
        <p:spPr>
          <a:xfrm>
            <a:off x="457200" y="1200240"/>
            <a:ext cx="8229240" cy="3725280"/>
          </a:xfrm>
          <a:prstGeom prst="rect">
            <a:avLst/>
          </a:prstGeom>
          <a:noFill/>
          <a:ln>
            <a:noFill/>
          </a:ln>
        </p:spPr>
        <p:txBody>
          <a:bodyPr tIns="91440" bIns="91440">
            <a:noAutofit/>
          </a:bodyPr>
          <a:p>
            <a:pPr marL="457200" indent="-380520">
              <a:lnSpc>
                <a:spcPct val="100000"/>
              </a:lnSpc>
              <a:spcBef>
                <a:spcPts val="601"/>
              </a:spcBef>
              <a:buClr>
                <a:srgbClr val="000000"/>
              </a:buClr>
              <a:buFont typeface="Arial"/>
              <a:buChar char="●"/>
            </a:pPr>
            <a:r>
              <a:rPr b="0" lang="pt-PT" sz="1800" spc="-1" strike="noStrike">
                <a:solidFill>
                  <a:srgbClr val="000000"/>
                </a:solidFill>
                <a:latin typeface="Arial"/>
                <a:ea typeface="Arial"/>
              </a:rPr>
              <a:t>A </a:t>
            </a:r>
            <a:r>
              <a:rPr b="1" lang="pt-PT" sz="1800" spc="-1" strike="noStrike">
                <a:solidFill>
                  <a:srgbClr val="000000"/>
                </a:solidFill>
                <a:latin typeface="Arial"/>
                <a:ea typeface="Arial"/>
              </a:rPr>
              <a:t>Production-Grade Container Orchestration System </a:t>
            </a:r>
            <a:r>
              <a:rPr b="0" lang="pt-PT" sz="1800" spc="-1" strike="noStrike">
                <a:solidFill>
                  <a:srgbClr val="000000"/>
                </a:solidFill>
                <a:latin typeface="Arial"/>
                <a:ea typeface="Arial"/>
              </a:rPr>
              <a:t>Google-grown, based on Borg and Omega, systems that run inside of Google right now and are proven to work at Google for over 10 years. </a:t>
            </a:r>
            <a:endParaRPr b="0" lang="pt-PT" sz="1800" spc="-1" strike="noStrike">
              <a:solidFill>
                <a:srgbClr val="000000"/>
              </a:solidFill>
              <a:latin typeface="Arial"/>
            </a:endParaRPr>
          </a:p>
          <a:p>
            <a:pPr marL="457200" indent="-380520">
              <a:lnSpc>
                <a:spcPct val="100000"/>
              </a:lnSpc>
              <a:spcBef>
                <a:spcPts val="601"/>
              </a:spcBef>
              <a:buClr>
                <a:srgbClr val="000000"/>
              </a:buClr>
              <a:buFont typeface="Arial"/>
              <a:buChar char="●"/>
            </a:pPr>
            <a:r>
              <a:rPr b="0" lang="pt-PT" sz="1800" spc="-1" strike="noStrike">
                <a:solidFill>
                  <a:srgbClr val="000000"/>
                </a:solidFill>
                <a:latin typeface="Arial"/>
                <a:ea typeface="Arial"/>
              </a:rPr>
              <a:t>Google spawns billions of containers per week with these systems. </a:t>
            </a:r>
            <a:endParaRPr b="0" lang="pt-PT" sz="1800" spc="-1" strike="noStrike">
              <a:solidFill>
                <a:srgbClr val="000000"/>
              </a:solidFill>
              <a:latin typeface="Arial"/>
            </a:endParaRPr>
          </a:p>
          <a:p>
            <a:pPr marL="457200" indent="-380520">
              <a:lnSpc>
                <a:spcPct val="100000"/>
              </a:lnSpc>
              <a:spcBef>
                <a:spcPts val="601"/>
              </a:spcBef>
              <a:buClr>
                <a:srgbClr val="000000"/>
              </a:buClr>
              <a:buFont typeface="Arial"/>
              <a:buChar char="●"/>
            </a:pPr>
            <a:r>
              <a:rPr b="0" lang="pt-PT" sz="1800" spc="-1" strike="noStrike">
                <a:solidFill>
                  <a:srgbClr val="000000"/>
                </a:solidFill>
                <a:latin typeface="Arial"/>
                <a:ea typeface="Arial"/>
              </a:rPr>
              <a:t>Created by three Google employees initially during the summer of 2014; grew exponentially and became the first project to get donated to the CNCF. </a:t>
            </a:r>
            <a:endParaRPr b="0" lang="pt-PT" sz="1800" spc="-1" strike="noStrike">
              <a:solidFill>
                <a:srgbClr val="000000"/>
              </a:solidFill>
              <a:latin typeface="Arial"/>
            </a:endParaRPr>
          </a:p>
          <a:p>
            <a:pPr marL="457200" indent="-380520">
              <a:lnSpc>
                <a:spcPct val="100000"/>
              </a:lnSpc>
              <a:spcBef>
                <a:spcPts val="601"/>
              </a:spcBef>
              <a:buClr>
                <a:srgbClr val="000000"/>
              </a:buClr>
              <a:buFont typeface="Arial"/>
              <a:buChar char="●"/>
            </a:pPr>
            <a:r>
              <a:rPr b="0" lang="pt-PT" sz="1800" spc="-1" strike="noStrike">
                <a:solidFill>
                  <a:srgbClr val="000000"/>
                </a:solidFill>
                <a:latin typeface="Arial"/>
                <a:ea typeface="Arial"/>
              </a:rPr>
              <a:t>Hit the first production-grade version v1.0.1 in July 2015. Has continually released a new minor version every three months since v1.2.0 in March 2016. Lately v1.13.0 was released in December 2018.</a:t>
            </a:r>
            <a:endParaRPr b="0" lang="pt-P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RoleBinding - Authorization</a:t>
            </a:r>
            <a:endParaRPr b="0" lang="pt-PT" sz="3600" spc="-1" strike="noStrike">
              <a:solidFill>
                <a:srgbClr val="000000"/>
              </a:solidFill>
              <a:latin typeface="Arial"/>
            </a:endParaRPr>
          </a:p>
        </p:txBody>
      </p:sp>
      <p:pic>
        <p:nvPicPr>
          <p:cNvPr id="358" name="Picture 7" descr=""/>
          <p:cNvPicPr/>
          <p:nvPr/>
        </p:nvPicPr>
        <p:blipFill>
          <a:blip r:embed="rId1"/>
          <a:stretch/>
        </p:blipFill>
        <p:spPr>
          <a:xfrm>
            <a:off x="852840" y="1143000"/>
            <a:ext cx="7288560" cy="400032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9" name="Picture 2" descr=""/>
          <p:cNvPicPr/>
          <p:nvPr/>
        </p:nvPicPr>
        <p:blipFill>
          <a:blip r:embed="rId1"/>
          <a:stretch/>
        </p:blipFill>
        <p:spPr>
          <a:xfrm>
            <a:off x="797040" y="0"/>
            <a:ext cx="7549560" cy="514332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0" name="Picture 3" descr=""/>
          <p:cNvPicPr/>
          <p:nvPr/>
        </p:nvPicPr>
        <p:blipFill>
          <a:blip r:embed="rId1"/>
          <a:stretch/>
        </p:blipFill>
        <p:spPr>
          <a:xfrm>
            <a:off x="0" y="496080"/>
            <a:ext cx="9143640" cy="415116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Request/Response</a:t>
            </a:r>
            <a:endParaRPr b="0" lang="pt-PT" sz="3600" spc="-1" strike="noStrike">
              <a:solidFill>
                <a:srgbClr val="000000"/>
              </a:solidFill>
              <a:latin typeface="Arial"/>
            </a:endParaRPr>
          </a:p>
        </p:txBody>
      </p:sp>
      <p:sp>
        <p:nvSpPr>
          <p:cNvPr id="362" name="TextShape 2"/>
          <p:cNvSpPr txBox="1"/>
          <p:nvPr/>
        </p:nvSpPr>
        <p:spPr>
          <a:xfrm>
            <a:off x="4692240" y="1200240"/>
            <a:ext cx="3994200" cy="3738240"/>
          </a:xfrm>
          <a:prstGeom prst="rect">
            <a:avLst/>
          </a:prstGeom>
          <a:noFill/>
          <a:ln w="19080">
            <a:solidFill>
              <a:srgbClr val="000000"/>
            </a:solidFill>
            <a:round/>
          </a:ln>
        </p:spPr>
        <p:txBody>
          <a:bodyPr tIns="91440" bIns="91440">
            <a:noAutofit/>
          </a:bodyPr>
          <a:p>
            <a:pPr>
              <a:lnSpc>
                <a:spcPct val="100000"/>
              </a:lnSpc>
            </a:pPr>
            <a:r>
              <a:rPr b="0" lang="pt-PT" sz="1400" spc="-1" strike="noStrike">
                <a:solidFill>
                  <a:srgbClr val="1155cc"/>
                </a:solidFill>
                <a:latin typeface="Roboto Mono"/>
                <a:ea typeface="Roboto Mono"/>
              </a:rPr>
              <a:t>{</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"apiVersion": "authentication.k8s.io/v1beta1",</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"kind": "TokenReview",</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"status": {</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"authenticated": true,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"user": {</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"username": "janedoe@example.com",</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"uid": "42",</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"groups": [</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"developers",</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"qa"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a:t>
            </a:r>
            <a:endParaRPr b="0" lang="pt-PT" sz="1400" spc="-1" strike="noStrike">
              <a:solidFill>
                <a:srgbClr val="000000"/>
              </a:solidFill>
              <a:latin typeface="Arial"/>
            </a:endParaRPr>
          </a:p>
        </p:txBody>
      </p:sp>
      <p:sp>
        <p:nvSpPr>
          <p:cNvPr id="363" name="TextShape 3"/>
          <p:cNvSpPr txBox="1"/>
          <p:nvPr/>
        </p:nvSpPr>
        <p:spPr>
          <a:xfrm>
            <a:off x="210960" y="1200240"/>
            <a:ext cx="4369320" cy="3725280"/>
          </a:xfrm>
          <a:prstGeom prst="rect">
            <a:avLst/>
          </a:prstGeom>
          <a:noFill/>
          <a:ln w="19080">
            <a:solidFill>
              <a:srgbClr val="000000"/>
            </a:solidFill>
            <a:round/>
          </a:ln>
        </p:spPr>
        <p:txBody>
          <a:bodyPr tIns="91440" bIns="91440">
            <a:noAutofit/>
          </a:bodyPr>
          <a:p>
            <a:pPr>
              <a:lnSpc>
                <a:spcPct val="100000"/>
              </a:lnSpc>
            </a:pPr>
            <a:r>
              <a:rPr b="0" lang="pt-PT" sz="1600" spc="-1" strike="noStrike">
                <a:solidFill>
                  <a:srgbClr val="1155cc"/>
                </a:solidFill>
                <a:latin typeface="Roboto Mono"/>
                <a:ea typeface="Roboto Mono"/>
              </a:rPr>
              <a:t>{</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"apiVersion": "authentication.k8s.io/v1beta1",</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"kind": "TokenReview",</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"spec": {</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"token": "(BEARERTOKEN)"</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a:t>
            </a:r>
            <a:endParaRPr b="0" lang="pt-PT"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TextShape 1"/>
          <p:cNvSpPr txBox="1"/>
          <p:nvPr/>
        </p:nvSpPr>
        <p:spPr>
          <a:xfrm>
            <a:off x="457200" y="4406400"/>
            <a:ext cx="8229240" cy="519120"/>
          </a:xfrm>
          <a:prstGeom prst="rect">
            <a:avLst/>
          </a:prstGeom>
          <a:noFill/>
          <a:ln>
            <a:noFill/>
          </a:ln>
        </p:spPr>
        <p:txBody>
          <a:bodyPr tIns="91440" bIns="91440">
            <a:noAutofit/>
          </a:bodyPr>
          <a:p>
            <a:pPr>
              <a:lnSpc>
                <a:spcPct val="100000"/>
              </a:lnSpc>
            </a:pPr>
            <a:r>
              <a:rPr b="0" lang="pt-PT" sz="3600" spc="-1" strike="noStrike">
                <a:solidFill>
                  <a:srgbClr val="2388db"/>
                </a:solidFill>
                <a:latin typeface="Arial"/>
                <a:ea typeface="Arial"/>
              </a:rPr>
              <a:t>Architecture Overview</a:t>
            </a:r>
            <a:endParaRPr b="0" lang="pt-PT" sz="3600" spc="-1" strike="noStrike">
              <a:solidFill>
                <a:srgbClr val="000000"/>
              </a:solidFill>
              <a:latin typeface="Arial"/>
            </a:endParaRPr>
          </a:p>
        </p:txBody>
      </p:sp>
      <p:sp>
        <p:nvSpPr>
          <p:cNvPr id="365" name="TextShape 2"/>
          <p:cNvSpPr txBox="1"/>
          <p:nvPr/>
        </p:nvSpPr>
        <p:spPr>
          <a:xfrm>
            <a:off x="457200" y="1549440"/>
            <a:ext cx="4332240" cy="1542600"/>
          </a:xfrm>
          <a:prstGeom prst="rect">
            <a:avLst/>
          </a:prstGeom>
          <a:noFill/>
          <a:ln>
            <a:noFill/>
          </a:ln>
        </p:spPr>
        <p:txBody>
          <a:bodyPr tIns="91440" bIns="91440" anchor="ctr">
            <a:noAutofit/>
          </a:bodyPr>
          <a:p>
            <a:pPr algn="ctr">
              <a:lnSpc>
                <a:spcPct val="100000"/>
              </a:lnSpc>
            </a:pPr>
            <a:r>
              <a:rPr b="1" lang="pt-PT" sz="3600" spc="-1" strike="noStrike">
                <a:solidFill>
                  <a:srgbClr val="ffffff"/>
                </a:solidFill>
                <a:latin typeface="Arial"/>
                <a:ea typeface="Arial"/>
              </a:rPr>
              <a:t>Networking</a:t>
            </a:r>
            <a:endParaRPr b="0" lang="pt-PT"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Fundamental Networking Rules</a:t>
            </a:r>
            <a:endParaRPr b="0" lang="pt-PT" sz="3600" spc="-1" strike="noStrike">
              <a:solidFill>
                <a:srgbClr val="000000"/>
              </a:solidFill>
              <a:latin typeface="Arial"/>
            </a:endParaRPr>
          </a:p>
        </p:txBody>
      </p:sp>
      <p:sp>
        <p:nvSpPr>
          <p:cNvPr id="367" name="TextShape 2"/>
          <p:cNvSpPr txBox="1"/>
          <p:nvPr/>
        </p:nvSpPr>
        <p:spPr>
          <a:xfrm>
            <a:off x="457200" y="1200240"/>
            <a:ext cx="8229240" cy="3725280"/>
          </a:xfrm>
          <a:prstGeom prst="rect">
            <a:avLst/>
          </a:prstGeom>
          <a:noFill/>
          <a:ln>
            <a:noFill/>
          </a:ln>
        </p:spPr>
        <p:txBody>
          <a:bodyPr tIns="91440" bIns="91440">
            <a:noAutofit/>
          </a:bodyPr>
          <a:p>
            <a:pPr marL="457200" indent="-380520">
              <a:lnSpc>
                <a:spcPct val="100000"/>
              </a:lnSpc>
              <a:spcBef>
                <a:spcPts val="601"/>
              </a:spcBef>
              <a:buClr>
                <a:srgbClr val="000000"/>
              </a:buClr>
              <a:buFont typeface="Arial"/>
              <a:buChar char="●"/>
            </a:pPr>
            <a:r>
              <a:rPr b="0" lang="pt-PT" sz="2400" spc="-1" strike="noStrike">
                <a:solidFill>
                  <a:srgbClr val="000000"/>
                </a:solidFill>
                <a:latin typeface="Arial"/>
                <a:ea typeface="Arial"/>
              </a:rPr>
              <a:t>All containers within a pod can communicate with each other unimpeded.</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All Pods can communicate with all other Pods without NAT. </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All nodes can communicate with all Pods (and vice-versa) without NAT.</a:t>
            </a:r>
            <a:endParaRPr b="0" lang="pt-PT" sz="2400" spc="-1" strike="noStrike">
              <a:solidFill>
                <a:srgbClr val="000000"/>
              </a:solidFill>
              <a:latin typeface="Arial"/>
            </a:endParaRPr>
          </a:p>
          <a:p>
            <a:pPr marL="457200" indent="-380520">
              <a:lnSpc>
                <a:spcPct val="100000"/>
              </a:lnSpc>
              <a:spcBef>
                <a:spcPts val="1001"/>
              </a:spcBef>
              <a:spcAft>
                <a:spcPts val="1001"/>
              </a:spcAft>
              <a:buClr>
                <a:srgbClr val="000000"/>
              </a:buClr>
              <a:buFont typeface="Arial"/>
              <a:buChar char="●"/>
            </a:pPr>
            <a:r>
              <a:rPr b="0" lang="pt-PT" sz="2400" spc="-1" strike="noStrike">
                <a:solidFill>
                  <a:srgbClr val="000000"/>
                </a:solidFill>
                <a:latin typeface="Arial"/>
                <a:ea typeface="Arial"/>
              </a:rPr>
              <a:t>The IP that a Pod sees itself as is the same IP that others see it as.</a:t>
            </a: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Fundamentals Applied </a:t>
            </a:r>
            <a:endParaRPr b="0" lang="pt-PT" sz="3600" spc="-1" strike="noStrike">
              <a:solidFill>
                <a:srgbClr val="000000"/>
              </a:solidFill>
              <a:latin typeface="Arial"/>
            </a:endParaRPr>
          </a:p>
        </p:txBody>
      </p:sp>
      <p:sp>
        <p:nvSpPr>
          <p:cNvPr id="369" name="TextShape 2"/>
          <p:cNvSpPr txBox="1"/>
          <p:nvPr/>
        </p:nvSpPr>
        <p:spPr>
          <a:xfrm>
            <a:off x="457200" y="1200240"/>
            <a:ext cx="8229240" cy="3725280"/>
          </a:xfrm>
          <a:prstGeom prst="rect">
            <a:avLst/>
          </a:prstGeom>
          <a:noFill/>
          <a:ln>
            <a:noFill/>
          </a:ln>
        </p:spPr>
        <p:txBody>
          <a:bodyPr tIns="91440" bIns="91440">
            <a:noAutofit/>
          </a:bodyPr>
          <a:p>
            <a:pPr marL="457200" indent="-418680">
              <a:lnSpc>
                <a:spcPct val="100000"/>
              </a:lnSpc>
              <a:spcBef>
                <a:spcPts val="601"/>
              </a:spcBef>
              <a:buClr>
                <a:srgbClr val="000000"/>
              </a:buClr>
              <a:buFont typeface="Arial"/>
              <a:buChar char="●"/>
            </a:pPr>
            <a:r>
              <a:rPr b="1" lang="pt-PT" sz="3000" spc="-1" strike="noStrike">
                <a:solidFill>
                  <a:srgbClr val="000000"/>
                </a:solidFill>
                <a:latin typeface="Arial"/>
                <a:ea typeface="Arial"/>
              </a:rPr>
              <a:t>Container-to-Container</a:t>
            </a:r>
            <a:endParaRPr b="0" lang="pt-PT" sz="3000" spc="-1" strike="noStrike">
              <a:solidFill>
                <a:srgbClr val="000000"/>
              </a:solidFill>
              <a:latin typeface="Arial"/>
            </a:endParaRPr>
          </a:p>
          <a:p>
            <a:pPr lvl="1" marL="914400" indent="-380520">
              <a:lnSpc>
                <a:spcPct val="100000"/>
              </a:lnSpc>
              <a:spcBef>
                <a:spcPts val="479"/>
              </a:spcBef>
              <a:buClr>
                <a:srgbClr val="000000"/>
              </a:buClr>
              <a:buFont typeface="Arial"/>
              <a:buChar char="○"/>
            </a:pPr>
            <a:r>
              <a:rPr b="0" lang="pt-PT" sz="2400" spc="-1" strike="noStrike">
                <a:solidFill>
                  <a:srgbClr val="000000"/>
                </a:solidFill>
                <a:latin typeface="Arial"/>
                <a:ea typeface="Arial"/>
              </a:rPr>
              <a:t>Containers within a pod exist within the </a:t>
            </a:r>
            <a:r>
              <a:rPr b="1" lang="pt-PT" sz="2400" spc="-1" strike="noStrike">
                <a:solidFill>
                  <a:srgbClr val="000000"/>
                </a:solidFill>
                <a:latin typeface="Arial"/>
                <a:ea typeface="Arial"/>
              </a:rPr>
              <a:t>same network namespace</a:t>
            </a:r>
            <a:r>
              <a:rPr b="0" lang="pt-PT" sz="2400" spc="-1" strike="noStrike">
                <a:solidFill>
                  <a:srgbClr val="000000"/>
                </a:solidFill>
                <a:latin typeface="Arial"/>
                <a:ea typeface="Arial"/>
              </a:rPr>
              <a:t> and share an IP.</a:t>
            </a:r>
            <a:endParaRPr b="0" lang="pt-PT" sz="2400" spc="-1" strike="noStrike">
              <a:solidFill>
                <a:srgbClr val="000000"/>
              </a:solidFill>
              <a:latin typeface="Arial"/>
            </a:endParaRPr>
          </a:p>
          <a:p>
            <a:pPr lvl="1" marL="914400" indent="-380520">
              <a:lnSpc>
                <a:spcPct val="100000"/>
              </a:lnSpc>
              <a:spcBef>
                <a:spcPts val="479"/>
              </a:spcBef>
              <a:buClr>
                <a:srgbClr val="000000"/>
              </a:buClr>
              <a:buFont typeface="Arial"/>
              <a:buChar char="○"/>
            </a:pPr>
            <a:r>
              <a:rPr b="0" lang="pt-PT" sz="2400" spc="-1" strike="noStrike">
                <a:solidFill>
                  <a:srgbClr val="000000"/>
                </a:solidFill>
                <a:latin typeface="Arial"/>
                <a:ea typeface="Arial"/>
              </a:rPr>
              <a:t>Enables intrapod communication over </a:t>
            </a:r>
            <a:r>
              <a:rPr b="0" i="1" lang="pt-PT" sz="2400" spc="-1" strike="noStrike">
                <a:solidFill>
                  <a:srgbClr val="000000"/>
                </a:solidFill>
                <a:latin typeface="Arial"/>
                <a:ea typeface="Arial"/>
              </a:rPr>
              <a:t>localhost</a:t>
            </a:r>
            <a:r>
              <a:rPr b="0" lang="pt-PT" sz="2400" spc="-1" strike="noStrike">
                <a:solidFill>
                  <a:srgbClr val="000000"/>
                </a:solidFill>
                <a:latin typeface="Arial"/>
                <a:ea typeface="Arial"/>
              </a:rPr>
              <a:t>. </a:t>
            </a:r>
            <a:endParaRPr b="0" lang="pt-PT" sz="2400" spc="-1" strike="noStrike">
              <a:solidFill>
                <a:srgbClr val="000000"/>
              </a:solidFill>
              <a:latin typeface="Arial"/>
            </a:endParaRPr>
          </a:p>
          <a:p>
            <a:pPr marL="457200" indent="-418680">
              <a:lnSpc>
                <a:spcPct val="100000"/>
              </a:lnSpc>
              <a:spcBef>
                <a:spcPts val="1001"/>
              </a:spcBef>
              <a:buClr>
                <a:srgbClr val="000000"/>
              </a:buClr>
              <a:buFont typeface="Arial"/>
              <a:buChar char="●"/>
            </a:pPr>
            <a:r>
              <a:rPr b="1" lang="pt-PT" sz="3000" spc="-1" strike="noStrike">
                <a:solidFill>
                  <a:srgbClr val="000000"/>
                </a:solidFill>
                <a:latin typeface="Arial"/>
                <a:ea typeface="Arial"/>
              </a:rPr>
              <a:t>Pod-to-Pod</a:t>
            </a:r>
            <a:endParaRPr b="0" lang="pt-PT" sz="3000" spc="-1" strike="noStrike">
              <a:solidFill>
                <a:srgbClr val="000000"/>
              </a:solidFill>
              <a:latin typeface="Arial"/>
            </a:endParaRPr>
          </a:p>
          <a:p>
            <a:pPr lvl="1" marL="9144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Allocated </a:t>
            </a:r>
            <a:r>
              <a:rPr b="1" lang="pt-PT" sz="2400" spc="-1" strike="noStrike">
                <a:solidFill>
                  <a:srgbClr val="000000"/>
                </a:solidFill>
                <a:latin typeface="Arial"/>
                <a:ea typeface="Arial"/>
              </a:rPr>
              <a:t>cluster unique IP</a:t>
            </a:r>
            <a:r>
              <a:rPr b="0" lang="pt-PT" sz="2400" spc="-1" strike="noStrike">
                <a:solidFill>
                  <a:srgbClr val="000000"/>
                </a:solidFill>
                <a:latin typeface="Arial"/>
                <a:ea typeface="Arial"/>
              </a:rPr>
              <a:t> for the duration of its life cycle.</a:t>
            </a:r>
            <a:endParaRPr b="0" lang="pt-PT" sz="2400" spc="-1" strike="noStrike">
              <a:solidFill>
                <a:srgbClr val="000000"/>
              </a:solidFill>
              <a:latin typeface="Arial"/>
            </a:endParaRPr>
          </a:p>
          <a:p>
            <a:pPr lvl="1" marL="914400" indent="-380520">
              <a:lnSpc>
                <a:spcPct val="100000"/>
              </a:lnSpc>
              <a:buClr>
                <a:srgbClr val="000000"/>
              </a:buClr>
              <a:buFont typeface="Arial"/>
              <a:buChar char="○"/>
            </a:pPr>
            <a:r>
              <a:rPr b="0" lang="pt-PT" sz="2400" spc="-1" strike="noStrike">
                <a:solidFill>
                  <a:srgbClr val="000000"/>
                </a:solidFill>
                <a:latin typeface="Arial"/>
                <a:ea typeface="Arial"/>
              </a:rPr>
              <a:t>Pods themselves are fundamentally ephemeral. </a:t>
            </a:r>
            <a:endParaRPr b="0" lang="pt-PT" sz="2400" spc="-1" strike="noStrike">
              <a:solidFill>
                <a:srgbClr val="000000"/>
              </a:solidFill>
              <a:latin typeface="Arial"/>
            </a:endParaRPr>
          </a:p>
          <a:p>
            <a:pPr>
              <a:lnSpc>
                <a:spcPct val="100000"/>
              </a:lnSpc>
              <a:spcBef>
                <a:spcPts val="601"/>
              </a:spcBef>
            </a:pPr>
            <a:endParaRPr b="0" lang="pt-PT" sz="2400" spc="-1" strike="noStrike">
              <a:solidFill>
                <a:srgbClr val="000000"/>
              </a:solidFill>
              <a:latin typeface="Arial"/>
            </a:endParaRPr>
          </a:p>
          <a:p>
            <a:pPr>
              <a:lnSpc>
                <a:spcPct val="100000"/>
              </a:lnSpc>
              <a:spcBef>
                <a:spcPts val="601"/>
              </a:spcBef>
            </a:pP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Fundamentals Applied </a:t>
            </a:r>
            <a:endParaRPr b="0" lang="pt-PT" sz="3600" spc="-1" strike="noStrike">
              <a:solidFill>
                <a:srgbClr val="000000"/>
              </a:solidFill>
              <a:latin typeface="Arial"/>
            </a:endParaRPr>
          </a:p>
        </p:txBody>
      </p:sp>
      <p:sp>
        <p:nvSpPr>
          <p:cNvPr id="371" name="TextShape 2"/>
          <p:cNvSpPr txBox="1"/>
          <p:nvPr/>
        </p:nvSpPr>
        <p:spPr>
          <a:xfrm>
            <a:off x="457200" y="1200240"/>
            <a:ext cx="8229240" cy="3725280"/>
          </a:xfrm>
          <a:prstGeom prst="rect">
            <a:avLst/>
          </a:prstGeom>
          <a:noFill/>
          <a:ln>
            <a:noFill/>
          </a:ln>
        </p:spPr>
        <p:txBody>
          <a:bodyPr tIns="91440" bIns="91440">
            <a:noAutofit/>
          </a:bodyPr>
          <a:p>
            <a:pPr marL="457200" indent="-418680">
              <a:lnSpc>
                <a:spcPct val="100000"/>
              </a:lnSpc>
              <a:spcBef>
                <a:spcPts val="601"/>
              </a:spcBef>
              <a:buClr>
                <a:srgbClr val="000000"/>
              </a:buClr>
              <a:buFont typeface="Arial"/>
              <a:buChar char="●"/>
            </a:pPr>
            <a:r>
              <a:rPr b="1" lang="pt-PT" sz="3000" spc="-1" strike="noStrike">
                <a:solidFill>
                  <a:srgbClr val="000000"/>
                </a:solidFill>
                <a:latin typeface="Arial"/>
                <a:ea typeface="Arial"/>
              </a:rPr>
              <a:t>Pod-to-Service</a:t>
            </a:r>
            <a:endParaRPr b="0" lang="pt-PT" sz="3000" spc="-1" strike="noStrike">
              <a:solidFill>
                <a:srgbClr val="000000"/>
              </a:solidFill>
              <a:latin typeface="Arial"/>
            </a:endParaRPr>
          </a:p>
          <a:p>
            <a:pPr lvl="1" marL="914400" indent="-380520">
              <a:lnSpc>
                <a:spcPct val="100000"/>
              </a:lnSpc>
              <a:spcBef>
                <a:spcPts val="479"/>
              </a:spcBef>
              <a:buClr>
                <a:srgbClr val="000000"/>
              </a:buClr>
              <a:buFont typeface="Arial"/>
              <a:buChar char="○"/>
            </a:pPr>
            <a:r>
              <a:rPr b="0" lang="pt-PT" sz="2400" spc="-1" strike="noStrike">
                <a:solidFill>
                  <a:srgbClr val="000000"/>
                </a:solidFill>
                <a:latin typeface="Arial"/>
                <a:ea typeface="Arial"/>
              </a:rPr>
              <a:t>managed by </a:t>
            </a:r>
            <a:r>
              <a:rPr b="1" lang="pt-PT" sz="2400" spc="-1" strike="noStrike">
                <a:solidFill>
                  <a:srgbClr val="000000"/>
                </a:solidFill>
                <a:latin typeface="Arial"/>
                <a:ea typeface="Arial"/>
              </a:rPr>
              <a:t>kube-proxy</a:t>
            </a:r>
            <a:r>
              <a:rPr b="0" lang="pt-PT" sz="2400" spc="-1" strike="noStrike">
                <a:solidFill>
                  <a:srgbClr val="000000"/>
                </a:solidFill>
                <a:latin typeface="Arial"/>
                <a:ea typeface="Arial"/>
              </a:rPr>
              <a:t> and given a </a:t>
            </a:r>
            <a:r>
              <a:rPr b="1" lang="pt-PT" sz="2400" spc="-1" strike="noStrike">
                <a:solidFill>
                  <a:srgbClr val="000000"/>
                </a:solidFill>
                <a:latin typeface="Arial"/>
                <a:ea typeface="Arial"/>
              </a:rPr>
              <a:t>persistent cluster unique IP</a:t>
            </a:r>
            <a:endParaRPr b="0" lang="pt-PT" sz="2400" spc="-1" strike="noStrike">
              <a:solidFill>
                <a:srgbClr val="000000"/>
              </a:solidFill>
              <a:latin typeface="Arial"/>
            </a:endParaRPr>
          </a:p>
          <a:p>
            <a:pPr lvl="1" marL="914400" indent="-380520">
              <a:lnSpc>
                <a:spcPct val="100000"/>
              </a:lnSpc>
              <a:spcBef>
                <a:spcPts val="479"/>
              </a:spcBef>
              <a:buClr>
                <a:srgbClr val="000000"/>
              </a:buClr>
              <a:buFont typeface="Arial"/>
              <a:buChar char="○"/>
            </a:pPr>
            <a:r>
              <a:rPr b="0" lang="pt-PT" sz="2400" spc="-1" strike="noStrike">
                <a:solidFill>
                  <a:srgbClr val="000000"/>
                </a:solidFill>
                <a:latin typeface="Arial"/>
                <a:ea typeface="Arial"/>
              </a:rPr>
              <a:t>exists beyond a Pod’s lifecycle.</a:t>
            </a:r>
            <a:endParaRPr b="0" lang="pt-PT" sz="2400" spc="-1" strike="noStrike">
              <a:solidFill>
                <a:srgbClr val="000000"/>
              </a:solidFill>
              <a:latin typeface="Arial"/>
            </a:endParaRPr>
          </a:p>
          <a:p>
            <a:pPr marL="457200" indent="-418680">
              <a:lnSpc>
                <a:spcPct val="100000"/>
              </a:lnSpc>
              <a:spcBef>
                <a:spcPts val="601"/>
              </a:spcBef>
              <a:buClr>
                <a:srgbClr val="000000"/>
              </a:buClr>
              <a:buFont typeface="Arial"/>
              <a:buChar char="●"/>
            </a:pPr>
            <a:r>
              <a:rPr b="1" lang="pt-PT" sz="3000" spc="-1" strike="noStrike">
                <a:solidFill>
                  <a:srgbClr val="000000"/>
                </a:solidFill>
                <a:latin typeface="Arial"/>
                <a:ea typeface="Arial"/>
              </a:rPr>
              <a:t>External-to-Service</a:t>
            </a:r>
            <a:endParaRPr b="0" lang="pt-PT" sz="3000" spc="-1" strike="noStrike">
              <a:solidFill>
                <a:srgbClr val="000000"/>
              </a:solidFill>
              <a:latin typeface="Arial"/>
            </a:endParaRPr>
          </a:p>
          <a:p>
            <a:pPr lvl="1" marL="9144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Handled by </a:t>
            </a:r>
            <a:r>
              <a:rPr b="1" lang="pt-PT" sz="2400" spc="-1" strike="noStrike">
                <a:solidFill>
                  <a:srgbClr val="000000"/>
                </a:solidFill>
                <a:latin typeface="Arial"/>
                <a:ea typeface="Arial"/>
              </a:rPr>
              <a:t>kube-proxy.</a:t>
            </a:r>
            <a:r>
              <a:rPr b="0" lang="pt-PT" sz="2400" spc="-1" strike="noStrike">
                <a:solidFill>
                  <a:srgbClr val="000000"/>
                </a:solidFill>
                <a:latin typeface="Arial"/>
                <a:ea typeface="Arial"/>
              </a:rPr>
              <a:t> </a:t>
            </a:r>
            <a:endParaRPr b="0" lang="pt-PT" sz="2400" spc="-1" strike="noStrike">
              <a:solidFill>
                <a:srgbClr val="000000"/>
              </a:solidFill>
              <a:latin typeface="Arial"/>
            </a:endParaRPr>
          </a:p>
          <a:p>
            <a:pPr lvl="1" marL="914400" indent="-380520">
              <a:lnSpc>
                <a:spcPct val="100000"/>
              </a:lnSpc>
              <a:spcBef>
                <a:spcPts val="1001"/>
              </a:spcBef>
              <a:spcAft>
                <a:spcPts val="1001"/>
              </a:spcAft>
              <a:buClr>
                <a:srgbClr val="000000"/>
              </a:buClr>
              <a:buFont typeface="Arial"/>
              <a:buChar char="○"/>
            </a:pPr>
            <a:r>
              <a:rPr b="0" lang="pt-PT" sz="2400" spc="-1" strike="noStrike">
                <a:solidFill>
                  <a:srgbClr val="000000"/>
                </a:solidFill>
                <a:latin typeface="Arial"/>
                <a:ea typeface="Arial"/>
              </a:rPr>
              <a:t>Works in cooperation with a cloud provider or other external entity (load balancer). </a:t>
            </a: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TextShape 1"/>
          <p:cNvSpPr txBox="1"/>
          <p:nvPr/>
        </p:nvSpPr>
        <p:spPr>
          <a:xfrm>
            <a:off x="457200" y="4406400"/>
            <a:ext cx="8229240" cy="519120"/>
          </a:xfrm>
          <a:prstGeom prst="rect">
            <a:avLst/>
          </a:prstGeom>
          <a:noFill/>
          <a:ln>
            <a:noFill/>
          </a:ln>
        </p:spPr>
        <p:txBody>
          <a:bodyPr tIns="91440" bIns="91440">
            <a:noAutofit/>
          </a:bodyPr>
          <a:p>
            <a:pPr>
              <a:lnSpc>
                <a:spcPct val="100000"/>
              </a:lnSpc>
            </a:pPr>
            <a:r>
              <a:rPr b="0" lang="pt-PT" sz="1800" spc="-1" strike="noStrike">
                <a:solidFill>
                  <a:srgbClr val="2388db"/>
                </a:solidFill>
                <a:latin typeface="Arial"/>
                <a:ea typeface="Arial"/>
              </a:rPr>
              <a:t>Concepts and Resources</a:t>
            </a:r>
            <a:endParaRPr b="0" lang="pt-PT" sz="1800" spc="-1" strike="noStrike">
              <a:solidFill>
                <a:srgbClr val="000000"/>
              </a:solidFill>
              <a:latin typeface="Arial"/>
            </a:endParaRPr>
          </a:p>
          <a:p>
            <a:pPr>
              <a:lnSpc>
                <a:spcPct val="100000"/>
              </a:lnSpc>
            </a:pPr>
            <a:endParaRPr b="0" lang="pt-PT" sz="1800" spc="-1" strike="noStrike">
              <a:solidFill>
                <a:srgbClr val="000000"/>
              </a:solidFill>
              <a:latin typeface="Arial"/>
            </a:endParaRPr>
          </a:p>
        </p:txBody>
      </p:sp>
      <p:sp>
        <p:nvSpPr>
          <p:cNvPr id="373" name="TextShape 2"/>
          <p:cNvSpPr txBox="1"/>
          <p:nvPr/>
        </p:nvSpPr>
        <p:spPr>
          <a:xfrm>
            <a:off x="457200" y="1549440"/>
            <a:ext cx="4332240" cy="1542600"/>
          </a:xfrm>
          <a:prstGeom prst="rect">
            <a:avLst/>
          </a:prstGeom>
          <a:noFill/>
          <a:ln>
            <a:noFill/>
          </a:ln>
        </p:spPr>
        <p:txBody>
          <a:bodyPr tIns="91440" bIns="91440" anchor="ctr">
            <a:noAutofit/>
          </a:bodyPr>
          <a:p>
            <a:pPr algn="ctr">
              <a:lnSpc>
                <a:spcPct val="100000"/>
              </a:lnSpc>
            </a:pPr>
            <a:r>
              <a:rPr b="1" lang="pt-PT" sz="3600" spc="-1" strike="noStrike">
                <a:solidFill>
                  <a:srgbClr val="ffffff"/>
                </a:solidFill>
                <a:latin typeface="Arial"/>
                <a:ea typeface="Arial"/>
              </a:rPr>
              <a:t>Core</a:t>
            </a:r>
            <a:br/>
            <a:r>
              <a:rPr b="1" lang="pt-PT" sz="3600" spc="-1" strike="noStrike">
                <a:solidFill>
                  <a:srgbClr val="ffffff"/>
                </a:solidFill>
                <a:latin typeface="Arial"/>
                <a:ea typeface="Arial"/>
              </a:rPr>
              <a:t>Objects and API</a:t>
            </a:r>
            <a:endParaRPr b="0" lang="pt-PT" sz="3600" spc="-1" strike="noStrike">
              <a:solidFill>
                <a:srgbClr val="000000"/>
              </a:solidFill>
              <a:latin typeface="Arial"/>
            </a:endParaRPr>
          </a:p>
        </p:txBody>
      </p:sp>
      <p:sp>
        <p:nvSpPr>
          <p:cNvPr id="374" name="TextShape 3"/>
          <p:cNvSpPr txBox="1"/>
          <p:nvPr/>
        </p:nvSpPr>
        <p:spPr>
          <a:xfrm>
            <a:off x="4789800" y="892440"/>
            <a:ext cx="3087360" cy="2944800"/>
          </a:xfrm>
          <a:prstGeom prst="rect">
            <a:avLst/>
          </a:prstGeom>
          <a:noFill/>
          <a:ln>
            <a:noFill/>
          </a:ln>
        </p:spPr>
        <p:txBody>
          <a:bodyPr tIns="91440" bIns="91440" anchor="ctr">
            <a:noAutofit/>
          </a:bodyPr>
          <a:p>
            <a:pPr marL="457200" indent="-380520">
              <a:lnSpc>
                <a:spcPct val="100000"/>
              </a:lnSpc>
              <a:buClr>
                <a:srgbClr val="ffffff"/>
              </a:buClr>
              <a:buFont typeface="Arial"/>
              <a:buChar char="●"/>
            </a:pPr>
            <a:r>
              <a:rPr b="1" lang="pt-PT" sz="2400" spc="-1" strike="noStrike">
                <a:solidFill>
                  <a:srgbClr val="ffffff"/>
                </a:solidFill>
                <a:latin typeface="Arial"/>
                <a:ea typeface="Arial"/>
              </a:rPr>
              <a:t>Namespaces</a:t>
            </a:r>
            <a:br/>
            <a:r>
              <a:rPr b="1" lang="pt-PT" sz="2400" spc="-1" strike="noStrike">
                <a:solidFill>
                  <a:srgbClr val="ffffff"/>
                </a:solidFill>
                <a:latin typeface="Arial"/>
                <a:ea typeface="Arial"/>
              </a:rPr>
              <a:t>Pods</a:t>
            </a:r>
            <a:br/>
            <a:r>
              <a:rPr b="1" lang="pt-PT" sz="2400" spc="-1" strike="noStrike">
                <a:solidFill>
                  <a:srgbClr val="ffffff"/>
                </a:solidFill>
                <a:latin typeface="Arial"/>
                <a:ea typeface="Arial"/>
              </a:rPr>
              <a:t>Labels</a:t>
            </a:r>
            <a:br/>
            <a:r>
              <a:rPr b="1" lang="pt-PT" sz="2400" spc="-1" strike="noStrike">
                <a:solidFill>
                  <a:srgbClr val="ffffff"/>
                </a:solidFill>
                <a:latin typeface="Arial"/>
                <a:ea typeface="Arial"/>
              </a:rPr>
              <a:t>Selectors</a:t>
            </a:r>
            <a:br/>
            <a:r>
              <a:rPr b="1" lang="pt-PT" sz="2400" spc="-1" strike="noStrike">
                <a:solidFill>
                  <a:srgbClr val="ffffff"/>
                </a:solidFill>
                <a:latin typeface="Arial"/>
                <a:ea typeface="Arial"/>
              </a:rPr>
              <a:t>Services</a:t>
            </a: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Namespaces</a:t>
            </a:r>
            <a:endParaRPr b="0" lang="pt-PT" sz="3600" spc="-1" strike="noStrike">
              <a:solidFill>
                <a:srgbClr val="000000"/>
              </a:solidFill>
              <a:latin typeface="Arial"/>
            </a:endParaRPr>
          </a:p>
        </p:txBody>
      </p:sp>
      <p:sp>
        <p:nvSpPr>
          <p:cNvPr id="376" name="TextShape 2"/>
          <p:cNvSpPr txBox="1"/>
          <p:nvPr/>
        </p:nvSpPr>
        <p:spPr>
          <a:xfrm>
            <a:off x="457200" y="1200240"/>
            <a:ext cx="8229240" cy="1572480"/>
          </a:xfrm>
          <a:prstGeom prst="rect">
            <a:avLst/>
          </a:prstGeom>
          <a:noFill/>
          <a:ln>
            <a:noFill/>
          </a:ln>
        </p:spPr>
        <p:txBody>
          <a:bodyPr tIns="91440" bIns="91440">
            <a:noAutofit/>
          </a:bodyPr>
          <a:p>
            <a:pPr>
              <a:lnSpc>
                <a:spcPct val="100000"/>
              </a:lnSpc>
              <a:spcBef>
                <a:spcPts val="601"/>
              </a:spcBef>
            </a:pPr>
            <a:r>
              <a:rPr b="0" lang="pt-PT" sz="2400" spc="-1" strike="noStrike">
                <a:solidFill>
                  <a:srgbClr val="000000"/>
                </a:solidFill>
                <a:latin typeface="Arial"/>
                <a:ea typeface="Arial"/>
              </a:rPr>
              <a:t>Namespaces are a logical cluster or environment, and are the primary method of partitioning a cluster or scoping access.</a:t>
            </a:r>
            <a:endParaRPr b="0" lang="pt-PT" sz="2400" spc="-1" strike="noStrike">
              <a:solidFill>
                <a:srgbClr val="000000"/>
              </a:solidFill>
              <a:latin typeface="Arial"/>
            </a:endParaRPr>
          </a:p>
          <a:p>
            <a:pPr>
              <a:lnSpc>
                <a:spcPct val="100000"/>
              </a:lnSpc>
              <a:spcBef>
                <a:spcPts val="601"/>
              </a:spcBef>
            </a:pPr>
            <a:endParaRPr b="0" lang="pt-PT" sz="2400" spc="-1" strike="noStrike">
              <a:solidFill>
                <a:srgbClr val="000000"/>
              </a:solidFill>
              <a:latin typeface="Arial"/>
            </a:endParaRPr>
          </a:p>
        </p:txBody>
      </p:sp>
      <p:sp>
        <p:nvSpPr>
          <p:cNvPr id="377" name="TextShape 3"/>
          <p:cNvSpPr txBox="1"/>
          <p:nvPr/>
        </p:nvSpPr>
        <p:spPr>
          <a:xfrm>
            <a:off x="635400" y="2773080"/>
            <a:ext cx="2655360" cy="1712160"/>
          </a:xfrm>
          <a:prstGeom prst="rect">
            <a:avLst/>
          </a:prstGeom>
          <a:noFill/>
          <a:ln w="19080">
            <a:solidFill>
              <a:srgbClr val="000000"/>
            </a:solidFill>
            <a:round/>
          </a:ln>
        </p:spPr>
        <p:txBody>
          <a:bodyPr tIns="91440" bIns="91440">
            <a:noAutofit/>
          </a:bodyPr>
          <a:p>
            <a:pPr>
              <a:lnSpc>
                <a:spcPct val="100000"/>
              </a:lnSpc>
            </a:pPr>
            <a:r>
              <a:rPr b="0" lang="pt-PT" sz="1600" spc="-1" strike="noStrike">
                <a:solidFill>
                  <a:srgbClr val="1155cc"/>
                </a:solidFill>
                <a:latin typeface="Roboto Mono"/>
                <a:ea typeface="Roboto Mono"/>
              </a:rPr>
              <a:t>apiVersion: </a:t>
            </a:r>
            <a:r>
              <a:rPr b="0" lang="pt-PT" sz="1600" spc="-1" strike="noStrike">
                <a:solidFill>
                  <a:srgbClr val="cc0000"/>
                </a:solidFill>
                <a:latin typeface="Roboto Mono"/>
                <a:ea typeface="Roboto Mono"/>
              </a:rPr>
              <a:t>v1</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kind: </a:t>
            </a:r>
            <a:r>
              <a:rPr b="0" lang="pt-PT" sz="1600" spc="-1" strike="noStrike">
                <a:solidFill>
                  <a:srgbClr val="cc0000"/>
                </a:solidFill>
                <a:latin typeface="Roboto Mono"/>
                <a:ea typeface="Roboto Mono"/>
              </a:rPr>
              <a:t>Namespace</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metadata:</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name:</a:t>
            </a:r>
            <a:r>
              <a:rPr b="0" lang="pt-PT" sz="1600" spc="-1" strike="noStrike">
                <a:solidFill>
                  <a:srgbClr val="000000"/>
                </a:solidFill>
                <a:latin typeface="Roboto Mono"/>
                <a:ea typeface="Roboto Mono"/>
              </a:rPr>
              <a:t> </a:t>
            </a:r>
            <a:r>
              <a:rPr b="0" lang="pt-PT" sz="1600" spc="-1" strike="noStrike">
                <a:solidFill>
                  <a:srgbClr val="cc0000"/>
                </a:solidFill>
                <a:latin typeface="Roboto Mono"/>
                <a:ea typeface="Roboto Mono"/>
              </a:rPr>
              <a:t>prod</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labels:</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app: </a:t>
            </a:r>
            <a:r>
              <a:rPr b="0" lang="pt-PT" sz="1600" spc="-1" strike="noStrike">
                <a:solidFill>
                  <a:srgbClr val="cc0000"/>
                </a:solidFill>
                <a:latin typeface="Roboto Mono"/>
                <a:ea typeface="Roboto Mono"/>
              </a:rPr>
              <a:t>MyBigWebApp</a:t>
            </a:r>
            <a:br/>
            <a:r>
              <a:rPr b="0" lang="pt-PT" sz="1600" spc="-1" strike="noStrike">
                <a:solidFill>
                  <a:srgbClr val="1155cc"/>
                </a:solidFill>
                <a:latin typeface="Roboto Mono"/>
                <a:ea typeface="Roboto Mono"/>
              </a:rPr>
              <a:t>     </a:t>
            </a:r>
            <a:endParaRPr b="0" lang="pt-PT" sz="16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endParaRPr b="0" lang="pt-PT" sz="1400" spc="-1" strike="noStrike">
              <a:solidFill>
                <a:srgbClr val="000000"/>
              </a:solidFill>
              <a:latin typeface="Arial"/>
            </a:endParaRPr>
          </a:p>
          <a:p>
            <a:pPr>
              <a:lnSpc>
                <a:spcPct val="100000"/>
              </a:lnSpc>
              <a:spcBef>
                <a:spcPts val="601"/>
              </a:spcBef>
            </a:pPr>
            <a:endParaRPr b="0" lang="pt-PT" sz="1400" spc="-1" strike="noStrike">
              <a:solidFill>
                <a:srgbClr val="000000"/>
              </a:solidFill>
              <a:latin typeface="Arial"/>
            </a:endParaRPr>
          </a:p>
        </p:txBody>
      </p:sp>
      <p:sp>
        <p:nvSpPr>
          <p:cNvPr id="378" name="TextShape 4"/>
          <p:cNvSpPr txBox="1"/>
          <p:nvPr/>
        </p:nvSpPr>
        <p:spPr>
          <a:xfrm>
            <a:off x="3716640" y="2773080"/>
            <a:ext cx="4723920" cy="1712160"/>
          </a:xfrm>
          <a:prstGeom prst="rect">
            <a:avLst/>
          </a:prstGeom>
          <a:noFill/>
          <a:ln w="19080">
            <a:solidFill>
              <a:srgbClr val="000000"/>
            </a:solidFill>
            <a:round/>
          </a:ln>
        </p:spPr>
        <p:txBody>
          <a:bodyPr tIns="91440" bIns="91440">
            <a:noAutofit/>
          </a:bodyPr>
          <a:p>
            <a:pPr>
              <a:lnSpc>
                <a:spcPct val="100000"/>
              </a:lnSpc>
            </a:pPr>
            <a:r>
              <a:rPr b="0" lang="pt-PT" sz="1200" spc="-1" strike="noStrike">
                <a:solidFill>
                  <a:srgbClr val="783f04"/>
                </a:solidFill>
                <a:latin typeface="Roboto Mono"/>
                <a:ea typeface="Roboto Mono"/>
              </a:rPr>
              <a:t>$ kubectl get ns --show-labels</a:t>
            </a:r>
            <a:endParaRPr b="0" lang="pt-PT" sz="1200" spc="-1" strike="noStrike">
              <a:solidFill>
                <a:srgbClr val="000000"/>
              </a:solidFill>
              <a:latin typeface="Arial"/>
            </a:endParaRPr>
          </a:p>
          <a:p>
            <a:pPr>
              <a:lnSpc>
                <a:spcPct val="100000"/>
              </a:lnSpc>
            </a:pPr>
            <a:r>
              <a:rPr b="0" lang="pt-PT" sz="1200" spc="-1" strike="noStrike">
                <a:solidFill>
                  <a:srgbClr val="783f04"/>
                </a:solidFill>
                <a:latin typeface="Roboto Mono"/>
                <a:ea typeface="Roboto Mono"/>
              </a:rPr>
              <a:t>NAME          STATUS    AGE       LABELS</a:t>
            </a:r>
            <a:endParaRPr b="0" lang="pt-PT" sz="1200" spc="-1" strike="noStrike">
              <a:solidFill>
                <a:srgbClr val="000000"/>
              </a:solidFill>
              <a:latin typeface="Arial"/>
            </a:endParaRPr>
          </a:p>
          <a:p>
            <a:pPr>
              <a:lnSpc>
                <a:spcPct val="100000"/>
              </a:lnSpc>
            </a:pPr>
            <a:r>
              <a:rPr b="0" lang="pt-PT" sz="1200" spc="-1" strike="noStrike">
                <a:solidFill>
                  <a:srgbClr val="783f04"/>
                </a:solidFill>
                <a:latin typeface="Roboto Mono"/>
                <a:ea typeface="Roboto Mono"/>
              </a:rPr>
              <a:t>default       Active    11h       &lt;none&gt;</a:t>
            </a:r>
            <a:endParaRPr b="0" lang="pt-PT" sz="1200" spc="-1" strike="noStrike">
              <a:solidFill>
                <a:srgbClr val="000000"/>
              </a:solidFill>
              <a:latin typeface="Arial"/>
            </a:endParaRPr>
          </a:p>
          <a:p>
            <a:pPr>
              <a:lnSpc>
                <a:spcPct val="100000"/>
              </a:lnSpc>
            </a:pPr>
            <a:r>
              <a:rPr b="0" lang="pt-PT" sz="1200" spc="-1" strike="noStrike">
                <a:solidFill>
                  <a:srgbClr val="783f04"/>
                </a:solidFill>
                <a:latin typeface="Roboto Mono"/>
                <a:ea typeface="Roboto Mono"/>
              </a:rPr>
              <a:t>kube-public   Active    11h       &lt;none&gt;</a:t>
            </a:r>
            <a:endParaRPr b="0" lang="pt-PT" sz="1200" spc="-1" strike="noStrike">
              <a:solidFill>
                <a:srgbClr val="000000"/>
              </a:solidFill>
              <a:latin typeface="Arial"/>
            </a:endParaRPr>
          </a:p>
          <a:p>
            <a:pPr>
              <a:lnSpc>
                <a:spcPct val="100000"/>
              </a:lnSpc>
            </a:pPr>
            <a:r>
              <a:rPr b="0" lang="pt-PT" sz="1200" spc="-1" strike="noStrike">
                <a:solidFill>
                  <a:srgbClr val="783f04"/>
                </a:solidFill>
                <a:latin typeface="Roboto Mono"/>
                <a:ea typeface="Roboto Mono"/>
              </a:rPr>
              <a:t>kube-system   Active    11h       &lt;none&gt;</a:t>
            </a:r>
            <a:endParaRPr b="0" lang="pt-PT" sz="1200" spc="-1" strike="noStrike">
              <a:solidFill>
                <a:srgbClr val="000000"/>
              </a:solidFill>
              <a:latin typeface="Arial"/>
            </a:endParaRPr>
          </a:p>
          <a:p>
            <a:pPr>
              <a:lnSpc>
                <a:spcPct val="100000"/>
              </a:lnSpc>
            </a:pPr>
            <a:r>
              <a:rPr b="0" lang="pt-PT" sz="1200" spc="-1" strike="noStrike">
                <a:solidFill>
                  <a:srgbClr val="783f04"/>
                </a:solidFill>
                <a:latin typeface="Roboto Mono"/>
                <a:ea typeface="Roboto Mono"/>
              </a:rPr>
              <a:t>prod          Active    6s        app=MyBigWebApp</a:t>
            </a:r>
            <a:endParaRPr b="0" lang="pt-PT"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200" spc="-1" strike="noStrike">
                <a:solidFill>
                  <a:srgbClr val="ffffff"/>
                </a:solidFill>
                <a:latin typeface="Arial"/>
                <a:ea typeface="Arial"/>
              </a:rPr>
              <a:t>Decouples Infrastructure and Scaling</a:t>
            </a:r>
            <a:endParaRPr b="0" lang="pt-PT" sz="3200" spc="-1" strike="noStrike">
              <a:solidFill>
                <a:srgbClr val="000000"/>
              </a:solidFill>
              <a:latin typeface="Arial"/>
            </a:endParaRPr>
          </a:p>
        </p:txBody>
      </p:sp>
      <p:sp>
        <p:nvSpPr>
          <p:cNvPr id="300" name="TextShape 2"/>
          <p:cNvSpPr txBox="1"/>
          <p:nvPr/>
        </p:nvSpPr>
        <p:spPr>
          <a:xfrm>
            <a:off x="457200" y="1200240"/>
            <a:ext cx="8229240" cy="3725280"/>
          </a:xfrm>
          <a:prstGeom prst="rect">
            <a:avLst/>
          </a:prstGeom>
          <a:noFill/>
          <a:ln>
            <a:noFill/>
          </a:ln>
        </p:spPr>
        <p:txBody>
          <a:bodyPr tIns="91440" bIns="91440">
            <a:noAutofit/>
          </a:bodyPr>
          <a:p>
            <a:pPr marL="457200" indent="-418680">
              <a:lnSpc>
                <a:spcPct val="100000"/>
              </a:lnSpc>
              <a:spcBef>
                <a:spcPts val="601"/>
              </a:spcBef>
              <a:buClr>
                <a:srgbClr val="000000"/>
              </a:buClr>
              <a:buFont typeface="Arial"/>
              <a:buChar char="●"/>
            </a:pPr>
            <a:r>
              <a:rPr b="1" lang="pt-PT" sz="3000" spc="-1" strike="noStrike">
                <a:solidFill>
                  <a:srgbClr val="000000"/>
                </a:solidFill>
                <a:latin typeface="Arial"/>
                <a:ea typeface="Arial"/>
              </a:rPr>
              <a:t>All services</a:t>
            </a:r>
            <a:r>
              <a:rPr b="0" lang="pt-PT" sz="3000" spc="-1" strike="noStrike">
                <a:solidFill>
                  <a:srgbClr val="000000"/>
                </a:solidFill>
                <a:latin typeface="Arial"/>
                <a:ea typeface="Arial"/>
              </a:rPr>
              <a:t> within Kubernetes are natively Load Balanced.</a:t>
            </a:r>
            <a:endParaRPr b="0" lang="pt-PT" sz="3000" spc="-1" strike="noStrike">
              <a:solidFill>
                <a:srgbClr val="000000"/>
              </a:solidFill>
              <a:latin typeface="Arial"/>
            </a:endParaRPr>
          </a:p>
          <a:p>
            <a:pPr marL="457200" indent="-418680">
              <a:lnSpc>
                <a:spcPct val="100000"/>
              </a:lnSpc>
              <a:buClr>
                <a:srgbClr val="000000"/>
              </a:buClr>
              <a:buFont typeface="Arial"/>
              <a:buChar char="●"/>
            </a:pPr>
            <a:r>
              <a:rPr b="0" lang="pt-PT" sz="3000" spc="-1" strike="noStrike">
                <a:solidFill>
                  <a:srgbClr val="000000"/>
                </a:solidFill>
                <a:latin typeface="Arial"/>
                <a:ea typeface="Arial"/>
              </a:rPr>
              <a:t>Can scale up and down dynamically.</a:t>
            </a:r>
            <a:endParaRPr b="0" lang="pt-PT" sz="3000" spc="-1" strike="noStrike">
              <a:solidFill>
                <a:srgbClr val="000000"/>
              </a:solidFill>
              <a:latin typeface="Arial"/>
            </a:endParaRPr>
          </a:p>
          <a:p>
            <a:pPr marL="457200" indent="-418680">
              <a:lnSpc>
                <a:spcPct val="100000"/>
              </a:lnSpc>
              <a:buClr>
                <a:srgbClr val="000000"/>
              </a:buClr>
              <a:buFont typeface="Arial"/>
              <a:buChar char="●"/>
            </a:pPr>
            <a:r>
              <a:rPr b="0" lang="pt-PT" sz="3000" spc="-1" strike="noStrike">
                <a:solidFill>
                  <a:srgbClr val="000000"/>
                </a:solidFill>
                <a:latin typeface="Arial"/>
                <a:ea typeface="Arial"/>
              </a:rPr>
              <a:t>Used both to enable self-healing and seamless upgrading or rollback of applications.</a:t>
            </a:r>
            <a:endParaRPr b="0" lang="pt-PT"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Pod Examples</a:t>
            </a:r>
            <a:endParaRPr b="0" lang="pt-PT" sz="3600" spc="-1" strike="noStrike">
              <a:solidFill>
                <a:srgbClr val="000000"/>
              </a:solidFill>
              <a:latin typeface="Arial"/>
            </a:endParaRPr>
          </a:p>
        </p:txBody>
      </p:sp>
      <p:sp>
        <p:nvSpPr>
          <p:cNvPr id="380" name="TextShape 2"/>
          <p:cNvSpPr txBox="1"/>
          <p:nvPr/>
        </p:nvSpPr>
        <p:spPr>
          <a:xfrm>
            <a:off x="4692240" y="1213200"/>
            <a:ext cx="3994200" cy="3725280"/>
          </a:xfrm>
          <a:prstGeom prst="rect">
            <a:avLst/>
          </a:prstGeom>
          <a:noFill/>
          <a:ln w="19080">
            <a:solidFill>
              <a:srgbClr val="000000"/>
            </a:solidFill>
            <a:round/>
          </a:ln>
        </p:spPr>
        <p:txBody>
          <a:bodyPr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Pod</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a:t>
            </a:r>
            <a:r>
              <a:rPr b="0" lang="pt-PT" sz="1400" spc="-1" strike="noStrike">
                <a:solidFill>
                  <a:srgbClr val="000000"/>
                </a:solidFill>
                <a:latin typeface="Roboto Mono"/>
                <a:ea typeface="Roboto Mono"/>
              </a:rPr>
              <a:t> </a:t>
            </a:r>
            <a:r>
              <a:rPr b="0" lang="pt-PT" sz="1400" spc="-1" strike="noStrike">
                <a:solidFill>
                  <a:srgbClr val="cc0000"/>
                </a:solidFill>
                <a:latin typeface="Roboto Mono"/>
                <a:ea typeface="Roboto Mono"/>
              </a:rPr>
              <a:t>pod-example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labels:</a:t>
            </a:r>
            <a:br/>
            <a:r>
              <a:rPr b="0" lang="pt-PT" sz="1400" spc="-1" strike="noStrike">
                <a:solidFill>
                  <a:srgbClr val="1155cc"/>
                </a:solidFill>
                <a:latin typeface="Roboto Mono"/>
                <a:ea typeface="Roboto Mono"/>
              </a:rPr>
              <a:t>    app: </a:t>
            </a:r>
            <a:r>
              <a:rPr b="0" lang="pt-PT" sz="1400" spc="-1" strike="noStrike">
                <a:solidFill>
                  <a:srgbClr val="cc0000"/>
                </a:solidFill>
                <a:latin typeface="Roboto Mono"/>
                <a:ea typeface="Roboto Mono"/>
              </a:rPr>
              <a:t>nginx</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spec:</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template: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metadata: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labels:</a:t>
            </a:r>
            <a:br/>
            <a:r>
              <a:rPr b="0" lang="pt-PT" sz="1400" spc="-1" strike="noStrike">
                <a:solidFill>
                  <a:srgbClr val="1155cc"/>
                </a:solidFill>
                <a:latin typeface="Roboto Mono"/>
                <a:ea typeface="Roboto Mono"/>
              </a:rPr>
              <a:t>        app: </a:t>
            </a:r>
            <a:r>
              <a:rPr b="0" lang="pt-PT" sz="1400" spc="-1" strike="noStrike">
                <a:solidFill>
                  <a:srgbClr val="cc0000"/>
                </a:solidFill>
                <a:latin typeface="Roboto Mono"/>
                <a:ea typeface="Roboto Mono"/>
              </a:rPr>
              <a:t>nginx</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spec:</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containers:</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 name: </a:t>
            </a:r>
            <a:r>
              <a:rPr b="0" lang="pt-PT" sz="1400" spc="-1" strike="noStrike">
                <a:solidFill>
                  <a:srgbClr val="cc0000"/>
                </a:solidFill>
                <a:latin typeface="Roboto Mono"/>
                <a:ea typeface="Roboto Mono"/>
              </a:rPr>
              <a:t>nginx</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image: </a:t>
            </a:r>
            <a:r>
              <a:rPr b="0" lang="pt-PT" sz="1400" spc="-1" strike="noStrike">
                <a:solidFill>
                  <a:srgbClr val="cc0000"/>
                </a:solidFill>
                <a:latin typeface="Roboto Mono"/>
                <a:ea typeface="Roboto Mono"/>
              </a:rPr>
              <a:t>nginx</a:t>
            </a:r>
            <a:endParaRPr b="0" lang="pt-PT" sz="1400" spc="-1" strike="noStrike">
              <a:solidFill>
                <a:srgbClr val="000000"/>
              </a:solidFill>
              <a:latin typeface="Arial"/>
            </a:endParaRPr>
          </a:p>
          <a:p>
            <a:pPr>
              <a:lnSpc>
                <a:spcPct val="100000"/>
              </a:lnSpc>
            </a:pPr>
            <a:endParaRPr b="0" lang="pt-PT" sz="1400" spc="-1" strike="noStrike">
              <a:solidFill>
                <a:srgbClr val="000000"/>
              </a:solidFill>
              <a:latin typeface="Arial"/>
            </a:endParaRPr>
          </a:p>
        </p:txBody>
      </p:sp>
      <p:sp>
        <p:nvSpPr>
          <p:cNvPr id="381" name="TextShape 3"/>
          <p:cNvSpPr txBox="1"/>
          <p:nvPr/>
        </p:nvSpPr>
        <p:spPr>
          <a:xfrm>
            <a:off x="457200" y="1200240"/>
            <a:ext cx="3994200" cy="3725280"/>
          </a:xfrm>
          <a:prstGeom prst="rect">
            <a:avLst/>
          </a:prstGeom>
          <a:noFill/>
          <a:ln w="19080">
            <a:solidFill>
              <a:srgbClr val="000000"/>
            </a:solidFill>
            <a:round/>
          </a:ln>
        </p:spPr>
        <p:txBody>
          <a:bodyPr tIns="91440" bIns="91440">
            <a:noAutofit/>
          </a:bodyPr>
          <a:p>
            <a:pPr>
              <a:lnSpc>
                <a:spcPct val="100000"/>
              </a:lnSpc>
            </a:pPr>
            <a:r>
              <a:rPr b="0" lang="pt-PT" sz="1600" spc="-1" strike="noStrike">
                <a:solidFill>
                  <a:srgbClr val="1155cc"/>
                </a:solidFill>
                <a:latin typeface="Roboto Mono"/>
                <a:ea typeface="Roboto Mono"/>
              </a:rPr>
              <a:t>apiVersion: </a:t>
            </a:r>
            <a:r>
              <a:rPr b="0" lang="pt-PT" sz="1600" spc="-1" strike="noStrike">
                <a:solidFill>
                  <a:srgbClr val="cc0000"/>
                </a:solidFill>
                <a:latin typeface="Roboto Mono"/>
                <a:ea typeface="Roboto Mono"/>
              </a:rPr>
              <a:t>v1</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kind: </a:t>
            </a:r>
            <a:r>
              <a:rPr b="0" lang="pt-PT" sz="1600" spc="-1" strike="noStrike">
                <a:solidFill>
                  <a:srgbClr val="cc0000"/>
                </a:solidFill>
                <a:latin typeface="Roboto Mono"/>
                <a:ea typeface="Roboto Mono"/>
              </a:rPr>
              <a:t>Pod</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metadata:</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name:</a:t>
            </a:r>
            <a:r>
              <a:rPr b="0" lang="pt-PT" sz="1600" spc="-1" strike="noStrike">
                <a:solidFill>
                  <a:srgbClr val="000000"/>
                </a:solidFill>
                <a:latin typeface="Roboto Mono"/>
                <a:ea typeface="Roboto Mono"/>
              </a:rPr>
              <a:t> </a:t>
            </a:r>
            <a:r>
              <a:rPr b="0" lang="pt-PT" sz="1600" spc="-1" strike="noStrike">
                <a:solidFill>
                  <a:srgbClr val="cc0000"/>
                </a:solidFill>
                <a:latin typeface="Roboto Mono"/>
                <a:ea typeface="Roboto Mono"/>
              </a:rPr>
              <a:t>pod-example</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spec:</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containers:</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 name: </a:t>
            </a:r>
            <a:r>
              <a:rPr b="0" lang="pt-PT" sz="1600" spc="-1" strike="noStrike">
                <a:solidFill>
                  <a:srgbClr val="cc0000"/>
                </a:solidFill>
                <a:latin typeface="Roboto Mono"/>
                <a:ea typeface="Roboto Mono"/>
              </a:rPr>
              <a:t>nginx</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image: </a:t>
            </a:r>
            <a:r>
              <a:rPr b="0" lang="pt-PT" sz="1600" spc="-1" strike="noStrike">
                <a:solidFill>
                  <a:srgbClr val="cc0000"/>
                </a:solidFill>
                <a:latin typeface="Roboto Mono"/>
                <a:ea typeface="Roboto Mono"/>
              </a:rPr>
              <a:t>nginx:stable-alpine</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ports:</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 containerPort: </a:t>
            </a:r>
            <a:r>
              <a:rPr b="0" lang="pt-PT" sz="1600" spc="-1" strike="noStrike">
                <a:solidFill>
                  <a:srgbClr val="cc0000"/>
                </a:solidFill>
                <a:latin typeface="Roboto Mono"/>
                <a:ea typeface="Roboto Mono"/>
              </a:rPr>
              <a:t>80</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endParaRPr b="0" lang="pt-PT"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Key Pod Container Attributes</a:t>
            </a:r>
            <a:endParaRPr b="0" lang="pt-PT" sz="3600" spc="-1" strike="noStrike">
              <a:solidFill>
                <a:srgbClr val="000000"/>
              </a:solidFill>
              <a:latin typeface="Arial"/>
            </a:endParaRPr>
          </a:p>
        </p:txBody>
      </p:sp>
      <p:sp>
        <p:nvSpPr>
          <p:cNvPr id="383" name="TextShape 2"/>
          <p:cNvSpPr txBox="1"/>
          <p:nvPr/>
        </p:nvSpPr>
        <p:spPr>
          <a:xfrm>
            <a:off x="457200" y="1200240"/>
            <a:ext cx="4523400" cy="3725280"/>
          </a:xfrm>
          <a:prstGeom prst="rect">
            <a:avLst/>
          </a:prstGeom>
          <a:noFill/>
          <a:ln>
            <a:noFill/>
          </a:ln>
        </p:spPr>
        <p:txBody>
          <a:bodyPr tIns="91440" bIns="91440">
            <a:noAutofit/>
          </a:bodyPr>
          <a:p>
            <a:pPr marL="457200" indent="-342720">
              <a:lnSpc>
                <a:spcPct val="100000"/>
              </a:lnSpc>
              <a:buClr>
                <a:srgbClr val="000000"/>
              </a:buClr>
              <a:buFont typeface="Roboto Mono"/>
              <a:buChar char="●"/>
            </a:pPr>
            <a:r>
              <a:rPr b="0" lang="pt-PT" sz="1800" spc="-1" strike="noStrike">
                <a:solidFill>
                  <a:srgbClr val="1155cc"/>
                </a:solidFill>
                <a:latin typeface="Roboto Mono"/>
                <a:ea typeface="Roboto Mono"/>
              </a:rPr>
              <a:t>name </a:t>
            </a:r>
            <a:r>
              <a:rPr b="0" lang="pt-PT" sz="1800" spc="-1" strike="noStrike">
                <a:solidFill>
                  <a:srgbClr val="000000"/>
                </a:solidFill>
                <a:latin typeface="Arial"/>
                <a:ea typeface="Arial"/>
              </a:rPr>
              <a:t>- The name of the container</a:t>
            </a:r>
            <a:endParaRPr b="0" lang="pt-PT" sz="1800" spc="-1" strike="noStrike">
              <a:solidFill>
                <a:srgbClr val="000000"/>
              </a:solidFill>
              <a:latin typeface="Arial"/>
            </a:endParaRPr>
          </a:p>
          <a:p>
            <a:pPr marL="457200" indent="-342720">
              <a:lnSpc>
                <a:spcPct val="100000"/>
              </a:lnSpc>
              <a:spcBef>
                <a:spcPts val="1001"/>
              </a:spcBef>
              <a:buClr>
                <a:srgbClr val="000000"/>
              </a:buClr>
              <a:buFont typeface="Roboto Mono"/>
              <a:buChar char="●"/>
            </a:pPr>
            <a:r>
              <a:rPr b="0" lang="pt-PT" sz="1800" spc="-1" strike="noStrike">
                <a:solidFill>
                  <a:srgbClr val="1155cc"/>
                </a:solidFill>
                <a:latin typeface="Roboto Mono"/>
                <a:ea typeface="Roboto Mono"/>
              </a:rPr>
              <a:t>image </a:t>
            </a:r>
            <a:r>
              <a:rPr b="0" lang="pt-PT" sz="1800" spc="-1" strike="noStrike">
                <a:solidFill>
                  <a:srgbClr val="000000"/>
                </a:solidFill>
                <a:latin typeface="Arial"/>
                <a:ea typeface="Arial"/>
              </a:rPr>
              <a:t>- The container image</a:t>
            </a:r>
            <a:endParaRPr b="0" lang="pt-PT" sz="1800" spc="-1" strike="noStrike">
              <a:solidFill>
                <a:srgbClr val="000000"/>
              </a:solidFill>
              <a:latin typeface="Arial"/>
            </a:endParaRPr>
          </a:p>
          <a:p>
            <a:pPr marL="457200" indent="-342720">
              <a:lnSpc>
                <a:spcPct val="100000"/>
              </a:lnSpc>
              <a:spcBef>
                <a:spcPts val="1001"/>
              </a:spcBef>
              <a:buClr>
                <a:srgbClr val="000000"/>
              </a:buClr>
              <a:buFont typeface="Roboto Mono"/>
              <a:buChar char="●"/>
            </a:pPr>
            <a:r>
              <a:rPr b="0" lang="pt-PT" sz="1800" spc="-1" strike="noStrike">
                <a:solidFill>
                  <a:srgbClr val="1155cc"/>
                </a:solidFill>
                <a:latin typeface="Roboto Mono"/>
                <a:ea typeface="Roboto Mono"/>
              </a:rPr>
              <a:t>ports </a:t>
            </a:r>
            <a:r>
              <a:rPr b="0" lang="pt-PT" sz="1800" spc="-1" strike="noStrike">
                <a:solidFill>
                  <a:srgbClr val="000000"/>
                </a:solidFill>
                <a:latin typeface="Arial"/>
                <a:ea typeface="Arial"/>
              </a:rPr>
              <a:t>- array of ports to expose. Can be granted a friendly name and protocol may be specified</a:t>
            </a:r>
            <a:endParaRPr b="0" lang="pt-PT" sz="1800" spc="-1" strike="noStrike">
              <a:solidFill>
                <a:srgbClr val="000000"/>
              </a:solidFill>
              <a:latin typeface="Arial"/>
            </a:endParaRPr>
          </a:p>
          <a:p>
            <a:pPr marL="457200" indent="-342720">
              <a:lnSpc>
                <a:spcPct val="100000"/>
              </a:lnSpc>
              <a:spcBef>
                <a:spcPts val="1001"/>
              </a:spcBef>
              <a:buClr>
                <a:srgbClr val="000000"/>
              </a:buClr>
              <a:buFont typeface="Roboto Mono"/>
              <a:buChar char="●"/>
            </a:pPr>
            <a:r>
              <a:rPr b="0" lang="pt-PT" sz="1800" spc="-1" strike="noStrike">
                <a:solidFill>
                  <a:srgbClr val="1155cc"/>
                </a:solidFill>
                <a:latin typeface="Roboto Mono"/>
                <a:ea typeface="Roboto Mono"/>
              </a:rPr>
              <a:t>env </a:t>
            </a:r>
            <a:r>
              <a:rPr b="0" lang="pt-PT" sz="1800" spc="-1" strike="noStrike">
                <a:solidFill>
                  <a:srgbClr val="000000"/>
                </a:solidFill>
                <a:latin typeface="Arial"/>
                <a:ea typeface="Arial"/>
              </a:rPr>
              <a:t>- array of environment variables</a:t>
            </a:r>
            <a:endParaRPr b="0" lang="pt-PT" sz="1800" spc="-1" strike="noStrike">
              <a:solidFill>
                <a:srgbClr val="000000"/>
              </a:solidFill>
              <a:latin typeface="Arial"/>
            </a:endParaRPr>
          </a:p>
          <a:p>
            <a:pPr marL="457200" indent="-342720">
              <a:lnSpc>
                <a:spcPct val="100000"/>
              </a:lnSpc>
              <a:spcBef>
                <a:spcPts val="1001"/>
              </a:spcBef>
              <a:buClr>
                <a:srgbClr val="000000"/>
              </a:buClr>
              <a:buFont typeface="Roboto Mono"/>
              <a:buChar char="●"/>
            </a:pPr>
            <a:r>
              <a:rPr b="0" lang="pt-PT" sz="1800" spc="-1" strike="noStrike">
                <a:solidFill>
                  <a:srgbClr val="1155cc"/>
                </a:solidFill>
                <a:latin typeface="Roboto Mono"/>
                <a:ea typeface="Roboto Mono"/>
              </a:rPr>
              <a:t>command</a:t>
            </a:r>
            <a:r>
              <a:rPr b="0" lang="pt-PT" sz="1800" spc="-1" strike="noStrike">
                <a:solidFill>
                  <a:srgbClr val="000000"/>
                </a:solidFill>
                <a:latin typeface="Roboto Mono"/>
                <a:ea typeface="Roboto Mono"/>
              </a:rPr>
              <a:t> - </a:t>
            </a:r>
            <a:r>
              <a:rPr b="0" lang="pt-PT" sz="1800" spc="-1" strike="noStrike">
                <a:solidFill>
                  <a:srgbClr val="000000"/>
                </a:solidFill>
                <a:latin typeface="Arial"/>
                <a:ea typeface="Arial"/>
              </a:rPr>
              <a:t>Entrypoint array (equiv to Docker </a:t>
            </a:r>
            <a:r>
              <a:rPr b="0" lang="pt-PT" sz="1800" spc="-1" strike="noStrike">
                <a:solidFill>
                  <a:srgbClr val="1155cc"/>
                </a:solidFill>
                <a:latin typeface="Roboto Mono"/>
                <a:ea typeface="Roboto Mono"/>
              </a:rPr>
              <a:t>ENTRYPOINT</a:t>
            </a:r>
            <a:r>
              <a:rPr b="0" lang="pt-PT" sz="1800" spc="-1" strike="noStrike">
                <a:solidFill>
                  <a:srgbClr val="000000"/>
                </a:solidFill>
                <a:latin typeface="Arial"/>
                <a:ea typeface="Arial"/>
              </a:rPr>
              <a:t>)</a:t>
            </a:r>
            <a:endParaRPr b="0" lang="pt-PT" sz="1800" spc="-1" strike="noStrike">
              <a:solidFill>
                <a:srgbClr val="000000"/>
              </a:solidFill>
              <a:latin typeface="Arial"/>
            </a:endParaRPr>
          </a:p>
          <a:p>
            <a:pPr marL="457200" indent="-342720">
              <a:lnSpc>
                <a:spcPct val="100000"/>
              </a:lnSpc>
              <a:spcBef>
                <a:spcPts val="1001"/>
              </a:spcBef>
              <a:spcAft>
                <a:spcPts val="1001"/>
              </a:spcAft>
              <a:buClr>
                <a:srgbClr val="000000"/>
              </a:buClr>
              <a:buFont typeface="Roboto Mono"/>
              <a:buChar char="●"/>
            </a:pPr>
            <a:r>
              <a:rPr b="0" lang="pt-PT" sz="1800" spc="-1" strike="noStrike">
                <a:solidFill>
                  <a:srgbClr val="1155cc"/>
                </a:solidFill>
                <a:latin typeface="Roboto Mono"/>
                <a:ea typeface="Roboto Mono"/>
              </a:rPr>
              <a:t>args</a:t>
            </a:r>
            <a:r>
              <a:rPr b="0" lang="pt-PT" sz="1800" spc="-1" strike="noStrike">
                <a:solidFill>
                  <a:srgbClr val="000000"/>
                </a:solidFill>
                <a:latin typeface="Arial"/>
                <a:ea typeface="Arial"/>
              </a:rPr>
              <a:t> - Arguments to pass to the command (equiv to Docker </a:t>
            </a:r>
            <a:r>
              <a:rPr b="0" lang="pt-PT" sz="1800" spc="-1" strike="noStrike">
                <a:solidFill>
                  <a:srgbClr val="1155cc"/>
                </a:solidFill>
                <a:latin typeface="Roboto Mono"/>
                <a:ea typeface="Roboto Mono"/>
              </a:rPr>
              <a:t>CMD</a:t>
            </a:r>
            <a:r>
              <a:rPr b="0" lang="pt-PT" sz="1800" spc="-1" strike="noStrike">
                <a:solidFill>
                  <a:srgbClr val="000000"/>
                </a:solidFill>
                <a:latin typeface="Arial"/>
                <a:ea typeface="Arial"/>
              </a:rPr>
              <a:t>)</a:t>
            </a:r>
            <a:endParaRPr b="0" lang="pt-PT" sz="1800" spc="-1" strike="noStrike">
              <a:solidFill>
                <a:srgbClr val="000000"/>
              </a:solidFill>
              <a:latin typeface="Arial"/>
            </a:endParaRPr>
          </a:p>
        </p:txBody>
      </p:sp>
      <p:sp>
        <p:nvSpPr>
          <p:cNvPr id="384" name="TextShape 3"/>
          <p:cNvSpPr txBox="1"/>
          <p:nvPr/>
        </p:nvSpPr>
        <p:spPr>
          <a:xfrm>
            <a:off x="4980960" y="1200240"/>
            <a:ext cx="3705480" cy="3725280"/>
          </a:xfrm>
          <a:prstGeom prst="rect">
            <a:avLst/>
          </a:prstGeom>
          <a:noFill/>
          <a:ln w="19080">
            <a:solidFill>
              <a:srgbClr val="000000"/>
            </a:solidFill>
            <a:round/>
          </a:ln>
        </p:spPr>
        <p:txBody>
          <a:bodyPr tIns="91440" bIns="91440">
            <a:noAutofit/>
          </a:bodyPr>
          <a:p>
            <a:pPr algn="ctr">
              <a:lnSpc>
                <a:spcPct val="100000"/>
              </a:lnSpc>
            </a:pPr>
            <a:r>
              <a:rPr b="0" lang="pt-PT" sz="2400" spc="-1" strike="noStrike">
                <a:solidFill>
                  <a:srgbClr val="000000"/>
                </a:solidFill>
                <a:latin typeface="Roboto Mono"/>
                <a:ea typeface="Roboto Mono"/>
              </a:rPr>
              <a:t>Container</a:t>
            </a:r>
            <a:endParaRPr b="0" lang="pt-PT" sz="2400" spc="-1" strike="noStrike">
              <a:solidFill>
                <a:srgbClr val="000000"/>
              </a:solidFill>
              <a:latin typeface="Arial"/>
            </a:endParaRPr>
          </a:p>
          <a:p>
            <a:pPr>
              <a:lnSpc>
                <a:spcPct val="100000"/>
              </a:lnSpc>
            </a:pPr>
            <a:endParaRPr b="0" lang="pt-PT" sz="24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name: </a:t>
            </a:r>
            <a:r>
              <a:rPr b="0" lang="pt-PT" sz="1600" spc="-1" strike="noStrike">
                <a:solidFill>
                  <a:srgbClr val="cc0000"/>
                </a:solidFill>
                <a:latin typeface="Roboto Mono"/>
                <a:ea typeface="Roboto Mono"/>
              </a:rPr>
              <a:t>nginx</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image: </a:t>
            </a:r>
            <a:r>
              <a:rPr b="0" lang="pt-PT" sz="1600" spc="-1" strike="noStrike">
                <a:solidFill>
                  <a:srgbClr val="cc0000"/>
                </a:solidFill>
                <a:latin typeface="Roboto Mono"/>
                <a:ea typeface="Roboto Mono"/>
              </a:rPr>
              <a:t>nginx:stable-alpine</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ports:</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 containerPort: </a:t>
            </a:r>
            <a:r>
              <a:rPr b="0" lang="pt-PT" sz="1600" spc="-1" strike="noStrike">
                <a:solidFill>
                  <a:srgbClr val="cc0000"/>
                </a:solidFill>
                <a:latin typeface="Roboto Mono"/>
                <a:ea typeface="Roboto Mono"/>
              </a:rPr>
              <a:t>80</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name: </a:t>
            </a:r>
            <a:r>
              <a:rPr b="0" lang="pt-PT" sz="1600" spc="-1" strike="noStrike">
                <a:solidFill>
                  <a:srgbClr val="cc0000"/>
                </a:solidFill>
                <a:latin typeface="Roboto Mono"/>
                <a:ea typeface="Roboto Mono"/>
              </a:rPr>
              <a:t>http</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protocol: </a:t>
            </a:r>
            <a:r>
              <a:rPr b="0" lang="pt-PT" sz="1600" spc="-1" strike="noStrike">
                <a:solidFill>
                  <a:srgbClr val="cc0000"/>
                </a:solidFill>
                <a:latin typeface="Roboto Mono"/>
                <a:ea typeface="Roboto Mono"/>
              </a:rPr>
              <a:t>TCP</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env:</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 name: </a:t>
            </a:r>
            <a:r>
              <a:rPr b="0" lang="pt-PT" sz="1600" spc="-1" strike="noStrike">
                <a:solidFill>
                  <a:srgbClr val="cc0000"/>
                </a:solidFill>
                <a:latin typeface="Roboto Mono"/>
                <a:ea typeface="Roboto Mono"/>
              </a:rPr>
              <a:t>MYVAR</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value: </a:t>
            </a:r>
            <a:r>
              <a:rPr b="0" lang="pt-PT" sz="1600" spc="-1" strike="noStrike">
                <a:solidFill>
                  <a:srgbClr val="cc0000"/>
                </a:solidFill>
                <a:latin typeface="Roboto Mono"/>
                <a:ea typeface="Roboto Mono"/>
              </a:rPr>
              <a:t>isAwesome</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command: </a:t>
            </a:r>
            <a:r>
              <a:rPr b="0" lang="pt-PT" sz="1600" spc="-1" strike="noStrike">
                <a:solidFill>
                  <a:srgbClr val="cc0000"/>
                </a:solidFill>
                <a:latin typeface="Roboto Mono"/>
                <a:ea typeface="Roboto Mono"/>
              </a:rPr>
              <a:t>[“/bin/sh”, “-c”]</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args: </a:t>
            </a:r>
            <a:r>
              <a:rPr b="0" lang="pt-PT" sz="1600" spc="-1" strike="noStrike">
                <a:solidFill>
                  <a:srgbClr val="cc0000"/>
                </a:solidFill>
                <a:latin typeface="Roboto Mono"/>
                <a:ea typeface="Roboto Mono"/>
              </a:rPr>
              <a:t>[“echo ${MYVAR}”]</a:t>
            </a:r>
            <a:endParaRPr b="0" lang="pt-PT" sz="1600" spc="-1" strike="noStrike">
              <a:solidFill>
                <a:srgbClr val="000000"/>
              </a:solidFill>
              <a:latin typeface="Arial"/>
            </a:endParaRPr>
          </a:p>
          <a:p>
            <a:pPr>
              <a:lnSpc>
                <a:spcPct val="100000"/>
              </a:lnSpc>
            </a:pP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endParaRPr b="0" lang="pt-PT" sz="1600" spc="-1" strike="noStrike">
              <a:solidFill>
                <a:srgbClr val="000000"/>
              </a:solidFill>
              <a:latin typeface="Arial"/>
            </a:endParaRPr>
          </a:p>
          <a:p>
            <a:pPr>
              <a:lnSpc>
                <a:spcPct val="100000"/>
              </a:lnSpc>
              <a:spcBef>
                <a:spcPts val="601"/>
              </a:spcBef>
            </a:pPr>
            <a:endParaRPr b="0" lang="pt-PT"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Pod Template</a:t>
            </a:r>
            <a:endParaRPr b="0" lang="pt-PT" sz="3600" spc="-1" strike="noStrike">
              <a:solidFill>
                <a:srgbClr val="000000"/>
              </a:solidFill>
              <a:latin typeface="Arial"/>
            </a:endParaRPr>
          </a:p>
        </p:txBody>
      </p:sp>
      <p:sp>
        <p:nvSpPr>
          <p:cNvPr id="386" name="TextShape 2"/>
          <p:cNvSpPr txBox="1"/>
          <p:nvPr/>
        </p:nvSpPr>
        <p:spPr>
          <a:xfrm>
            <a:off x="457200" y="1200240"/>
            <a:ext cx="8229240" cy="3769200"/>
          </a:xfrm>
          <a:prstGeom prst="rect">
            <a:avLst/>
          </a:prstGeom>
          <a:noFill/>
          <a:ln>
            <a:noFill/>
          </a:ln>
        </p:spPr>
        <p:txBody>
          <a:bodyPr tIns="91440" bIns="91440">
            <a:noAutofit/>
          </a:bodyPr>
          <a:p>
            <a:pPr marL="457200" indent="-380520">
              <a:lnSpc>
                <a:spcPct val="100000"/>
              </a:lnSpc>
              <a:spcBef>
                <a:spcPts val="601"/>
              </a:spcBef>
              <a:buClr>
                <a:srgbClr val="000000"/>
              </a:buClr>
              <a:buFont typeface="Arial"/>
              <a:buChar char="●"/>
            </a:pPr>
            <a:r>
              <a:rPr b="0" lang="pt-PT" sz="2400" spc="-1" strike="noStrike">
                <a:solidFill>
                  <a:srgbClr val="000000"/>
                </a:solidFill>
                <a:latin typeface="Arial"/>
                <a:ea typeface="Arial"/>
              </a:rPr>
              <a:t>Workload Controllers manage instances of Pods based off a provided template.</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Pod Templates are Pod specs with limited metadata.</a:t>
            </a:r>
            <a:endParaRPr b="0" lang="pt-PT" sz="2400" spc="-1" strike="noStrike">
              <a:solidFill>
                <a:srgbClr val="000000"/>
              </a:solidFill>
              <a:latin typeface="Arial"/>
            </a:endParaRPr>
          </a:p>
          <a:p>
            <a:pPr marL="457200" indent="-380520">
              <a:lnSpc>
                <a:spcPct val="100000"/>
              </a:lnSpc>
              <a:spcBef>
                <a:spcPts val="1001"/>
              </a:spcBef>
              <a:spcAft>
                <a:spcPts val="1001"/>
              </a:spcAft>
              <a:buClr>
                <a:srgbClr val="000000"/>
              </a:buClr>
              <a:buFont typeface="Arial"/>
              <a:buChar char="●"/>
            </a:pPr>
            <a:r>
              <a:rPr b="0" lang="pt-PT" sz="2400" spc="-1" strike="noStrike">
                <a:solidFill>
                  <a:srgbClr val="000000"/>
                </a:solidFill>
                <a:latin typeface="Arial"/>
                <a:ea typeface="Arial"/>
              </a:rPr>
              <a:t>Controllers use</a:t>
            </a:r>
            <a:br/>
            <a:r>
              <a:rPr b="0" lang="pt-PT" sz="2400" spc="-1" strike="noStrike">
                <a:solidFill>
                  <a:srgbClr val="000000"/>
                </a:solidFill>
                <a:latin typeface="Arial"/>
                <a:ea typeface="Arial"/>
              </a:rPr>
              <a:t>Pod Templates to</a:t>
            </a:r>
            <a:br/>
            <a:r>
              <a:rPr b="0" lang="pt-PT" sz="2400" spc="-1" strike="noStrike">
                <a:solidFill>
                  <a:srgbClr val="000000"/>
                </a:solidFill>
                <a:latin typeface="Arial"/>
                <a:ea typeface="Arial"/>
              </a:rPr>
              <a:t>make actual pods. </a:t>
            </a:r>
            <a:endParaRPr b="0" lang="pt-PT" sz="2400" spc="-1" strike="noStrike">
              <a:solidFill>
                <a:srgbClr val="000000"/>
              </a:solidFill>
              <a:latin typeface="Arial"/>
            </a:endParaRPr>
          </a:p>
        </p:txBody>
      </p:sp>
      <p:sp>
        <p:nvSpPr>
          <p:cNvPr id="387" name="CustomShape 3"/>
          <p:cNvSpPr/>
          <p:nvPr/>
        </p:nvSpPr>
        <p:spPr>
          <a:xfrm>
            <a:off x="3560400" y="2736360"/>
            <a:ext cx="2524320" cy="2233080"/>
          </a:xfrm>
          <a:prstGeom prst="rect">
            <a:avLst/>
          </a:prstGeom>
          <a:noFill/>
          <a:ln w="19080">
            <a:solidFill>
              <a:srgbClr val="000000"/>
            </a:solidFill>
            <a:round/>
          </a:ln>
        </p:spPr>
        <p:style>
          <a:lnRef idx="0"/>
          <a:fillRef idx="0"/>
          <a:effectRef idx="0"/>
          <a:fontRef idx="minor"/>
        </p:style>
        <p:txBody>
          <a:bodyPr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Pod</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a:t>
            </a:r>
            <a:r>
              <a:rPr b="0" lang="pt-PT" sz="1400" spc="-1" strike="noStrike">
                <a:solidFill>
                  <a:srgbClr val="000000"/>
                </a:solidFill>
                <a:latin typeface="Roboto Mono"/>
                <a:ea typeface="Roboto Mono"/>
              </a:rPr>
              <a:t> </a:t>
            </a:r>
            <a:r>
              <a:rPr b="0" lang="pt-PT" sz="1400" spc="-1" strike="noStrike">
                <a:solidFill>
                  <a:srgbClr val="cc0000"/>
                </a:solidFill>
                <a:latin typeface="Roboto Mono"/>
                <a:ea typeface="Roboto Mono"/>
              </a:rPr>
              <a:t>pod-example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labels:</a:t>
            </a:r>
            <a:br/>
            <a:r>
              <a:rPr b="0" lang="pt-PT" sz="1400" spc="-1" strike="noStrike">
                <a:solidFill>
                  <a:srgbClr val="1155cc"/>
                </a:solidFill>
                <a:latin typeface="Roboto Mono"/>
                <a:ea typeface="Roboto Mono"/>
              </a:rPr>
              <a:t>    app: </a:t>
            </a:r>
            <a:r>
              <a:rPr b="0" lang="pt-PT" sz="1400" spc="-1" strike="noStrike">
                <a:solidFill>
                  <a:srgbClr val="cc0000"/>
                </a:solidFill>
                <a:latin typeface="Roboto Mono"/>
                <a:ea typeface="Roboto Mono"/>
              </a:rPr>
              <a:t>nginx</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spec:</a:t>
            </a:r>
            <a:endParaRPr b="0" lang="pt-PT" sz="1400" spc="-1" strike="noStrike">
              <a:latin typeface="Arial"/>
            </a:endParaRPr>
          </a:p>
        </p:txBody>
      </p:sp>
      <p:sp>
        <p:nvSpPr>
          <p:cNvPr id="388" name="CustomShape 4"/>
          <p:cNvSpPr/>
          <p:nvPr/>
        </p:nvSpPr>
        <p:spPr>
          <a:xfrm>
            <a:off x="6195960" y="2736360"/>
            <a:ext cx="2490480" cy="2233080"/>
          </a:xfrm>
          <a:prstGeom prst="rect">
            <a:avLst/>
          </a:prstGeom>
          <a:noFill/>
          <a:ln w="19080">
            <a:solidFill>
              <a:srgbClr val="000000"/>
            </a:solidFill>
            <a:round/>
          </a:ln>
        </p:spPr>
        <p:style>
          <a:lnRef idx="0"/>
          <a:fillRef idx="0"/>
          <a:effectRef idx="0"/>
          <a:fontRef idx="minor"/>
        </p:style>
        <p:txBody>
          <a:bodyPr tIns="91440" bIns="91440">
            <a:noAutofit/>
          </a:bodyPr>
          <a:p>
            <a:pPr>
              <a:lnSpc>
                <a:spcPct val="100000"/>
              </a:lnSpc>
            </a:pPr>
            <a:r>
              <a:rPr b="0" lang="pt-PT" sz="1400" spc="-1" strike="noStrike">
                <a:solidFill>
                  <a:srgbClr val="1155cc"/>
                </a:solidFill>
                <a:latin typeface="Roboto Mono"/>
                <a:ea typeface="Roboto Mono"/>
              </a:rPr>
              <a:t>template: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metadata: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labels:</a:t>
            </a:r>
            <a:br/>
            <a:r>
              <a:rPr b="0" lang="pt-PT" sz="1400" spc="-1" strike="noStrike">
                <a:solidFill>
                  <a:srgbClr val="1155cc"/>
                </a:solidFill>
                <a:latin typeface="Roboto Mono"/>
                <a:ea typeface="Roboto Mono"/>
              </a:rPr>
              <a:t>      app: </a:t>
            </a:r>
            <a:r>
              <a:rPr b="0" lang="pt-PT" sz="1400" spc="-1" strike="noStrike">
                <a:solidFill>
                  <a:srgbClr val="cc0000"/>
                </a:solidFill>
                <a:latin typeface="Roboto Mono"/>
                <a:ea typeface="Roboto Mono"/>
              </a:rPr>
              <a:t>nginx</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spec:</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containers:</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 name: </a:t>
            </a:r>
            <a:r>
              <a:rPr b="0" lang="pt-PT" sz="1400" spc="-1" strike="noStrike">
                <a:solidFill>
                  <a:srgbClr val="cc0000"/>
                </a:solidFill>
                <a:latin typeface="Roboto Mono"/>
                <a:ea typeface="Roboto Mono"/>
              </a:rPr>
              <a:t>nginx</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image: </a:t>
            </a:r>
            <a:r>
              <a:rPr b="0" lang="pt-PT" sz="1400" spc="-1" strike="noStrike">
                <a:solidFill>
                  <a:srgbClr val="cc0000"/>
                </a:solidFill>
                <a:latin typeface="Roboto Mono"/>
                <a:ea typeface="Roboto Mono"/>
              </a:rPr>
              <a:t>nginx</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Labels</a:t>
            </a:r>
            <a:endParaRPr b="0" lang="pt-PT" sz="3600" spc="-1" strike="noStrike">
              <a:solidFill>
                <a:srgbClr val="000000"/>
              </a:solidFill>
              <a:latin typeface="Arial"/>
            </a:endParaRPr>
          </a:p>
        </p:txBody>
      </p:sp>
      <p:sp>
        <p:nvSpPr>
          <p:cNvPr id="390" name="TextShape 2"/>
          <p:cNvSpPr txBox="1"/>
          <p:nvPr/>
        </p:nvSpPr>
        <p:spPr>
          <a:xfrm>
            <a:off x="457200" y="1200240"/>
            <a:ext cx="5294880" cy="3725280"/>
          </a:xfrm>
          <a:prstGeom prst="rect">
            <a:avLst/>
          </a:prstGeom>
          <a:noFill/>
          <a:ln>
            <a:noFill/>
          </a:ln>
        </p:spPr>
        <p:txBody>
          <a:bodyPr tIns="91440" bIns="91440">
            <a:noAutofit/>
          </a:bodyPr>
          <a:p>
            <a:pPr marL="457200" indent="-380520">
              <a:lnSpc>
                <a:spcPct val="100000"/>
              </a:lnSpc>
              <a:spcBef>
                <a:spcPts val="601"/>
              </a:spcBef>
              <a:buClr>
                <a:srgbClr val="000000"/>
              </a:buClr>
              <a:buFont typeface="Arial"/>
              <a:buChar char="●"/>
            </a:pPr>
            <a:r>
              <a:rPr b="0" lang="pt-PT" sz="2400" spc="-1" strike="noStrike">
                <a:solidFill>
                  <a:srgbClr val="000000"/>
                </a:solidFill>
                <a:latin typeface="Arial"/>
                <a:ea typeface="Arial"/>
              </a:rPr>
              <a:t>key-value pairs that are used to identify, describe and group together related sets of objects or resources. </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1" lang="pt-PT" sz="2400" spc="-1" strike="noStrike">
                <a:solidFill>
                  <a:srgbClr val="000000"/>
                </a:solidFill>
                <a:latin typeface="Arial"/>
                <a:ea typeface="Arial"/>
              </a:rPr>
              <a:t>NOT</a:t>
            </a:r>
            <a:r>
              <a:rPr b="0" lang="pt-PT" sz="2400" spc="-1" strike="noStrike">
                <a:solidFill>
                  <a:srgbClr val="000000"/>
                </a:solidFill>
                <a:latin typeface="Arial"/>
                <a:ea typeface="Arial"/>
              </a:rPr>
              <a:t> characteristic of uniqueness.</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Have a strict syntax with a slightly limited character set*. </a:t>
            </a:r>
            <a:endParaRPr b="0" lang="pt-PT" sz="2400" spc="-1" strike="noStrike">
              <a:solidFill>
                <a:srgbClr val="000000"/>
              </a:solidFill>
              <a:latin typeface="Arial"/>
            </a:endParaRPr>
          </a:p>
          <a:p>
            <a:pPr>
              <a:lnSpc>
                <a:spcPct val="100000"/>
              </a:lnSpc>
              <a:spcBef>
                <a:spcPts val="1001"/>
              </a:spcBef>
            </a:pPr>
            <a:endParaRPr b="0" lang="pt-PT" sz="2400" spc="-1" strike="noStrike">
              <a:solidFill>
                <a:srgbClr val="000000"/>
              </a:solidFill>
              <a:latin typeface="Arial"/>
            </a:endParaRPr>
          </a:p>
        </p:txBody>
      </p:sp>
      <p:sp>
        <p:nvSpPr>
          <p:cNvPr id="391" name="CustomShape 3"/>
          <p:cNvSpPr/>
          <p:nvPr/>
        </p:nvSpPr>
        <p:spPr>
          <a:xfrm>
            <a:off x="457200" y="4664880"/>
            <a:ext cx="4778280" cy="230760"/>
          </a:xfrm>
          <a:prstGeom prst="rect">
            <a:avLst/>
          </a:prstGeom>
          <a:noFill/>
          <a:ln>
            <a:noFill/>
          </a:ln>
        </p:spPr>
        <p:style>
          <a:lnRef idx="0"/>
          <a:fillRef idx="0"/>
          <a:effectRef idx="0"/>
          <a:fontRef idx="minor"/>
        </p:style>
        <p:txBody>
          <a:bodyPr tIns="91440" bIns="91440">
            <a:noAutofit/>
          </a:bodyPr>
          <a:p>
            <a:pPr>
              <a:lnSpc>
                <a:spcPct val="100000"/>
              </a:lnSpc>
            </a:pPr>
            <a:r>
              <a:rPr b="0" lang="pt-PT" sz="800" spc="-1" strike="noStrike">
                <a:solidFill>
                  <a:srgbClr val="000000"/>
                </a:solidFill>
                <a:latin typeface="Arial"/>
                <a:ea typeface="Arial"/>
              </a:rPr>
              <a:t>* </a:t>
            </a:r>
            <a:r>
              <a:rPr b="0" lang="pt-PT" sz="800" spc="-1" strike="noStrike" u="sng">
                <a:solidFill>
                  <a:srgbClr val="185da2"/>
                </a:solidFill>
                <a:uFillTx/>
                <a:latin typeface="Arial"/>
                <a:ea typeface="Arial"/>
                <a:hlinkClick r:id="rId1"/>
              </a:rPr>
              <a:t>https://kubernetes.io/docs/concepts/overview/working-with-objects/labels/#syntax-and-character-set</a:t>
            </a:r>
            <a:endParaRPr b="0" lang="pt-PT" sz="800" spc="-1" strike="noStrike">
              <a:latin typeface="Arial"/>
            </a:endParaRPr>
          </a:p>
          <a:p>
            <a:pPr>
              <a:lnSpc>
                <a:spcPct val="100000"/>
              </a:lnSpc>
            </a:pPr>
            <a:endParaRPr b="0" lang="pt-PT" sz="800" spc="-1" strike="noStrike">
              <a:latin typeface="Arial"/>
            </a:endParaRPr>
          </a:p>
        </p:txBody>
      </p:sp>
      <p:pic>
        <p:nvPicPr>
          <p:cNvPr id="392" name="Google Shape;568;p82" descr=""/>
          <p:cNvPicPr/>
          <p:nvPr/>
        </p:nvPicPr>
        <p:blipFill>
          <a:blip r:embed="rId2"/>
          <a:stretch/>
        </p:blipFill>
        <p:spPr>
          <a:xfrm>
            <a:off x="5470560" y="1175400"/>
            <a:ext cx="2972880" cy="377496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TextShape 1"/>
          <p:cNvSpPr txBox="1"/>
          <p:nvPr/>
        </p:nvSpPr>
        <p:spPr>
          <a:xfrm>
            <a:off x="457200" y="1200240"/>
            <a:ext cx="8229240" cy="3725280"/>
          </a:xfrm>
          <a:prstGeom prst="rect">
            <a:avLst/>
          </a:prstGeom>
          <a:noFill/>
          <a:ln>
            <a:noFill/>
          </a:ln>
        </p:spPr>
        <p:txBody>
          <a:bodyPr tIns="91440" bIns="91440">
            <a:noAutofit/>
          </a:bodyPr>
          <a:p>
            <a:endParaRPr b="0" lang="pt-PT" sz="1400" spc="-1" strike="noStrike">
              <a:solidFill>
                <a:srgbClr val="000000"/>
              </a:solidFill>
              <a:latin typeface="Arial"/>
            </a:endParaRPr>
          </a:p>
        </p:txBody>
      </p:sp>
      <p:pic>
        <p:nvPicPr>
          <p:cNvPr id="394" name="Picture 5" descr=""/>
          <p:cNvPicPr/>
          <p:nvPr/>
        </p:nvPicPr>
        <p:blipFill>
          <a:blip r:embed="rId1"/>
          <a:stretch/>
        </p:blipFill>
        <p:spPr>
          <a:xfrm>
            <a:off x="0" y="0"/>
            <a:ext cx="9143640" cy="514296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Selectors</a:t>
            </a:r>
            <a:endParaRPr b="0" lang="pt-PT" sz="3600" spc="-1" strike="noStrike">
              <a:solidFill>
                <a:srgbClr val="000000"/>
              </a:solidFill>
              <a:latin typeface="Arial"/>
            </a:endParaRPr>
          </a:p>
        </p:txBody>
      </p:sp>
      <p:sp>
        <p:nvSpPr>
          <p:cNvPr id="396" name="TextShape 2"/>
          <p:cNvSpPr txBox="1"/>
          <p:nvPr/>
        </p:nvSpPr>
        <p:spPr>
          <a:xfrm>
            <a:off x="457200" y="1200240"/>
            <a:ext cx="4210920" cy="3725280"/>
          </a:xfrm>
          <a:prstGeom prst="rect">
            <a:avLst/>
          </a:prstGeom>
          <a:noFill/>
          <a:ln>
            <a:noFill/>
          </a:ln>
        </p:spPr>
        <p:txBody>
          <a:bodyPr tIns="91440" bIns="91440">
            <a:noAutofit/>
          </a:bodyPr>
          <a:p>
            <a:pPr>
              <a:lnSpc>
                <a:spcPct val="100000"/>
              </a:lnSpc>
              <a:spcBef>
                <a:spcPts val="601"/>
              </a:spcBef>
            </a:pPr>
            <a:r>
              <a:rPr b="0" lang="pt-PT" sz="2400" spc="-1" strike="noStrike">
                <a:solidFill>
                  <a:srgbClr val="000000"/>
                </a:solidFill>
                <a:latin typeface="Arial"/>
                <a:ea typeface="Arial"/>
              </a:rPr>
              <a:t>Selectors use labels to filter or select objects, and are used throughout Kubernetes.</a:t>
            </a:r>
            <a:endParaRPr b="0" lang="pt-PT" sz="2400" spc="-1" strike="noStrike">
              <a:solidFill>
                <a:srgbClr val="000000"/>
              </a:solidFill>
              <a:latin typeface="Arial"/>
            </a:endParaRPr>
          </a:p>
        </p:txBody>
      </p:sp>
      <p:sp>
        <p:nvSpPr>
          <p:cNvPr id="397" name="TextShape 3"/>
          <p:cNvSpPr txBox="1"/>
          <p:nvPr/>
        </p:nvSpPr>
        <p:spPr>
          <a:xfrm>
            <a:off x="4909320" y="1244160"/>
            <a:ext cx="3777120" cy="3637440"/>
          </a:xfrm>
          <a:prstGeom prst="rect">
            <a:avLst/>
          </a:prstGeom>
          <a:noFill/>
          <a:ln w="19080">
            <a:solidFill>
              <a:srgbClr val="000000"/>
            </a:solidFill>
            <a:round/>
          </a:ln>
        </p:spPr>
        <p:txBody>
          <a:bodyPr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Pod</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a:t>
            </a:r>
            <a:r>
              <a:rPr b="0" lang="pt-PT" sz="1400" spc="-1" strike="noStrike">
                <a:solidFill>
                  <a:srgbClr val="000000"/>
                </a:solidFill>
                <a:latin typeface="Roboto Mono"/>
                <a:ea typeface="Roboto Mono"/>
              </a:rPr>
              <a:t> </a:t>
            </a:r>
            <a:r>
              <a:rPr b="0" lang="pt-PT" sz="1400" spc="-1" strike="noStrike">
                <a:solidFill>
                  <a:srgbClr val="cc0000"/>
                </a:solidFill>
                <a:latin typeface="Roboto Mono"/>
                <a:ea typeface="Roboto Mono"/>
              </a:rPr>
              <a:t>pod-label-example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labels:</a:t>
            </a:r>
            <a:br/>
            <a:r>
              <a:rPr b="0" lang="pt-PT" sz="1400" spc="-1" strike="noStrike">
                <a:solidFill>
                  <a:srgbClr val="1155cc"/>
                </a:solidFill>
                <a:latin typeface="Roboto Mono"/>
                <a:ea typeface="Roboto Mono"/>
              </a:rPr>
              <a:t>    app: </a:t>
            </a:r>
            <a:r>
              <a:rPr b="0" lang="pt-PT" sz="1400" spc="-1" strike="noStrike">
                <a:solidFill>
                  <a:srgbClr val="cc0000"/>
                </a:solidFill>
                <a:latin typeface="Roboto Mono"/>
                <a:ea typeface="Roboto Mono"/>
              </a:rPr>
              <a:t>nginx</a:t>
            </a:r>
            <a:br/>
            <a:r>
              <a:rPr b="0" lang="pt-PT" sz="1400" spc="-1" strike="noStrike">
                <a:solidFill>
                  <a:srgbClr val="1155cc"/>
                </a:solidFill>
                <a:latin typeface="Roboto Mono"/>
                <a:ea typeface="Roboto Mono"/>
              </a:rPr>
              <a:t>    env: </a:t>
            </a:r>
            <a:r>
              <a:rPr b="0" lang="pt-PT" sz="1400" spc="-1" strike="noStrike">
                <a:solidFill>
                  <a:srgbClr val="cc0000"/>
                </a:solidFill>
                <a:latin typeface="Roboto Mono"/>
                <a:ea typeface="Roboto Mono"/>
              </a:rPr>
              <a:t>prod</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spec:</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containers:</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 name: </a:t>
            </a:r>
            <a:r>
              <a:rPr b="0" lang="pt-PT" sz="1400" spc="-1" strike="noStrike">
                <a:solidFill>
                  <a:srgbClr val="cc0000"/>
                </a:solidFill>
                <a:latin typeface="Roboto Mono"/>
                <a:ea typeface="Roboto Mono"/>
              </a:rPr>
              <a:t>nginx</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image: </a:t>
            </a:r>
            <a:r>
              <a:rPr b="0" lang="pt-PT" sz="1400" spc="-1" strike="noStrike">
                <a:solidFill>
                  <a:srgbClr val="cc0000"/>
                </a:solidFill>
                <a:latin typeface="Roboto Mono"/>
                <a:ea typeface="Roboto Mono"/>
              </a:rPr>
              <a:t>nginx:stable-alpine</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ports:</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 containerPort: </a:t>
            </a:r>
            <a:r>
              <a:rPr b="0" lang="pt-PT" sz="1400" spc="-1" strike="noStrike">
                <a:solidFill>
                  <a:srgbClr val="cc0000"/>
                </a:solidFill>
                <a:latin typeface="Roboto Mono"/>
                <a:ea typeface="Roboto Mono"/>
              </a:rPr>
              <a:t>80</a:t>
            </a:r>
            <a:br/>
            <a:r>
              <a:rPr b="0" lang="pt-PT" sz="1400" spc="-1" strike="noStrike">
                <a:solidFill>
                  <a:srgbClr val="cc0000"/>
                </a:solidFill>
                <a:latin typeface="Roboto Mono"/>
                <a:ea typeface="Roboto Mono"/>
              </a:rPr>
              <a:t>  </a:t>
            </a:r>
            <a:r>
              <a:rPr b="0" lang="pt-PT" sz="1400" spc="-1" strike="noStrike">
                <a:solidFill>
                  <a:srgbClr val="1155cc"/>
                </a:solidFill>
                <a:latin typeface="Roboto Mono"/>
                <a:ea typeface="Roboto Mono"/>
              </a:rPr>
              <a:t>nodeSelector:</a:t>
            </a:r>
            <a:endParaRPr b="0" lang="pt-PT" sz="1400" spc="-1" strike="noStrike">
              <a:solidFill>
                <a:srgbClr val="000000"/>
              </a:solidFill>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gpu: </a:t>
            </a:r>
            <a:r>
              <a:rPr b="0" lang="pt-PT" sz="1400" spc="-1" strike="noStrike">
                <a:solidFill>
                  <a:srgbClr val="cc0000"/>
                </a:solidFill>
                <a:latin typeface="Roboto Mono"/>
                <a:ea typeface="Roboto Mono"/>
              </a:rPr>
              <a:t>nvidia</a:t>
            </a:r>
            <a:endParaRPr b="0" lang="pt-PT"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TextShape 1"/>
          <p:cNvSpPr txBox="1"/>
          <p:nvPr/>
        </p:nvSpPr>
        <p:spPr>
          <a:xfrm>
            <a:off x="457200" y="1335600"/>
            <a:ext cx="2251080" cy="2226600"/>
          </a:xfrm>
          <a:prstGeom prst="rect">
            <a:avLst/>
          </a:prstGeom>
          <a:noFill/>
          <a:ln w="19080">
            <a:solidFill>
              <a:srgbClr val="000000"/>
            </a:solidFill>
            <a:round/>
          </a:ln>
        </p:spPr>
        <p:txBody>
          <a:bodyPr tIns="91440" bIns="91440">
            <a:noAutofit/>
          </a:bodyPr>
          <a:p>
            <a:pPr>
              <a:lnSpc>
                <a:spcPct val="100000"/>
              </a:lnSpc>
            </a:pPr>
            <a:r>
              <a:rPr b="0" lang="pt-PT" sz="900" spc="-1" strike="noStrike">
                <a:solidFill>
                  <a:srgbClr val="1155cc"/>
                </a:solidFill>
                <a:latin typeface="Roboto Mono"/>
                <a:ea typeface="Roboto Mono"/>
              </a:rPr>
              <a:t>apiVersion: </a:t>
            </a:r>
            <a:r>
              <a:rPr b="0" lang="pt-PT" sz="900" spc="-1" strike="noStrike">
                <a:solidFill>
                  <a:srgbClr val="cc0000"/>
                </a:solidFill>
                <a:latin typeface="Roboto Mono"/>
                <a:ea typeface="Roboto Mono"/>
              </a:rPr>
              <a:t>v1</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kind: </a:t>
            </a:r>
            <a:r>
              <a:rPr b="0" lang="pt-PT" sz="900" spc="-1" strike="noStrike">
                <a:solidFill>
                  <a:srgbClr val="cc0000"/>
                </a:solidFill>
                <a:latin typeface="Roboto Mono"/>
                <a:ea typeface="Roboto Mono"/>
              </a:rPr>
              <a:t>Pod</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metadata:</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name:</a:t>
            </a:r>
            <a:r>
              <a:rPr b="0" lang="pt-PT" sz="900" spc="-1" strike="noStrike">
                <a:solidFill>
                  <a:srgbClr val="000000"/>
                </a:solidFill>
                <a:latin typeface="Roboto Mono"/>
                <a:ea typeface="Roboto Mono"/>
              </a:rPr>
              <a:t> </a:t>
            </a:r>
            <a:r>
              <a:rPr b="0" lang="pt-PT" sz="900" spc="-1" strike="noStrike">
                <a:solidFill>
                  <a:srgbClr val="cc0000"/>
                </a:solidFill>
                <a:latin typeface="Roboto Mono"/>
                <a:ea typeface="Roboto Mono"/>
              </a:rPr>
              <a:t>pod-label-example</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labels:</a:t>
            </a:r>
            <a:br/>
            <a:r>
              <a:rPr b="0" lang="pt-PT" sz="900" spc="-1" strike="noStrike">
                <a:solidFill>
                  <a:srgbClr val="1155cc"/>
                </a:solidFill>
                <a:latin typeface="Roboto Mono"/>
                <a:ea typeface="Roboto Mono"/>
              </a:rPr>
              <a:t>    app: </a:t>
            </a:r>
            <a:r>
              <a:rPr b="0" lang="pt-PT" sz="900" spc="-1" strike="noStrike">
                <a:solidFill>
                  <a:srgbClr val="cc0000"/>
                </a:solidFill>
                <a:latin typeface="Roboto Mono"/>
                <a:ea typeface="Roboto Mono"/>
              </a:rPr>
              <a:t>nginx</a:t>
            </a:r>
            <a:br/>
            <a:r>
              <a:rPr b="0" lang="pt-PT" sz="900" spc="-1" strike="noStrike">
                <a:solidFill>
                  <a:srgbClr val="1155cc"/>
                </a:solidFill>
                <a:latin typeface="Roboto Mono"/>
                <a:ea typeface="Roboto Mono"/>
              </a:rPr>
              <a:t>    env: </a:t>
            </a:r>
            <a:r>
              <a:rPr b="0" lang="pt-PT" sz="900" spc="-1" strike="noStrike">
                <a:solidFill>
                  <a:srgbClr val="cc0000"/>
                </a:solidFill>
                <a:latin typeface="Roboto Mono"/>
                <a:ea typeface="Roboto Mono"/>
              </a:rPr>
              <a:t>prod</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spec:</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containers:</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nginx</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image: </a:t>
            </a:r>
            <a:r>
              <a:rPr b="0" lang="pt-PT" sz="900" spc="-1" strike="noStrike">
                <a:solidFill>
                  <a:srgbClr val="cc0000"/>
                </a:solidFill>
                <a:latin typeface="Roboto Mono"/>
                <a:ea typeface="Roboto Mono"/>
              </a:rPr>
              <a:t>nginx:stable-alpine</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ports:</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containerPort: </a:t>
            </a:r>
            <a:r>
              <a:rPr b="0" lang="pt-PT" sz="900" spc="-1" strike="noStrike">
                <a:solidFill>
                  <a:srgbClr val="cc0000"/>
                </a:solidFill>
                <a:latin typeface="Roboto Mono"/>
                <a:ea typeface="Roboto Mono"/>
              </a:rPr>
              <a:t>80</a:t>
            </a:r>
            <a:br/>
            <a:r>
              <a:rPr b="0" lang="pt-PT" sz="900" spc="-1" strike="noStrike">
                <a:solidFill>
                  <a:srgbClr val="cc0000"/>
                </a:solidFill>
                <a:latin typeface="Roboto Mono"/>
                <a:ea typeface="Roboto Mono"/>
              </a:rPr>
              <a:t>  </a:t>
            </a:r>
            <a:r>
              <a:rPr b="0" lang="pt-PT" sz="900" spc="-1" strike="noStrike">
                <a:solidFill>
                  <a:srgbClr val="1155cc"/>
                </a:solidFill>
                <a:latin typeface="Roboto Mono"/>
                <a:ea typeface="Roboto Mono"/>
              </a:rPr>
              <a:t>nodeSelector:</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gpu: </a:t>
            </a:r>
            <a:r>
              <a:rPr b="0" lang="pt-PT" sz="900" spc="-1" strike="noStrike">
                <a:solidFill>
                  <a:srgbClr val="cc0000"/>
                </a:solidFill>
                <a:latin typeface="Roboto Mono"/>
                <a:ea typeface="Roboto Mono"/>
              </a:rPr>
              <a:t>nvidia</a:t>
            </a:r>
            <a:endParaRPr b="0" lang="pt-PT" sz="900" spc="-1" strike="noStrike">
              <a:solidFill>
                <a:srgbClr val="000000"/>
              </a:solidFill>
              <a:latin typeface="Arial"/>
            </a:endParaRPr>
          </a:p>
        </p:txBody>
      </p:sp>
      <p:pic>
        <p:nvPicPr>
          <p:cNvPr id="399" name="Google Shape;588;p85" descr=""/>
          <p:cNvPicPr/>
          <p:nvPr/>
        </p:nvPicPr>
        <p:blipFill>
          <a:blip r:embed="rId1"/>
          <a:stretch/>
        </p:blipFill>
        <p:spPr>
          <a:xfrm>
            <a:off x="2740320" y="1120320"/>
            <a:ext cx="5946120" cy="3774960"/>
          </a:xfrm>
          <a:prstGeom prst="rect">
            <a:avLst/>
          </a:prstGeom>
          <a:ln>
            <a:noFill/>
          </a:ln>
        </p:spPr>
      </p:pic>
      <p:sp>
        <p:nvSpPr>
          <p:cNvPr id="400" name="TextShape 2"/>
          <p:cNvSpPr txBox="1"/>
          <p:nvPr/>
        </p:nvSpPr>
        <p:spPr>
          <a:xfrm>
            <a:off x="457200" y="205920"/>
            <a:ext cx="8229240" cy="857160"/>
          </a:xfrm>
          <a:prstGeom prst="rect">
            <a:avLst/>
          </a:prstGeom>
          <a:noFill/>
          <a:ln>
            <a:noFill/>
          </a:ln>
        </p:spPr>
        <p:txBody>
          <a:bodyPr tIns="91440" bIns="91440" anchor="b">
            <a:noAutofit/>
          </a:bodyPr>
          <a:p>
            <a:pPr algn="ctr">
              <a:lnSpc>
                <a:spcPct val="100000"/>
              </a:lnSpc>
            </a:pPr>
            <a:r>
              <a:rPr b="1" lang="pt-PT" sz="3600" spc="-1" strike="noStrike">
                <a:solidFill>
                  <a:srgbClr val="000000"/>
                </a:solidFill>
                <a:latin typeface="Arial"/>
                <a:ea typeface="Arial"/>
              </a:rPr>
              <a:t>Selector Example</a:t>
            </a:r>
            <a:endParaRPr b="0" lang="pt-PT"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TextShape 1"/>
          <p:cNvSpPr txBox="1"/>
          <p:nvPr/>
        </p:nvSpPr>
        <p:spPr>
          <a:xfrm>
            <a:off x="457200" y="1200240"/>
            <a:ext cx="3994200" cy="3725280"/>
          </a:xfrm>
          <a:prstGeom prst="rect">
            <a:avLst/>
          </a:prstGeom>
          <a:noFill/>
          <a:ln w="19080">
            <a:solidFill>
              <a:srgbClr val="000000"/>
            </a:solidFill>
            <a:round/>
          </a:ln>
        </p:spPr>
        <p:txBody>
          <a:bodyPr tIns="91440" bIns="91440">
            <a:noAutofit/>
          </a:bodyPr>
          <a:p>
            <a:pPr>
              <a:lnSpc>
                <a:spcPct val="100000"/>
              </a:lnSpc>
              <a:spcBef>
                <a:spcPts val="601"/>
              </a:spcBef>
            </a:pPr>
            <a:r>
              <a:rPr b="1" lang="pt-PT" sz="1800" spc="-1" strike="noStrike">
                <a:solidFill>
                  <a:srgbClr val="000000"/>
                </a:solidFill>
                <a:latin typeface="Arial"/>
                <a:ea typeface="Arial"/>
              </a:rPr>
              <a:t>Equality based </a:t>
            </a:r>
            <a:r>
              <a:rPr b="0" lang="pt-PT" sz="1800" spc="-1" strike="noStrike">
                <a:solidFill>
                  <a:srgbClr val="000000"/>
                </a:solidFill>
                <a:latin typeface="Arial"/>
                <a:ea typeface="Arial"/>
              </a:rPr>
              <a:t>selectors allow for simple filtering (=,==, or !=).</a:t>
            </a:r>
            <a:endParaRPr b="0" lang="pt-PT" sz="1800" spc="-1" strike="noStrike">
              <a:solidFill>
                <a:srgbClr val="000000"/>
              </a:solidFill>
              <a:latin typeface="Arial"/>
            </a:endParaRPr>
          </a:p>
        </p:txBody>
      </p:sp>
      <p:sp>
        <p:nvSpPr>
          <p:cNvPr id="402" name="TextShape 2"/>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Selector Types</a:t>
            </a:r>
            <a:endParaRPr b="0" lang="pt-PT" sz="3600" spc="-1" strike="noStrike">
              <a:solidFill>
                <a:srgbClr val="000000"/>
              </a:solidFill>
              <a:latin typeface="Arial"/>
            </a:endParaRPr>
          </a:p>
        </p:txBody>
      </p:sp>
      <p:sp>
        <p:nvSpPr>
          <p:cNvPr id="403" name="TextShape 3"/>
          <p:cNvSpPr txBox="1"/>
          <p:nvPr/>
        </p:nvSpPr>
        <p:spPr>
          <a:xfrm>
            <a:off x="4692240" y="1200240"/>
            <a:ext cx="3994200" cy="3725280"/>
          </a:xfrm>
          <a:prstGeom prst="rect">
            <a:avLst/>
          </a:prstGeom>
          <a:noFill/>
          <a:ln w="19080">
            <a:solidFill>
              <a:srgbClr val="000000"/>
            </a:solidFill>
            <a:round/>
          </a:ln>
        </p:spPr>
        <p:txBody>
          <a:bodyPr tIns="91440" bIns="91440">
            <a:noAutofit/>
          </a:bodyPr>
          <a:p>
            <a:pPr>
              <a:lnSpc>
                <a:spcPct val="100000"/>
              </a:lnSpc>
              <a:spcBef>
                <a:spcPts val="601"/>
              </a:spcBef>
            </a:pPr>
            <a:r>
              <a:rPr b="1" lang="pt-PT" sz="1800" spc="-1" strike="noStrike">
                <a:solidFill>
                  <a:srgbClr val="000000"/>
                </a:solidFill>
                <a:latin typeface="Arial"/>
                <a:ea typeface="Arial"/>
              </a:rPr>
              <a:t>Set-based </a:t>
            </a:r>
            <a:r>
              <a:rPr b="0" lang="pt-PT" sz="1800" spc="-1" strike="noStrike">
                <a:solidFill>
                  <a:srgbClr val="000000"/>
                </a:solidFill>
                <a:latin typeface="Arial"/>
                <a:ea typeface="Arial"/>
              </a:rPr>
              <a:t>selectors</a:t>
            </a:r>
            <a:r>
              <a:rPr b="1" lang="pt-PT" sz="1800" spc="-1" strike="noStrike">
                <a:solidFill>
                  <a:srgbClr val="000000"/>
                </a:solidFill>
                <a:latin typeface="Arial"/>
                <a:ea typeface="Arial"/>
              </a:rPr>
              <a:t> </a:t>
            </a:r>
            <a:r>
              <a:rPr b="0" lang="pt-PT" sz="1800" spc="-1" strike="noStrike">
                <a:solidFill>
                  <a:srgbClr val="000000"/>
                </a:solidFill>
                <a:latin typeface="Arial"/>
                <a:ea typeface="Arial"/>
              </a:rPr>
              <a:t>are supported on a limited subset of objects. However, they provide a method of filtering on a set of values, and supports multiple operators including: </a:t>
            </a:r>
            <a:r>
              <a:rPr b="0" lang="pt-PT" sz="1800" spc="-1" strike="noStrike">
                <a:solidFill>
                  <a:srgbClr val="cc0000"/>
                </a:solidFill>
                <a:latin typeface="Roboto Mono"/>
                <a:ea typeface="Roboto Mono"/>
              </a:rPr>
              <a:t>in</a:t>
            </a:r>
            <a:r>
              <a:rPr b="0" lang="pt-PT" sz="1800" spc="-1" strike="noStrike">
                <a:solidFill>
                  <a:srgbClr val="000000"/>
                </a:solidFill>
                <a:latin typeface="Arial"/>
                <a:ea typeface="Arial"/>
              </a:rPr>
              <a:t>, </a:t>
            </a:r>
            <a:r>
              <a:rPr b="0" lang="pt-PT" sz="1800" spc="-1" strike="noStrike">
                <a:solidFill>
                  <a:srgbClr val="cc0000"/>
                </a:solidFill>
                <a:latin typeface="Roboto Mono"/>
                <a:ea typeface="Roboto Mono"/>
              </a:rPr>
              <a:t>notin</a:t>
            </a:r>
            <a:r>
              <a:rPr b="0" lang="pt-PT" sz="1800" spc="-1" strike="noStrike">
                <a:solidFill>
                  <a:srgbClr val="000000"/>
                </a:solidFill>
                <a:latin typeface="Arial"/>
                <a:ea typeface="Arial"/>
              </a:rPr>
              <a:t>, and </a:t>
            </a:r>
            <a:r>
              <a:rPr b="0" lang="pt-PT" sz="1800" spc="-1" strike="noStrike">
                <a:solidFill>
                  <a:srgbClr val="cc0000"/>
                </a:solidFill>
                <a:latin typeface="Roboto Mono"/>
                <a:ea typeface="Roboto Mono"/>
              </a:rPr>
              <a:t>exist</a:t>
            </a:r>
            <a:r>
              <a:rPr b="0" lang="pt-PT" sz="1800" spc="-1" strike="noStrike">
                <a:solidFill>
                  <a:srgbClr val="000000"/>
                </a:solidFill>
                <a:latin typeface="Arial"/>
                <a:ea typeface="Arial"/>
              </a:rPr>
              <a:t>.  </a:t>
            </a:r>
            <a:endParaRPr b="0" lang="pt-PT" sz="1800" spc="-1" strike="noStrike">
              <a:solidFill>
                <a:srgbClr val="000000"/>
              </a:solidFill>
              <a:latin typeface="Arial"/>
            </a:endParaRPr>
          </a:p>
        </p:txBody>
      </p:sp>
      <p:sp>
        <p:nvSpPr>
          <p:cNvPr id="404" name="TextShape 4"/>
          <p:cNvSpPr txBox="1"/>
          <p:nvPr/>
        </p:nvSpPr>
        <p:spPr>
          <a:xfrm>
            <a:off x="4991760" y="3171960"/>
            <a:ext cx="3312720" cy="1409400"/>
          </a:xfrm>
          <a:prstGeom prst="rect">
            <a:avLst/>
          </a:prstGeom>
          <a:noFill/>
          <a:ln w="19080">
            <a:solidFill>
              <a:srgbClr val="000000"/>
            </a:solidFill>
            <a:round/>
          </a:ln>
        </p:spPr>
        <p:txBody>
          <a:bodyPr tIns="91440" bIns="91440">
            <a:noAutofit/>
          </a:bodyPr>
          <a:p>
            <a:pPr>
              <a:lnSpc>
                <a:spcPct val="100000"/>
              </a:lnSpc>
            </a:pPr>
            <a:r>
              <a:rPr b="0" lang="pt-PT" sz="1600" spc="-1" strike="noStrike">
                <a:solidFill>
                  <a:srgbClr val="1155cc"/>
                </a:solidFill>
                <a:latin typeface="Roboto Mono"/>
                <a:ea typeface="Roboto Mono"/>
              </a:rPr>
              <a:t>selector:</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matchExpressions:</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 key: </a:t>
            </a:r>
            <a:r>
              <a:rPr b="0" lang="pt-PT" sz="1600" spc="-1" strike="noStrike">
                <a:solidFill>
                  <a:srgbClr val="cc0000"/>
                </a:solidFill>
                <a:latin typeface="Roboto Mono"/>
                <a:ea typeface="Roboto Mono"/>
              </a:rPr>
              <a:t>gpu</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operator: </a:t>
            </a:r>
            <a:r>
              <a:rPr b="0" lang="pt-PT" sz="1600" spc="-1" strike="noStrike">
                <a:solidFill>
                  <a:srgbClr val="cc0000"/>
                </a:solidFill>
                <a:latin typeface="Roboto Mono"/>
                <a:ea typeface="Roboto Mono"/>
              </a:rPr>
              <a:t>in</a:t>
            </a:r>
            <a:r>
              <a:rPr b="0" lang="pt-PT" sz="1600" spc="-1" strike="noStrike">
                <a:solidFill>
                  <a:srgbClr val="1155cc"/>
                </a:solidFill>
                <a:latin typeface="Roboto Mono"/>
                <a:ea typeface="Roboto Mono"/>
              </a:rPr>
              <a:t> </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values: </a:t>
            </a:r>
            <a:r>
              <a:rPr b="0" lang="pt-PT" sz="1600" spc="-1" strike="noStrike">
                <a:solidFill>
                  <a:srgbClr val="cc0000"/>
                </a:solidFill>
                <a:latin typeface="Roboto Mono"/>
                <a:ea typeface="Roboto Mono"/>
              </a:rPr>
              <a:t>[“nvidia”]</a:t>
            </a:r>
            <a:endParaRPr b="0" lang="pt-PT" sz="1600" spc="-1" strike="noStrike">
              <a:solidFill>
                <a:srgbClr val="000000"/>
              </a:solidFill>
              <a:latin typeface="Arial"/>
            </a:endParaRPr>
          </a:p>
          <a:p>
            <a:pPr>
              <a:lnSpc>
                <a:spcPct val="100000"/>
              </a:lnSpc>
            </a:pPr>
            <a:endParaRPr b="0" lang="pt-PT" sz="1600" spc="-1" strike="noStrike">
              <a:solidFill>
                <a:srgbClr val="000000"/>
              </a:solidFill>
              <a:latin typeface="Arial"/>
            </a:endParaRPr>
          </a:p>
          <a:p>
            <a:pPr>
              <a:lnSpc>
                <a:spcPct val="100000"/>
              </a:lnSpc>
            </a:pPr>
            <a:endParaRPr b="0" lang="pt-PT" sz="1600" spc="-1" strike="noStrike">
              <a:solidFill>
                <a:srgbClr val="000000"/>
              </a:solidFill>
              <a:latin typeface="Arial"/>
            </a:endParaRPr>
          </a:p>
        </p:txBody>
      </p:sp>
      <p:sp>
        <p:nvSpPr>
          <p:cNvPr id="405" name="TextShape 5"/>
          <p:cNvSpPr txBox="1"/>
          <p:nvPr/>
        </p:nvSpPr>
        <p:spPr>
          <a:xfrm>
            <a:off x="798120" y="3180600"/>
            <a:ext cx="3312720" cy="1391760"/>
          </a:xfrm>
          <a:prstGeom prst="rect">
            <a:avLst/>
          </a:prstGeom>
          <a:noFill/>
          <a:ln w="19080">
            <a:solidFill>
              <a:srgbClr val="000000"/>
            </a:solidFill>
            <a:round/>
          </a:ln>
        </p:spPr>
        <p:txBody>
          <a:bodyPr tIns="91440" bIns="91440">
            <a:noAutofit/>
          </a:bodyPr>
          <a:p>
            <a:pPr>
              <a:lnSpc>
                <a:spcPct val="100000"/>
              </a:lnSpc>
            </a:pPr>
            <a:r>
              <a:rPr b="0" lang="pt-PT" sz="1600" spc="-1" strike="noStrike">
                <a:solidFill>
                  <a:srgbClr val="1155cc"/>
                </a:solidFill>
                <a:latin typeface="Roboto Mono"/>
                <a:ea typeface="Roboto Mono"/>
              </a:rPr>
              <a:t>selector:</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matchLabels:</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gpu: </a:t>
            </a:r>
            <a:r>
              <a:rPr b="0" lang="pt-PT" sz="1600" spc="-1" strike="noStrike">
                <a:solidFill>
                  <a:srgbClr val="cc0000"/>
                </a:solidFill>
                <a:latin typeface="Roboto Mono"/>
                <a:ea typeface="Roboto Mono"/>
              </a:rPr>
              <a:t>nvidia</a:t>
            </a:r>
            <a:endParaRPr b="0" lang="pt-PT"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Services</a:t>
            </a:r>
            <a:endParaRPr b="0" lang="pt-PT" sz="3600" spc="-1" strike="noStrike">
              <a:solidFill>
                <a:srgbClr val="000000"/>
              </a:solidFill>
              <a:latin typeface="Arial"/>
            </a:endParaRPr>
          </a:p>
        </p:txBody>
      </p:sp>
      <p:sp>
        <p:nvSpPr>
          <p:cNvPr id="407" name="TextShape 2"/>
          <p:cNvSpPr txBox="1"/>
          <p:nvPr/>
        </p:nvSpPr>
        <p:spPr>
          <a:xfrm>
            <a:off x="457200" y="1200240"/>
            <a:ext cx="8229240" cy="3725280"/>
          </a:xfrm>
          <a:prstGeom prst="rect">
            <a:avLst/>
          </a:prstGeom>
          <a:noFill/>
          <a:ln>
            <a:noFill/>
          </a:ln>
        </p:spPr>
        <p:txBody>
          <a:bodyPr tIns="91440" bIns="91440">
            <a:noAutofit/>
          </a:bodyPr>
          <a:p>
            <a:pPr marL="457200" indent="-380520">
              <a:lnSpc>
                <a:spcPct val="100000"/>
              </a:lnSpc>
              <a:buClr>
                <a:srgbClr val="000000"/>
              </a:buClr>
              <a:buFont typeface="Arial"/>
              <a:buChar char="●"/>
            </a:pPr>
            <a:r>
              <a:rPr b="1" lang="pt-PT" sz="2400" spc="-1" strike="noStrike">
                <a:solidFill>
                  <a:srgbClr val="000000"/>
                </a:solidFill>
                <a:latin typeface="Arial"/>
                <a:ea typeface="Arial"/>
              </a:rPr>
              <a:t>Unified method of accessing</a:t>
            </a:r>
            <a:r>
              <a:rPr b="0" lang="pt-PT" sz="2400" spc="-1" strike="noStrike">
                <a:solidFill>
                  <a:srgbClr val="000000"/>
                </a:solidFill>
                <a:latin typeface="Arial"/>
                <a:ea typeface="Arial"/>
              </a:rPr>
              <a:t> the exposed workloads of Pods. </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1" lang="pt-PT" sz="2400" spc="-1" strike="noStrike">
                <a:solidFill>
                  <a:srgbClr val="000000"/>
                </a:solidFill>
                <a:latin typeface="Arial"/>
                <a:ea typeface="Arial"/>
              </a:rPr>
              <a:t>Durable resource </a:t>
            </a:r>
            <a:r>
              <a:rPr b="0" lang="pt-PT" sz="2400" spc="-1" strike="noStrike">
                <a:solidFill>
                  <a:srgbClr val="000000"/>
                </a:solidFill>
                <a:latin typeface="Arial"/>
                <a:ea typeface="Arial"/>
              </a:rPr>
              <a:t>(unlike Pods) </a:t>
            </a:r>
            <a:endParaRPr b="0" lang="pt-PT" sz="2400" spc="-1" strike="noStrike">
              <a:solidFill>
                <a:srgbClr val="000000"/>
              </a:solidFill>
              <a:latin typeface="Arial"/>
            </a:endParaRPr>
          </a:p>
          <a:p>
            <a:pPr lvl="1" marL="9144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static cluster-unique IP</a:t>
            </a:r>
            <a:endParaRPr b="0" lang="pt-PT" sz="2400" spc="-1" strike="noStrike">
              <a:solidFill>
                <a:srgbClr val="000000"/>
              </a:solidFill>
              <a:latin typeface="Arial"/>
            </a:endParaRPr>
          </a:p>
          <a:p>
            <a:pPr lvl="1" marL="914400" indent="-380520">
              <a:lnSpc>
                <a:spcPct val="100000"/>
              </a:lnSpc>
              <a:buClr>
                <a:srgbClr val="000000"/>
              </a:buClr>
              <a:buFont typeface="Arial"/>
              <a:buChar char="○"/>
            </a:pPr>
            <a:r>
              <a:rPr b="0" lang="pt-PT" sz="2400" spc="-1" strike="noStrike">
                <a:solidFill>
                  <a:srgbClr val="000000"/>
                </a:solidFill>
                <a:latin typeface="Arial"/>
                <a:ea typeface="Arial"/>
              </a:rPr>
              <a:t>static namespaced DNS name</a:t>
            </a:r>
            <a:endParaRPr b="0" lang="pt-PT" sz="2400" spc="-1" strike="noStrike">
              <a:solidFill>
                <a:srgbClr val="000000"/>
              </a:solidFill>
              <a:latin typeface="Arial"/>
            </a:endParaRPr>
          </a:p>
          <a:p>
            <a:pPr>
              <a:lnSpc>
                <a:spcPct val="100000"/>
              </a:lnSpc>
            </a:pPr>
            <a:endParaRPr b="0" lang="pt-PT" sz="2400" spc="-1" strike="noStrike">
              <a:solidFill>
                <a:srgbClr val="000000"/>
              </a:solidFill>
              <a:latin typeface="Arial"/>
            </a:endParaRPr>
          </a:p>
          <a:p>
            <a:pPr>
              <a:lnSpc>
                <a:spcPct val="100000"/>
              </a:lnSpc>
            </a:pPr>
            <a:endParaRPr b="0" lang="pt-PT" sz="2400" spc="-1" strike="noStrike">
              <a:solidFill>
                <a:srgbClr val="000000"/>
              </a:solidFill>
              <a:latin typeface="Arial"/>
            </a:endParaRPr>
          </a:p>
          <a:p>
            <a:pPr>
              <a:lnSpc>
                <a:spcPct val="100000"/>
              </a:lnSpc>
            </a:pPr>
            <a:endParaRPr b="0" lang="pt-PT" sz="2400" spc="-1" strike="noStrike">
              <a:solidFill>
                <a:srgbClr val="000000"/>
              </a:solidFill>
              <a:latin typeface="Arial"/>
            </a:endParaRPr>
          </a:p>
          <a:p>
            <a:pPr>
              <a:lnSpc>
                <a:spcPct val="100000"/>
              </a:lnSpc>
            </a:pPr>
            <a:endParaRPr b="0" lang="pt-PT" sz="2400" spc="-1" strike="noStrike">
              <a:solidFill>
                <a:srgbClr val="000000"/>
              </a:solidFill>
              <a:latin typeface="Arial"/>
            </a:endParaRPr>
          </a:p>
          <a:p>
            <a:pPr>
              <a:lnSpc>
                <a:spcPct val="100000"/>
              </a:lnSpc>
            </a:pPr>
            <a:endParaRPr b="0" lang="pt-PT" sz="2400" spc="-1" strike="noStrike">
              <a:solidFill>
                <a:srgbClr val="000000"/>
              </a:solidFill>
              <a:latin typeface="Arial"/>
            </a:endParaRPr>
          </a:p>
          <a:p>
            <a:pPr>
              <a:lnSpc>
                <a:spcPct val="100000"/>
              </a:lnSpc>
            </a:pPr>
            <a:br/>
            <a:br/>
            <a:endParaRPr b="0" lang="pt-PT" sz="2400" spc="-1" strike="noStrike">
              <a:solidFill>
                <a:srgbClr val="000000"/>
              </a:solidFill>
              <a:latin typeface="Arial"/>
            </a:endParaRPr>
          </a:p>
        </p:txBody>
      </p:sp>
      <p:sp>
        <p:nvSpPr>
          <p:cNvPr id="408" name="CustomShape 3"/>
          <p:cNvSpPr/>
          <p:nvPr/>
        </p:nvSpPr>
        <p:spPr>
          <a:xfrm>
            <a:off x="457200" y="3533040"/>
            <a:ext cx="8229240" cy="479160"/>
          </a:xfrm>
          <a:prstGeom prst="rect">
            <a:avLst/>
          </a:prstGeom>
          <a:noFill/>
          <a:ln>
            <a:noFill/>
          </a:ln>
        </p:spPr>
        <p:style>
          <a:lnRef idx="0"/>
          <a:fillRef idx="0"/>
          <a:effectRef idx="0"/>
          <a:fontRef idx="minor"/>
        </p:style>
        <p:txBody>
          <a:bodyPr tIns="91440" bIns="91440" anchor="ctr">
            <a:noAutofit/>
          </a:bodyPr>
          <a:p>
            <a:pPr algn="ctr">
              <a:lnSpc>
                <a:spcPct val="100000"/>
              </a:lnSpc>
              <a:spcBef>
                <a:spcPts val="601"/>
              </a:spcBef>
            </a:pPr>
            <a:r>
              <a:rPr b="1" lang="pt-PT" sz="2200" spc="-1" strike="noStrike">
                <a:solidFill>
                  <a:srgbClr val="cc4125"/>
                </a:solidFill>
                <a:latin typeface="Roboto Mono"/>
                <a:ea typeface="Roboto Mono"/>
              </a:rPr>
              <a:t>&lt;service name&gt;</a:t>
            </a:r>
            <a:r>
              <a:rPr b="1" lang="pt-PT" sz="2200" spc="-1" strike="noStrike">
                <a:solidFill>
                  <a:srgbClr val="000000"/>
                </a:solidFill>
                <a:latin typeface="Roboto Mono"/>
                <a:ea typeface="Roboto Mono"/>
              </a:rPr>
              <a:t>.</a:t>
            </a:r>
            <a:r>
              <a:rPr b="1" lang="pt-PT" sz="2200" spc="-1" strike="noStrike">
                <a:solidFill>
                  <a:srgbClr val="f6b26b"/>
                </a:solidFill>
                <a:latin typeface="Roboto Mono"/>
                <a:ea typeface="Roboto Mono"/>
              </a:rPr>
              <a:t>&lt;namespace&gt;</a:t>
            </a:r>
            <a:r>
              <a:rPr b="1" lang="pt-PT" sz="2200" spc="-1" strike="noStrike">
                <a:solidFill>
                  <a:srgbClr val="000000"/>
                </a:solidFill>
                <a:latin typeface="Roboto Mono"/>
                <a:ea typeface="Roboto Mono"/>
              </a:rPr>
              <a:t>.svc.cluster.local</a:t>
            </a:r>
            <a:endParaRPr b="0" lang="pt-PT" sz="22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Services</a:t>
            </a:r>
            <a:endParaRPr b="0" lang="pt-PT" sz="3600" spc="-1" strike="noStrike">
              <a:solidFill>
                <a:srgbClr val="000000"/>
              </a:solidFill>
              <a:latin typeface="Arial"/>
            </a:endParaRPr>
          </a:p>
        </p:txBody>
      </p:sp>
      <p:sp>
        <p:nvSpPr>
          <p:cNvPr id="410" name="TextShape 2"/>
          <p:cNvSpPr txBox="1"/>
          <p:nvPr/>
        </p:nvSpPr>
        <p:spPr>
          <a:xfrm>
            <a:off x="457200" y="1200240"/>
            <a:ext cx="8229240" cy="3725280"/>
          </a:xfrm>
          <a:prstGeom prst="rect">
            <a:avLst/>
          </a:prstGeom>
          <a:noFill/>
          <a:ln>
            <a:noFill/>
          </a:ln>
        </p:spPr>
        <p:txBody>
          <a:bodyPr tIns="91440" bIns="91440">
            <a:noAutofit/>
          </a:bodyPr>
          <a:p>
            <a:pPr marL="457200" indent="-380520">
              <a:lnSpc>
                <a:spcPct val="100000"/>
              </a:lnSpc>
              <a:buClr>
                <a:srgbClr val="000000"/>
              </a:buClr>
              <a:buFont typeface="Arial"/>
              <a:buChar char="●"/>
            </a:pPr>
            <a:r>
              <a:rPr b="0" lang="pt-PT" sz="2400" spc="-1" strike="noStrike">
                <a:solidFill>
                  <a:srgbClr val="000000"/>
                </a:solidFill>
                <a:latin typeface="Arial"/>
                <a:ea typeface="Arial"/>
              </a:rPr>
              <a:t>Target Pods using </a:t>
            </a:r>
            <a:r>
              <a:rPr b="1" lang="pt-PT" sz="2400" spc="-1" strike="noStrike">
                <a:solidFill>
                  <a:srgbClr val="000000"/>
                </a:solidFill>
                <a:latin typeface="Arial"/>
                <a:ea typeface="Arial"/>
              </a:rPr>
              <a:t>equality based selectors</a:t>
            </a:r>
            <a:r>
              <a:rPr b="0" lang="pt-PT" sz="2400" spc="-1" strike="noStrike">
                <a:solidFill>
                  <a:srgbClr val="000000"/>
                </a:solidFill>
                <a:latin typeface="Arial"/>
                <a:ea typeface="Arial"/>
              </a:rPr>
              <a:t>.</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Uses </a:t>
            </a:r>
            <a:r>
              <a:rPr b="1" lang="pt-PT" sz="2400" spc="-1" strike="noStrike">
                <a:solidFill>
                  <a:srgbClr val="000000"/>
                </a:solidFill>
                <a:latin typeface="Arial"/>
                <a:ea typeface="Arial"/>
              </a:rPr>
              <a:t>kube-proxy</a:t>
            </a:r>
            <a:r>
              <a:rPr b="0" lang="pt-PT" sz="2400" spc="-1" strike="noStrike">
                <a:solidFill>
                  <a:srgbClr val="000000"/>
                </a:solidFill>
                <a:latin typeface="Arial"/>
                <a:ea typeface="Arial"/>
              </a:rPr>
              <a:t> to provide simple load-balancing.</a:t>
            </a:r>
            <a:endParaRPr b="0" lang="pt-PT" sz="2400" spc="-1" strike="noStrike">
              <a:solidFill>
                <a:srgbClr val="000000"/>
              </a:solidFill>
              <a:latin typeface="Arial"/>
            </a:endParaRPr>
          </a:p>
          <a:p>
            <a:pPr marL="457200" indent="-380520">
              <a:lnSpc>
                <a:spcPct val="100000"/>
              </a:lnSpc>
              <a:spcBef>
                <a:spcPts val="1001"/>
              </a:spcBef>
              <a:spcAft>
                <a:spcPts val="1001"/>
              </a:spcAft>
              <a:buClr>
                <a:srgbClr val="000000"/>
              </a:buClr>
              <a:buFont typeface="Arial"/>
              <a:buChar char="●"/>
            </a:pPr>
            <a:r>
              <a:rPr b="1" lang="pt-PT" sz="2400" spc="-1" strike="noStrike">
                <a:solidFill>
                  <a:srgbClr val="000000"/>
                </a:solidFill>
                <a:latin typeface="Arial"/>
                <a:ea typeface="Arial"/>
              </a:rPr>
              <a:t>kube-proxy</a:t>
            </a:r>
            <a:r>
              <a:rPr b="0" lang="pt-PT" sz="2400" spc="-1" strike="noStrike">
                <a:solidFill>
                  <a:srgbClr val="000000"/>
                </a:solidFill>
                <a:latin typeface="Arial"/>
                <a:ea typeface="Arial"/>
              </a:rPr>
              <a:t> acts as a daemon that creates </a:t>
            </a:r>
            <a:r>
              <a:rPr b="1" lang="pt-PT" sz="2400" spc="-1" strike="noStrike">
                <a:solidFill>
                  <a:srgbClr val="000000"/>
                </a:solidFill>
                <a:latin typeface="Arial"/>
                <a:ea typeface="Arial"/>
              </a:rPr>
              <a:t>local entries</a:t>
            </a:r>
            <a:r>
              <a:rPr b="0" lang="pt-PT" sz="2400" spc="-1" strike="noStrike">
                <a:solidFill>
                  <a:srgbClr val="000000"/>
                </a:solidFill>
                <a:latin typeface="Arial"/>
                <a:ea typeface="Arial"/>
              </a:rPr>
              <a:t> in the host’s iptables for every service. </a:t>
            </a: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Self Healing</a:t>
            </a:r>
            <a:endParaRPr b="0" lang="pt-PT" sz="3600" spc="-1" strike="noStrike">
              <a:solidFill>
                <a:srgbClr val="000000"/>
              </a:solidFill>
              <a:latin typeface="Arial"/>
            </a:endParaRPr>
          </a:p>
        </p:txBody>
      </p:sp>
      <p:sp>
        <p:nvSpPr>
          <p:cNvPr id="302" name="TextShape 2"/>
          <p:cNvSpPr txBox="1"/>
          <p:nvPr/>
        </p:nvSpPr>
        <p:spPr>
          <a:xfrm>
            <a:off x="457200" y="1200240"/>
            <a:ext cx="8229240" cy="3725280"/>
          </a:xfrm>
          <a:prstGeom prst="rect">
            <a:avLst/>
          </a:prstGeom>
          <a:noFill/>
          <a:ln>
            <a:noFill/>
          </a:ln>
        </p:spPr>
        <p:txBody>
          <a:bodyPr tIns="91440" bIns="91440">
            <a:noAutofit/>
          </a:bodyPr>
          <a:p>
            <a:pPr>
              <a:lnSpc>
                <a:spcPct val="100000"/>
              </a:lnSpc>
              <a:spcBef>
                <a:spcPts val="601"/>
              </a:spcBef>
            </a:pPr>
            <a:r>
              <a:rPr b="0" lang="pt-PT" sz="2400" spc="-1" strike="noStrike">
                <a:solidFill>
                  <a:srgbClr val="000000"/>
                </a:solidFill>
                <a:latin typeface="Arial"/>
                <a:ea typeface="Arial"/>
              </a:rPr>
              <a:t>Kubernetes will </a:t>
            </a:r>
            <a:r>
              <a:rPr b="1" lang="pt-PT" sz="2400" spc="-1" strike="noStrike">
                <a:solidFill>
                  <a:srgbClr val="000000"/>
                </a:solidFill>
                <a:latin typeface="Arial"/>
                <a:ea typeface="Arial"/>
              </a:rPr>
              <a:t>ALWAYS</a:t>
            </a:r>
            <a:r>
              <a:rPr b="0" lang="pt-PT" sz="2400" spc="-1" strike="noStrike">
                <a:solidFill>
                  <a:srgbClr val="000000"/>
                </a:solidFill>
                <a:latin typeface="Arial"/>
                <a:ea typeface="Arial"/>
              </a:rPr>
              <a:t> try and steer the cluster to its desired state.</a:t>
            </a:r>
            <a:endParaRPr b="0" lang="pt-PT" sz="2400" spc="-1" strike="noStrike">
              <a:solidFill>
                <a:srgbClr val="000000"/>
              </a:solidFill>
              <a:latin typeface="Arial"/>
            </a:endParaRPr>
          </a:p>
          <a:p>
            <a:pPr>
              <a:lnSpc>
                <a:spcPct val="100000"/>
              </a:lnSpc>
              <a:spcBef>
                <a:spcPts val="601"/>
              </a:spcBef>
            </a:pPr>
            <a:endParaRPr b="0" lang="pt-PT" sz="2400" spc="-1" strike="noStrike">
              <a:solidFill>
                <a:srgbClr val="000000"/>
              </a:solidFill>
              <a:latin typeface="Arial"/>
            </a:endParaRPr>
          </a:p>
          <a:p>
            <a:pPr marL="457200" indent="-380520">
              <a:lnSpc>
                <a:spcPct val="100000"/>
              </a:lnSpc>
              <a:spcBef>
                <a:spcPts val="601"/>
              </a:spcBef>
              <a:buClr>
                <a:srgbClr val="000000"/>
              </a:buClr>
              <a:buFont typeface="Arial"/>
              <a:buChar char="●"/>
            </a:pPr>
            <a:r>
              <a:rPr b="1" lang="pt-PT" sz="2400" spc="-1" strike="noStrike">
                <a:solidFill>
                  <a:srgbClr val="000000"/>
                </a:solidFill>
                <a:latin typeface="Arial"/>
                <a:ea typeface="Arial"/>
              </a:rPr>
              <a:t>Me:</a:t>
            </a:r>
            <a:r>
              <a:rPr b="0" lang="pt-PT" sz="2400" spc="-1" strike="noStrike">
                <a:solidFill>
                  <a:srgbClr val="000000"/>
                </a:solidFill>
                <a:latin typeface="Arial"/>
                <a:ea typeface="Arial"/>
              </a:rPr>
              <a:t> “I want 3 healthy instances of redis to always be running.”</a:t>
            </a:r>
            <a:endParaRPr b="0" lang="pt-PT" sz="2400" spc="-1" strike="noStrike">
              <a:solidFill>
                <a:srgbClr val="000000"/>
              </a:solidFill>
              <a:latin typeface="Arial"/>
            </a:endParaRPr>
          </a:p>
          <a:p>
            <a:pPr marL="457200" indent="-380520">
              <a:lnSpc>
                <a:spcPct val="100000"/>
              </a:lnSpc>
              <a:buClr>
                <a:srgbClr val="000000"/>
              </a:buClr>
              <a:buFont typeface="Arial"/>
              <a:buChar char="●"/>
            </a:pPr>
            <a:r>
              <a:rPr b="1" lang="pt-PT" sz="2400" spc="-1" strike="noStrike">
                <a:solidFill>
                  <a:srgbClr val="000000"/>
                </a:solidFill>
                <a:latin typeface="Arial"/>
                <a:ea typeface="Arial"/>
              </a:rPr>
              <a:t>Kubernetes:</a:t>
            </a:r>
            <a:r>
              <a:rPr b="0" lang="pt-PT" sz="2400" spc="-1" strike="noStrike">
                <a:solidFill>
                  <a:srgbClr val="000000"/>
                </a:solidFill>
                <a:latin typeface="Arial"/>
                <a:ea typeface="Arial"/>
              </a:rPr>
              <a:t> “Okay, I’ll ensure there are always 3 instances up and running.”</a:t>
            </a:r>
            <a:endParaRPr b="0" lang="pt-PT" sz="2400" spc="-1" strike="noStrike">
              <a:solidFill>
                <a:srgbClr val="000000"/>
              </a:solidFill>
              <a:latin typeface="Arial"/>
            </a:endParaRPr>
          </a:p>
          <a:p>
            <a:pPr marL="457200" indent="-380520">
              <a:lnSpc>
                <a:spcPct val="100000"/>
              </a:lnSpc>
              <a:buClr>
                <a:srgbClr val="000000"/>
              </a:buClr>
              <a:buFont typeface="Arial"/>
              <a:buChar char="●"/>
            </a:pPr>
            <a:r>
              <a:rPr b="1" lang="pt-PT" sz="2400" spc="-1" strike="noStrike">
                <a:solidFill>
                  <a:srgbClr val="000000"/>
                </a:solidFill>
                <a:latin typeface="Arial"/>
                <a:ea typeface="Arial"/>
              </a:rPr>
              <a:t>Kubernetes:</a:t>
            </a:r>
            <a:r>
              <a:rPr b="0" lang="pt-PT" sz="2400" spc="-1" strike="noStrike">
                <a:solidFill>
                  <a:srgbClr val="000000"/>
                </a:solidFill>
                <a:latin typeface="Arial"/>
                <a:ea typeface="Arial"/>
              </a:rPr>
              <a:t> “Oh look, one has died. I’m going to attempt to spin up a new one.”</a:t>
            </a: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Service Types</a:t>
            </a:r>
            <a:endParaRPr b="0" lang="pt-PT" sz="3600" spc="-1" strike="noStrike">
              <a:solidFill>
                <a:srgbClr val="000000"/>
              </a:solidFill>
              <a:latin typeface="Arial"/>
            </a:endParaRPr>
          </a:p>
        </p:txBody>
      </p:sp>
      <p:sp>
        <p:nvSpPr>
          <p:cNvPr id="412" name="TextShape 2"/>
          <p:cNvSpPr txBox="1"/>
          <p:nvPr/>
        </p:nvSpPr>
        <p:spPr>
          <a:xfrm>
            <a:off x="457200" y="1200240"/>
            <a:ext cx="8229240" cy="3725280"/>
          </a:xfrm>
          <a:prstGeom prst="rect">
            <a:avLst/>
          </a:prstGeom>
          <a:noFill/>
          <a:ln>
            <a:noFill/>
          </a:ln>
        </p:spPr>
        <p:txBody>
          <a:bodyPr tIns="91440" bIns="91440">
            <a:noAutofit/>
          </a:bodyPr>
          <a:p>
            <a:pPr>
              <a:lnSpc>
                <a:spcPct val="100000"/>
              </a:lnSpc>
              <a:spcBef>
                <a:spcPts val="601"/>
              </a:spcBef>
            </a:pPr>
            <a:r>
              <a:rPr b="0" lang="pt-PT" sz="3000" spc="-1" strike="noStrike">
                <a:solidFill>
                  <a:srgbClr val="000000"/>
                </a:solidFill>
                <a:latin typeface="Arial"/>
                <a:ea typeface="Arial"/>
              </a:rPr>
              <a:t>There are 4 major service types:</a:t>
            </a:r>
            <a:endParaRPr b="0" lang="pt-PT" sz="3000" spc="-1" strike="noStrike">
              <a:solidFill>
                <a:srgbClr val="000000"/>
              </a:solidFill>
              <a:latin typeface="Arial"/>
            </a:endParaRPr>
          </a:p>
          <a:p>
            <a:pPr marL="457200" indent="-418680">
              <a:lnSpc>
                <a:spcPct val="100000"/>
              </a:lnSpc>
              <a:spcBef>
                <a:spcPts val="601"/>
              </a:spcBef>
              <a:buClr>
                <a:srgbClr val="000000"/>
              </a:buClr>
              <a:buFont typeface="Arial"/>
              <a:buChar char="●"/>
            </a:pPr>
            <a:r>
              <a:rPr b="1" lang="pt-PT" sz="3000" spc="-1" strike="noStrike">
                <a:solidFill>
                  <a:srgbClr val="000000"/>
                </a:solidFill>
                <a:latin typeface="Arial"/>
                <a:ea typeface="Arial"/>
              </a:rPr>
              <a:t>ClusterIP</a:t>
            </a:r>
            <a:r>
              <a:rPr b="0" lang="pt-PT" sz="3000" spc="-1" strike="noStrike">
                <a:solidFill>
                  <a:srgbClr val="000000"/>
                </a:solidFill>
                <a:latin typeface="Arial"/>
                <a:ea typeface="Arial"/>
              </a:rPr>
              <a:t> (default)</a:t>
            </a:r>
            <a:endParaRPr b="0" lang="pt-PT" sz="3000" spc="-1" strike="noStrike">
              <a:solidFill>
                <a:srgbClr val="000000"/>
              </a:solidFill>
              <a:latin typeface="Arial"/>
            </a:endParaRPr>
          </a:p>
          <a:p>
            <a:pPr marL="457200" indent="-418680">
              <a:lnSpc>
                <a:spcPct val="100000"/>
              </a:lnSpc>
              <a:buClr>
                <a:srgbClr val="000000"/>
              </a:buClr>
              <a:buFont typeface="Arial"/>
              <a:buChar char="●"/>
            </a:pPr>
            <a:r>
              <a:rPr b="1" lang="pt-PT" sz="3000" spc="-1" strike="noStrike">
                <a:solidFill>
                  <a:srgbClr val="000000"/>
                </a:solidFill>
                <a:latin typeface="Arial"/>
                <a:ea typeface="Arial"/>
              </a:rPr>
              <a:t>NodePort</a:t>
            </a:r>
            <a:endParaRPr b="0" lang="pt-PT" sz="3000" spc="-1" strike="noStrike">
              <a:solidFill>
                <a:srgbClr val="000000"/>
              </a:solidFill>
              <a:latin typeface="Arial"/>
            </a:endParaRPr>
          </a:p>
          <a:p>
            <a:pPr marL="457200" indent="-418680">
              <a:lnSpc>
                <a:spcPct val="100000"/>
              </a:lnSpc>
              <a:buClr>
                <a:srgbClr val="000000"/>
              </a:buClr>
              <a:buFont typeface="Arial"/>
              <a:buChar char="●"/>
            </a:pPr>
            <a:r>
              <a:rPr b="1" lang="pt-PT" sz="3000" spc="-1" strike="noStrike">
                <a:solidFill>
                  <a:srgbClr val="000000"/>
                </a:solidFill>
                <a:latin typeface="Arial"/>
                <a:ea typeface="Arial"/>
              </a:rPr>
              <a:t>LoadBalancer</a:t>
            </a:r>
            <a:endParaRPr b="0" lang="pt-PT" sz="3000" spc="-1" strike="noStrike">
              <a:solidFill>
                <a:srgbClr val="000000"/>
              </a:solidFill>
              <a:latin typeface="Arial"/>
            </a:endParaRPr>
          </a:p>
          <a:p>
            <a:pPr marL="457200" indent="-418680">
              <a:lnSpc>
                <a:spcPct val="100000"/>
              </a:lnSpc>
              <a:buClr>
                <a:srgbClr val="000000"/>
              </a:buClr>
              <a:buFont typeface="Arial"/>
              <a:buChar char="●"/>
            </a:pPr>
            <a:r>
              <a:rPr b="1" lang="pt-PT" sz="3000" spc="-1" strike="noStrike">
                <a:solidFill>
                  <a:srgbClr val="000000"/>
                </a:solidFill>
                <a:latin typeface="Arial"/>
                <a:ea typeface="Arial"/>
              </a:rPr>
              <a:t>ExternalName</a:t>
            </a:r>
            <a:endParaRPr b="0" lang="pt-PT"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ClusterIP Service</a:t>
            </a:r>
            <a:endParaRPr b="0" lang="pt-PT" sz="3600" spc="-1" strike="noStrike">
              <a:solidFill>
                <a:srgbClr val="000000"/>
              </a:solidFill>
              <a:latin typeface="Arial"/>
            </a:endParaRPr>
          </a:p>
        </p:txBody>
      </p:sp>
      <p:sp>
        <p:nvSpPr>
          <p:cNvPr id="414" name="TextShape 2"/>
          <p:cNvSpPr txBox="1"/>
          <p:nvPr/>
        </p:nvSpPr>
        <p:spPr>
          <a:xfrm>
            <a:off x="457200" y="1288080"/>
            <a:ext cx="4718520" cy="3637440"/>
          </a:xfrm>
          <a:prstGeom prst="rect">
            <a:avLst/>
          </a:prstGeom>
          <a:noFill/>
          <a:ln>
            <a:noFill/>
          </a:ln>
        </p:spPr>
        <p:txBody>
          <a:bodyPr tIns="91440" bIns="91440">
            <a:noAutofit/>
          </a:bodyPr>
          <a:p>
            <a:pPr>
              <a:lnSpc>
                <a:spcPct val="100000"/>
              </a:lnSpc>
              <a:spcBef>
                <a:spcPts val="601"/>
              </a:spcBef>
            </a:pPr>
            <a:r>
              <a:rPr b="1" lang="pt-PT" sz="2400" spc="-1" strike="noStrike">
                <a:solidFill>
                  <a:srgbClr val="000000"/>
                </a:solidFill>
                <a:latin typeface="Arial"/>
                <a:ea typeface="Arial"/>
              </a:rPr>
              <a:t>ClusterIP</a:t>
            </a:r>
            <a:r>
              <a:rPr b="0" lang="pt-PT" sz="2400" spc="-1" strike="noStrike">
                <a:solidFill>
                  <a:srgbClr val="000000"/>
                </a:solidFill>
                <a:latin typeface="Arial"/>
                <a:ea typeface="Arial"/>
              </a:rPr>
              <a:t> services exposes a service on a strictly cluster internal virtual IP.</a:t>
            </a:r>
            <a:endParaRPr b="0" lang="pt-PT" sz="2400" spc="-1" strike="noStrike">
              <a:solidFill>
                <a:srgbClr val="000000"/>
              </a:solidFill>
              <a:latin typeface="Arial"/>
            </a:endParaRPr>
          </a:p>
        </p:txBody>
      </p:sp>
      <p:sp>
        <p:nvSpPr>
          <p:cNvPr id="415" name="TextShape 3"/>
          <p:cNvSpPr txBox="1"/>
          <p:nvPr/>
        </p:nvSpPr>
        <p:spPr>
          <a:xfrm>
            <a:off x="5430240" y="1288080"/>
            <a:ext cx="3256200" cy="3637440"/>
          </a:xfrm>
          <a:prstGeom prst="rect">
            <a:avLst/>
          </a:prstGeom>
          <a:noFill/>
          <a:ln w="19080">
            <a:solidFill>
              <a:srgbClr val="000000"/>
            </a:solidFill>
            <a:round/>
          </a:ln>
        </p:spPr>
        <p:txBody>
          <a:bodyPr tIns="91440" bIns="91440">
            <a:noAutofit/>
          </a:bodyPr>
          <a:p>
            <a:pPr>
              <a:lnSpc>
                <a:spcPct val="100000"/>
              </a:lnSpc>
            </a:pPr>
            <a:r>
              <a:rPr b="0" lang="pt-PT" sz="1600" spc="-1" strike="noStrike">
                <a:solidFill>
                  <a:srgbClr val="1155cc"/>
                </a:solidFill>
                <a:latin typeface="Roboto Mono"/>
                <a:ea typeface="Roboto Mono"/>
              </a:rPr>
              <a:t>apiVersion: </a:t>
            </a:r>
            <a:r>
              <a:rPr b="0" lang="pt-PT" sz="1600" spc="-1" strike="noStrike">
                <a:solidFill>
                  <a:srgbClr val="cc0000"/>
                </a:solidFill>
                <a:latin typeface="Roboto Mono"/>
                <a:ea typeface="Roboto Mono"/>
              </a:rPr>
              <a:t>v1</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kind: </a:t>
            </a:r>
            <a:r>
              <a:rPr b="0" lang="pt-PT" sz="1600" spc="-1" strike="noStrike">
                <a:solidFill>
                  <a:srgbClr val="cc0000"/>
                </a:solidFill>
                <a:latin typeface="Roboto Mono"/>
                <a:ea typeface="Roboto Mono"/>
              </a:rPr>
              <a:t>Service</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metadata:</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name:</a:t>
            </a:r>
            <a:r>
              <a:rPr b="0" lang="pt-PT" sz="1600" spc="-1" strike="noStrike">
                <a:solidFill>
                  <a:srgbClr val="000000"/>
                </a:solidFill>
                <a:latin typeface="Roboto Mono"/>
                <a:ea typeface="Roboto Mono"/>
              </a:rPr>
              <a:t> </a:t>
            </a:r>
            <a:r>
              <a:rPr b="0" lang="pt-PT" sz="1600" spc="-1" strike="noStrike">
                <a:solidFill>
                  <a:srgbClr val="cc0000"/>
                </a:solidFill>
                <a:latin typeface="Roboto Mono"/>
                <a:ea typeface="Roboto Mono"/>
              </a:rPr>
              <a:t>example-prod</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spec:</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selector:</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app: </a:t>
            </a:r>
            <a:r>
              <a:rPr b="0" lang="pt-PT" sz="1600" spc="-1" strike="noStrike">
                <a:solidFill>
                  <a:srgbClr val="cc0000"/>
                </a:solidFill>
                <a:latin typeface="Roboto Mono"/>
                <a:ea typeface="Roboto Mono"/>
              </a:rPr>
              <a:t>nginx</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env: </a:t>
            </a:r>
            <a:r>
              <a:rPr b="0" lang="pt-PT" sz="1600" spc="-1" strike="noStrike">
                <a:solidFill>
                  <a:srgbClr val="cc0000"/>
                </a:solidFill>
                <a:latin typeface="Roboto Mono"/>
                <a:ea typeface="Roboto Mono"/>
              </a:rPr>
              <a:t>prod</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ports:</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 protocol: </a:t>
            </a:r>
            <a:r>
              <a:rPr b="0" lang="pt-PT" sz="1600" spc="-1" strike="noStrike">
                <a:solidFill>
                  <a:srgbClr val="cc0000"/>
                </a:solidFill>
                <a:latin typeface="Roboto Mono"/>
                <a:ea typeface="Roboto Mono"/>
              </a:rPr>
              <a:t>TCP</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port: </a:t>
            </a:r>
            <a:r>
              <a:rPr b="0" lang="pt-PT" sz="1600" spc="-1" strike="noStrike">
                <a:solidFill>
                  <a:srgbClr val="cc0000"/>
                </a:solidFill>
                <a:latin typeface="Roboto Mono"/>
                <a:ea typeface="Roboto Mono"/>
              </a:rPr>
              <a:t>80</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targetPort: </a:t>
            </a:r>
            <a:r>
              <a:rPr b="0" lang="pt-PT" sz="1600" spc="-1" strike="noStrike">
                <a:solidFill>
                  <a:srgbClr val="cc0000"/>
                </a:solidFill>
                <a:latin typeface="Roboto Mono"/>
                <a:ea typeface="Roboto Mono"/>
              </a:rPr>
              <a:t>80</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endParaRPr b="0" lang="pt-PT"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6" name="Google Shape;629;p91" descr=""/>
          <p:cNvPicPr/>
          <p:nvPr/>
        </p:nvPicPr>
        <p:blipFill>
          <a:blip r:embed="rId1"/>
          <a:stretch/>
        </p:blipFill>
        <p:spPr>
          <a:xfrm>
            <a:off x="4709160" y="1041840"/>
            <a:ext cx="3977280" cy="3705840"/>
          </a:xfrm>
          <a:prstGeom prst="rect">
            <a:avLst/>
          </a:prstGeom>
          <a:ln>
            <a:noFill/>
          </a:ln>
        </p:spPr>
      </p:pic>
      <p:sp>
        <p:nvSpPr>
          <p:cNvPr id="417"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Cluster IP Service</a:t>
            </a:r>
            <a:br/>
            <a:endParaRPr b="0" lang="pt-PT" sz="3600" spc="-1" strike="noStrike">
              <a:solidFill>
                <a:srgbClr val="000000"/>
              </a:solidFill>
              <a:latin typeface="Arial"/>
            </a:endParaRPr>
          </a:p>
        </p:txBody>
      </p:sp>
      <p:sp>
        <p:nvSpPr>
          <p:cNvPr id="418" name="CustomShape 2"/>
          <p:cNvSpPr/>
          <p:nvPr/>
        </p:nvSpPr>
        <p:spPr>
          <a:xfrm>
            <a:off x="722880" y="1296000"/>
            <a:ext cx="3310920" cy="1739520"/>
          </a:xfrm>
          <a:prstGeom prst="rect">
            <a:avLst/>
          </a:prstGeom>
          <a:noFill/>
          <a:ln w="9360">
            <a:solidFill>
              <a:srgbClr val="000000"/>
            </a:solidFill>
            <a:round/>
          </a:ln>
        </p:spPr>
        <p:style>
          <a:lnRef idx="0"/>
          <a:fillRef idx="0"/>
          <a:effectRef idx="0"/>
          <a:fontRef idx="minor"/>
        </p:style>
        <p:txBody>
          <a:bodyPr tIns="91440" bIns="91440">
            <a:noAutofit/>
          </a:bodyPr>
          <a:p>
            <a:pPr>
              <a:lnSpc>
                <a:spcPct val="100000"/>
              </a:lnSpc>
            </a:pPr>
            <a:r>
              <a:rPr b="0" lang="pt-PT" sz="1200" spc="-1" strike="noStrike">
                <a:solidFill>
                  <a:srgbClr val="783f04"/>
                </a:solidFill>
                <a:latin typeface="Roboto Mono"/>
                <a:ea typeface="Roboto Mono"/>
              </a:rPr>
              <a:t>Name:         example-prod</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Selector:     app=nginx,env=prod</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Type:         ClusterIP</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IP:           10.96.28.176</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Port:         &lt;unset&gt;  80/TCP</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TargetPort:   80/TCP</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Endpoints:    10.255.16.3:80,</a:t>
            </a:r>
            <a:br/>
            <a:r>
              <a:rPr b="0" lang="pt-PT" sz="1200" spc="-1" strike="noStrike">
                <a:solidFill>
                  <a:srgbClr val="783f04"/>
                </a:solidFill>
                <a:latin typeface="Roboto Mono"/>
                <a:ea typeface="Roboto Mono"/>
              </a:rPr>
              <a:t>              10.255.16.4:80</a:t>
            </a:r>
            <a:endParaRPr b="0" lang="pt-PT" sz="1200" spc="-1" strike="noStrike">
              <a:latin typeface="Arial"/>
            </a:endParaRPr>
          </a:p>
          <a:p>
            <a:pPr>
              <a:lnSpc>
                <a:spcPct val="100000"/>
              </a:lnSpc>
            </a:pPr>
            <a:endParaRPr b="0" lang="pt-PT" sz="1200" spc="-1" strike="noStrike">
              <a:latin typeface="Arial"/>
            </a:endParaRPr>
          </a:p>
          <a:p>
            <a:pPr>
              <a:lnSpc>
                <a:spcPct val="100000"/>
              </a:lnSpc>
            </a:pPr>
            <a:endParaRPr b="0" lang="pt-PT" sz="1200" spc="-1" strike="noStrike">
              <a:latin typeface="Arial"/>
            </a:endParaRPr>
          </a:p>
        </p:txBody>
      </p:sp>
      <p:sp>
        <p:nvSpPr>
          <p:cNvPr id="419" name="TextShape 3"/>
          <p:cNvSpPr txBox="1"/>
          <p:nvPr/>
        </p:nvSpPr>
        <p:spPr>
          <a:xfrm>
            <a:off x="722880" y="3791880"/>
            <a:ext cx="3985920" cy="681120"/>
          </a:xfrm>
          <a:prstGeom prst="rect">
            <a:avLst/>
          </a:prstGeom>
          <a:noFill/>
          <a:ln w="9360">
            <a:solidFill>
              <a:srgbClr val="000000"/>
            </a:solidFill>
            <a:round/>
          </a:ln>
        </p:spPr>
        <p:txBody>
          <a:bodyPr tIns="91440" bIns="91440">
            <a:noAutofit/>
          </a:bodyPr>
          <a:p>
            <a:pPr>
              <a:lnSpc>
                <a:spcPct val="100000"/>
              </a:lnSpc>
            </a:pPr>
            <a:r>
              <a:rPr b="0" lang="pt-PT" sz="800" spc="-1" strike="noStrike">
                <a:solidFill>
                  <a:srgbClr val="783f04"/>
                </a:solidFill>
                <a:latin typeface="Roboto Mono"/>
                <a:ea typeface="Roboto Mono"/>
              </a:rPr>
              <a:t>/ # nslookup example-prod.default.svc.cluster.local</a:t>
            </a:r>
            <a:endParaRPr b="0" lang="pt-PT" sz="800" spc="-1" strike="noStrike">
              <a:solidFill>
                <a:srgbClr val="000000"/>
              </a:solidFill>
              <a:latin typeface="Arial"/>
            </a:endParaRPr>
          </a:p>
          <a:p>
            <a:pPr>
              <a:lnSpc>
                <a:spcPct val="100000"/>
              </a:lnSpc>
            </a:pP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Name:      example-prod.default.svc.cluster.local</a:t>
            </a:r>
            <a:endParaRPr b="0" lang="pt-PT" sz="800" spc="-1" strike="noStrike">
              <a:solidFill>
                <a:srgbClr val="000000"/>
              </a:solidFill>
              <a:latin typeface="Arial"/>
            </a:endParaRPr>
          </a:p>
          <a:p>
            <a:pPr>
              <a:lnSpc>
                <a:spcPct val="100000"/>
              </a:lnSpc>
            </a:pPr>
            <a:r>
              <a:rPr b="1" lang="pt-PT" sz="800" spc="-1" strike="noStrike">
                <a:solidFill>
                  <a:srgbClr val="783f04"/>
                </a:solidFill>
                <a:latin typeface="Roboto Mono"/>
                <a:ea typeface="Roboto Mono"/>
              </a:rPr>
              <a:t>Address 1: 10.96.28.176 example-prod.default.svc.cluster.local</a:t>
            </a:r>
            <a:endParaRPr b="0" lang="pt-PT" sz="800" spc="-1" strike="noStrike">
              <a:solidFill>
                <a:srgbClr val="000000"/>
              </a:solidFill>
              <a:latin typeface="Arial"/>
            </a:endParaRPr>
          </a:p>
        </p:txBody>
      </p:sp>
      <p:sp>
        <p:nvSpPr>
          <p:cNvPr id="420" name="CustomShape 4"/>
          <p:cNvSpPr/>
          <p:nvPr/>
        </p:nvSpPr>
        <p:spPr>
          <a:xfrm flipH="1" rot="10800000">
            <a:off x="4709520" y="4071600"/>
            <a:ext cx="417600" cy="60840"/>
          </a:xfrm>
          <a:custGeom>
            <a:avLst/>
            <a:gdLst/>
            <a:ahLst/>
            <a:rect l="l" t="t" r="r" b="b"/>
            <a:pathLst>
              <a:path w="21600" h="21600">
                <a:moveTo>
                  <a:pt x="0" y="0"/>
                </a:moveTo>
                <a:lnTo>
                  <a:pt x="21600" y="21600"/>
                </a:lnTo>
              </a:path>
            </a:pathLst>
          </a:custGeom>
          <a:noFill/>
          <a:ln w="19080">
            <a:solidFill>
              <a:srgbClr val="000000"/>
            </a:solidFill>
            <a:round/>
            <a:tailEnd len="med" type="stealth"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ClusterIP Service Without Selector</a:t>
            </a:r>
            <a:endParaRPr b="0" lang="pt-PT" sz="3600" spc="-1" strike="noStrike">
              <a:solidFill>
                <a:srgbClr val="000000"/>
              </a:solidFill>
              <a:latin typeface="Arial"/>
            </a:endParaRPr>
          </a:p>
        </p:txBody>
      </p:sp>
      <p:pic>
        <p:nvPicPr>
          <p:cNvPr id="422" name="Picture 4" descr=""/>
          <p:cNvPicPr/>
          <p:nvPr/>
        </p:nvPicPr>
        <p:blipFill>
          <a:blip r:embed="rId1"/>
          <a:stretch/>
        </p:blipFill>
        <p:spPr>
          <a:xfrm>
            <a:off x="4684680" y="1380960"/>
            <a:ext cx="3715200" cy="3393000"/>
          </a:xfrm>
          <a:prstGeom prst="rect">
            <a:avLst/>
          </a:prstGeom>
          <a:ln>
            <a:noFill/>
          </a:ln>
        </p:spPr>
      </p:pic>
      <p:pic>
        <p:nvPicPr>
          <p:cNvPr id="423" name="Picture 6" descr=""/>
          <p:cNvPicPr/>
          <p:nvPr/>
        </p:nvPicPr>
        <p:blipFill>
          <a:blip r:embed="rId2"/>
          <a:stretch/>
        </p:blipFill>
        <p:spPr>
          <a:xfrm>
            <a:off x="379080" y="1316880"/>
            <a:ext cx="3821760" cy="3457080"/>
          </a:xfrm>
          <a:prstGeom prst="rect">
            <a:avLst/>
          </a:prstGeom>
          <a:ln>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NodePort Service</a:t>
            </a:r>
            <a:endParaRPr b="0" lang="pt-PT" sz="3600" spc="-1" strike="noStrike">
              <a:solidFill>
                <a:srgbClr val="000000"/>
              </a:solidFill>
              <a:latin typeface="Arial"/>
            </a:endParaRPr>
          </a:p>
        </p:txBody>
      </p:sp>
      <p:sp>
        <p:nvSpPr>
          <p:cNvPr id="425" name="TextShape 2"/>
          <p:cNvSpPr txBox="1"/>
          <p:nvPr/>
        </p:nvSpPr>
        <p:spPr>
          <a:xfrm>
            <a:off x="457200" y="1288080"/>
            <a:ext cx="4712040" cy="3637440"/>
          </a:xfrm>
          <a:prstGeom prst="rect">
            <a:avLst/>
          </a:prstGeom>
          <a:noFill/>
          <a:ln>
            <a:noFill/>
          </a:ln>
        </p:spPr>
        <p:txBody>
          <a:bodyPr tIns="91440" bIns="91440">
            <a:noAutofit/>
          </a:bodyPr>
          <a:p>
            <a:pPr marL="457200" indent="-380520">
              <a:lnSpc>
                <a:spcPct val="100000"/>
              </a:lnSpc>
              <a:spcBef>
                <a:spcPts val="601"/>
              </a:spcBef>
              <a:buClr>
                <a:srgbClr val="000000"/>
              </a:buClr>
              <a:buFont typeface="Arial"/>
              <a:buChar char="●"/>
            </a:pPr>
            <a:r>
              <a:rPr b="1" lang="pt-PT" sz="2400" spc="-1" strike="noStrike">
                <a:solidFill>
                  <a:srgbClr val="000000"/>
                </a:solidFill>
                <a:latin typeface="Arial"/>
                <a:ea typeface="Arial"/>
              </a:rPr>
              <a:t>NodePort </a:t>
            </a:r>
            <a:r>
              <a:rPr b="0" lang="pt-PT" sz="2400" spc="-1" strike="noStrike">
                <a:solidFill>
                  <a:srgbClr val="000000"/>
                </a:solidFill>
                <a:latin typeface="Arial"/>
                <a:ea typeface="Arial"/>
              </a:rPr>
              <a:t>services extend the </a:t>
            </a:r>
            <a:r>
              <a:rPr b="1" lang="pt-PT" sz="2400" spc="-1" strike="noStrike">
                <a:solidFill>
                  <a:srgbClr val="000000"/>
                </a:solidFill>
                <a:latin typeface="Arial"/>
                <a:ea typeface="Arial"/>
              </a:rPr>
              <a:t>ClusterIP </a:t>
            </a:r>
            <a:r>
              <a:rPr b="0" lang="pt-PT" sz="2400" spc="-1" strike="noStrike">
                <a:solidFill>
                  <a:srgbClr val="000000"/>
                </a:solidFill>
                <a:latin typeface="Arial"/>
                <a:ea typeface="Arial"/>
              </a:rPr>
              <a:t>service.</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Exposes a port on every node’s IP.</a:t>
            </a:r>
            <a:endParaRPr b="0" lang="pt-PT" sz="2400" spc="-1" strike="noStrike">
              <a:solidFill>
                <a:srgbClr val="000000"/>
              </a:solidFill>
              <a:latin typeface="Arial"/>
            </a:endParaRPr>
          </a:p>
          <a:p>
            <a:pPr marL="457200" indent="-380520">
              <a:lnSpc>
                <a:spcPct val="100000"/>
              </a:lnSpc>
              <a:spcBef>
                <a:spcPts val="1001"/>
              </a:spcBef>
              <a:spcAft>
                <a:spcPts val="1001"/>
              </a:spcAft>
              <a:buClr>
                <a:srgbClr val="000000"/>
              </a:buClr>
              <a:buFont typeface="Arial"/>
              <a:buChar char="●"/>
            </a:pPr>
            <a:r>
              <a:rPr b="0" lang="pt-PT" sz="2400" spc="-1" strike="noStrike">
                <a:solidFill>
                  <a:srgbClr val="000000"/>
                </a:solidFill>
                <a:latin typeface="Arial"/>
                <a:ea typeface="Arial"/>
              </a:rPr>
              <a:t> </a:t>
            </a:r>
            <a:r>
              <a:rPr b="0" lang="pt-PT" sz="2400" spc="-1" strike="noStrike">
                <a:solidFill>
                  <a:srgbClr val="000000"/>
                </a:solidFill>
                <a:latin typeface="Arial"/>
                <a:ea typeface="Arial"/>
              </a:rPr>
              <a:t>Port can either be statically defined, or dynamically taken from a range between 30000-32767.</a:t>
            </a:r>
            <a:endParaRPr b="0" lang="pt-PT" sz="2400" spc="-1" strike="noStrike">
              <a:solidFill>
                <a:srgbClr val="000000"/>
              </a:solidFill>
              <a:latin typeface="Arial"/>
            </a:endParaRPr>
          </a:p>
        </p:txBody>
      </p:sp>
      <p:sp>
        <p:nvSpPr>
          <p:cNvPr id="426" name="TextShape 3"/>
          <p:cNvSpPr txBox="1"/>
          <p:nvPr/>
        </p:nvSpPr>
        <p:spPr>
          <a:xfrm>
            <a:off x="5430240" y="1288080"/>
            <a:ext cx="3256200" cy="3637440"/>
          </a:xfrm>
          <a:prstGeom prst="rect">
            <a:avLst/>
          </a:prstGeom>
          <a:noFill/>
          <a:ln w="19080">
            <a:solidFill>
              <a:srgbClr val="000000"/>
            </a:solidFill>
            <a:round/>
          </a:ln>
        </p:spPr>
        <p:txBody>
          <a:bodyPr tIns="91440" bIns="91440">
            <a:noAutofit/>
          </a:bodyPr>
          <a:p>
            <a:pPr>
              <a:lnSpc>
                <a:spcPct val="100000"/>
              </a:lnSpc>
            </a:pPr>
            <a:r>
              <a:rPr b="0" lang="pt-PT" sz="1600" spc="-1" strike="noStrike">
                <a:solidFill>
                  <a:srgbClr val="1155cc"/>
                </a:solidFill>
                <a:latin typeface="Roboto Mono"/>
                <a:ea typeface="Roboto Mono"/>
              </a:rPr>
              <a:t>apiVersion: </a:t>
            </a:r>
            <a:r>
              <a:rPr b="0" lang="pt-PT" sz="1600" spc="-1" strike="noStrike">
                <a:solidFill>
                  <a:srgbClr val="cc0000"/>
                </a:solidFill>
                <a:latin typeface="Roboto Mono"/>
                <a:ea typeface="Roboto Mono"/>
              </a:rPr>
              <a:t>v1</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kind: </a:t>
            </a:r>
            <a:r>
              <a:rPr b="0" lang="pt-PT" sz="1600" spc="-1" strike="noStrike">
                <a:solidFill>
                  <a:srgbClr val="cc0000"/>
                </a:solidFill>
                <a:latin typeface="Roboto Mono"/>
                <a:ea typeface="Roboto Mono"/>
              </a:rPr>
              <a:t>Service</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metadata:</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name:</a:t>
            </a:r>
            <a:r>
              <a:rPr b="0" lang="pt-PT" sz="1600" spc="-1" strike="noStrike">
                <a:solidFill>
                  <a:srgbClr val="000000"/>
                </a:solidFill>
                <a:latin typeface="Roboto Mono"/>
                <a:ea typeface="Roboto Mono"/>
              </a:rPr>
              <a:t> </a:t>
            </a:r>
            <a:r>
              <a:rPr b="0" lang="pt-PT" sz="1600" spc="-1" strike="noStrike">
                <a:solidFill>
                  <a:srgbClr val="cc0000"/>
                </a:solidFill>
                <a:latin typeface="Roboto Mono"/>
                <a:ea typeface="Roboto Mono"/>
              </a:rPr>
              <a:t>example-prod</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spec:</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type: </a:t>
            </a:r>
            <a:r>
              <a:rPr b="0" lang="pt-PT" sz="1600" spc="-1" strike="noStrike">
                <a:solidFill>
                  <a:srgbClr val="cc0000"/>
                </a:solidFill>
                <a:latin typeface="Roboto Mono"/>
                <a:ea typeface="Roboto Mono"/>
              </a:rPr>
              <a:t>NodePort</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selector:</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app: </a:t>
            </a:r>
            <a:r>
              <a:rPr b="0" lang="pt-PT" sz="1600" spc="-1" strike="noStrike">
                <a:solidFill>
                  <a:srgbClr val="cc0000"/>
                </a:solidFill>
                <a:latin typeface="Roboto Mono"/>
                <a:ea typeface="Roboto Mono"/>
              </a:rPr>
              <a:t>nginx</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env: </a:t>
            </a:r>
            <a:r>
              <a:rPr b="0" lang="pt-PT" sz="1600" spc="-1" strike="noStrike">
                <a:solidFill>
                  <a:srgbClr val="cc0000"/>
                </a:solidFill>
                <a:latin typeface="Roboto Mono"/>
                <a:ea typeface="Roboto Mono"/>
              </a:rPr>
              <a:t>prod</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ports:</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 nodePort: </a:t>
            </a:r>
            <a:r>
              <a:rPr b="0" lang="pt-PT" sz="1600" spc="-1" strike="noStrike">
                <a:solidFill>
                  <a:srgbClr val="cc0000"/>
                </a:solidFill>
                <a:latin typeface="Roboto Mono"/>
                <a:ea typeface="Roboto Mono"/>
              </a:rPr>
              <a:t>32410</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protocol: </a:t>
            </a:r>
            <a:r>
              <a:rPr b="0" lang="pt-PT" sz="1600" spc="-1" strike="noStrike">
                <a:solidFill>
                  <a:srgbClr val="cc0000"/>
                </a:solidFill>
                <a:latin typeface="Roboto Mono"/>
                <a:ea typeface="Roboto Mono"/>
              </a:rPr>
              <a:t>TCP</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port: </a:t>
            </a:r>
            <a:r>
              <a:rPr b="0" lang="pt-PT" sz="1600" spc="-1" strike="noStrike">
                <a:solidFill>
                  <a:srgbClr val="cc0000"/>
                </a:solidFill>
                <a:latin typeface="Roboto Mono"/>
                <a:ea typeface="Roboto Mono"/>
              </a:rPr>
              <a:t>80</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targetPort: </a:t>
            </a:r>
            <a:r>
              <a:rPr b="0" lang="pt-PT" sz="1600" spc="-1" strike="noStrike">
                <a:solidFill>
                  <a:srgbClr val="cc0000"/>
                </a:solidFill>
                <a:latin typeface="Roboto Mono"/>
                <a:ea typeface="Roboto Mono"/>
              </a:rPr>
              <a:t>80</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endParaRPr b="0" lang="pt-PT"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7" name="Google Shape;645;p93" descr=""/>
          <p:cNvPicPr/>
          <p:nvPr/>
        </p:nvPicPr>
        <p:blipFill>
          <a:blip r:embed="rId1"/>
          <a:stretch/>
        </p:blipFill>
        <p:spPr>
          <a:xfrm>
            <a:off x="457200" y="911160"/>
            <a:ext cx="5031720" cy="4271760"/>
          </a:xfrm>
          <a:prstGeom prst="rect">
            <a:avLst/>
          </a:prstGeom>
          <a:ln>
            <a:noFill/>
          </a:ln>
        </p:spPr>
      </p:pic>
      <p:sp>
        <p:nvSpPr>
          <p:cNvPr id="428"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NodePort Service</a:t>
            </a:r>
            <a:endParaRPr b="0" lang="pt-PT" sz="3600" spc="-1" strike="noStrike">
              <a:solidFill>
                <a:srgbClr val="000000"/>
              </a:solidFill>
              <a:latin typeface="Arial"/>
            </a:endParaRPr>
          </a:p>
        </p:txBody>
      </p:sp>
      <p:sp>
        <p:nvSpPr>
          <p:cNvPr id="429" name="TextShape 2"/>
          <p:cNvSpPr txBox="1"/>
          <p:nvPr/>
        </p:nvSpPr>
        <p:spPr>
          <a:xfrm>
            <a:off x="5569200" y="1605600"/>
            <a:ext cx="3183840" cy="1840680"/>
          </a:xfrm>
          <a:prstGeom prst="rect">
            <a:avLst/>
          </a:prstGeom>
          <a:noFill/>
          <a:ln w="19080">
            <a:solidFill>
              <a:srgbClr val="000000"/>
            </a:solidFill>
            <a:round/>
          </a:ln>
        </p:spPr>
        <p:txBody>
          <a:bodyPr tIns="91440" bIns="91440">
            <a:noAutofit/>
          </a:bodyPr>
          <a:p>
            <a:pPr>
              <a:lnSpc>
                <a:spcPct val="100000"/>
              </a:lnSpc>
            </a:pPr>
            <a:r>
              <a:rPr b="0" lang="pt-PT" sz="1200" spc="-1" strike="noStrike">
                <a:solidFill>
                  <a:srgbClr val="783f04"/>
                </a:solidFill>
                <a:latin typeface="Roboto Mono"/>
                <a:ea typeface="Roboto Mono"/>
              </a:rPr>
              <a:t>Name:         example-prod</a:t>
            </a:r>
            <a:endParaRPr b="0" lang="pt-PT" sz="1200" spc="-1" strike="noStrike">
              <a:solidFill>
                <a:srgbClr val="000000"/>
              </a:solidFill>
              <a:latin typeface="Arial"/>
            </a:endParaRPr>
          </a:p>
          <a:p>
            <a:pPr>
              <a:lnSpc>
                <a:spcPct val="100000"/>
              </a:lnSpc>
            </a:pPr>
            <a:r>
              <a:rPr b="0" lang="pt-PT" sz="1200" spc="-1" strike="noStrike">
                <a:solidFill>
                  <a:srgbClr val="783f04"/>
                </a:solidFill>
                <a:latin typeface="Roboto Mono"/>
                <a:ea typeface="Roboto Mono"/>
              </a:rPr>
              <a:t>Selector:     app=nginx,env=prod</a:t>
            </a:r>
            <a:endParaRPr b="0" lang="pt-PT" sz="1200" spc="-1" strike="noStrike">
              <a:solidFill>
                <a:srgbClr val="000000"/>
              </a:solidFill>
              <a:latin typeface="Arial"/>
            </a:endParaRPr>
          </a:p>
          <a:p>
            <a:pPr>
              <a:lnSpc>
                <a:spcPct val="100000"/>
              </a:lnSpc>
            </a:pPr>
            <a:r>
              <a:rPr b="0" lang="pt-PT" sz="1200" spc="-1" strike="noStrike">
                <a:solidFill>
                  <a:srgbClr val="783f04"/>
                </a:solidFill>
                <a:latin typeface="Roboto Mono"/>
                <a:ea typeface="Roboto Mono"/>
              </a:rPr>
              <a:t>Type:         NodePort</a:t>
            </a:r>
            <a:endParaRPr b="0" lang="pt-PT" sz="1200" spc="-1" strike="noStrike">
              <a:solidFill>
                <a:srgbClr val="000000"/>
              </a:solidFill>
              <a:latin typeface="Arial"/>
            </a:endParaRPr>
          </a:p>
          <a:p>
            <a:pPr>
              <a:lnSpc>
                <a:spcPct val="100000"/>
              </a:lnSpc>
            </a:pPr>
            <a:r>
              <a:rPr b="0" lang="pt-PT" sz="1200" spc="-1" strike="noStrike">
                <a:solidFill>
                  <a:srgbClr val="783f04"/>
                </a:solidFill>
                <a:latin typeface="Roboto Mono"/>
                <a:ea typeface="Roboto Mono"/>
              </a:rPr>
              <a:t>IP:           10.96.28.176</a:t>
            </a:r>
            <a:endParaRPr b="0" lang="pt-PT" sz="1200" spc="-1" strike="noStrike">
              <a:solidFill>
                <a:srgbClr val="000000"/>
              </a:solidFill>
              <a:latin typeface="Arial"/>
            </a:endParaRPr>
          </a:p>
          <a:p>
            <a:pPr>
              <a:lnSpc>
                <a:spcPct val="100000"/>
              </a:lnSpc>
            </a:pPr>
            <a:r>
              <a:rPr b="0" lang="pt-PT" sz="1200" spc="-1" strike="noStrike">
                <a:solidFill>
                  <a:srgbClr val="783f04"/>
                </a:solidFill>
                <a:latin typeface="Roboto Mono"/>
                <a:ea typeface="Roboto Mono"/>
              </a:rPr>
              <a:t>Port:         &lt;unset&gt;  80/TCP</a:t>
            </a:r>
            <a:endParaRPr b="0" lang="pt-PT" sz="1200" spc="-1" strike="noStrike">
              <a:solidFill>
                <a:srgbClr val="000000"/>
              </a:solidFill>
              <a:latin typeface="Arial"/>
            </a:endParaRPr>
          </a:p>
          <a:p>
            <a:pPr>
              <a:lnSpc>
                <a:spcPct val="100000"/>
              </a:lnSpc>
            </a:pPr>
            <a:r>
              <a:rPr b="0" lang="pt-PT" sz="1200" spc="-1" strike="noStrike">
                <a:solidFill>
                  <a:srgbClr val="783f04"/>
                </a:solidFill>
                <a:latin typeface="Roboto Mono"/>
                <a:ea typeface="Roboto Mono"/>
              </a:rPr>
              <a:t>TargetPort:   80/TCP</a:t>
            </a:r>
            <a:endParaRPr b="0" lang="pt-PT" sz="1200" spc="-1" strike="noStrike">
              <a:solidFill>
                <a:srgbClr val="000000"/>
              </a:solidFill>
              <a:latin typeface="Arial"/>
            </a:endParaRPr>
          </a:p>
          <a:p>
            <a:pPr>
              <a:lnSpc>
                <a:spcPct val="100000"/>
              </a:lnSpc>
            </a:pPr>
            <a:r>
              <a:rPr b="0" lang="pt-PT" sz="1200" spc="-1" strike="noStrike">
                <a:solidFill>
                  <a:srgbClr val="783f04"/>
                </a:solidFill>
                <a:latin typeface="Roboto Mono"/>
                <a:ea typeface="Roboto Mono"/>
              </a:rPr>
              <a:t>NodePort:     &lt;unset&gt;  32410/TCP</a:t>
            </a:r>
            <a:endParaRPr b="0" lang="pt-PT" sz="1200" spc="-1" strike="noStrike">
              <a:solidFill>
                <a:srgbClr val="000000"/>
              </a:solidFill>
              <a:latin typeface="Arial"/>
            </a:endParaRPr>
          </a:p>
          <a:p>
            <a:pPr>
              <a:lnSpc>
                <a:spcPct val="100000"/>
              </a:lnSpc>
            </a:pPr>
            <a:r>
              <a:rPr b="0" lang="pt-PT" sz="1200" spc="-1" strike="noStrike">
                <a:solidFill>
                  <a:srgbClr val="783f04"/>
                </a:solidFill>
                <a:latin typeface="Roboto Mono"/>
                <a:ea typeface="Roboto Mono"/>
              </a:rPr>
              <a:t>Endpoints:    10.255.16.3:80,</a:t>
            </a:r>
            <a:br/>
            <a:r>
              <a:rPr b="0" lang="pt-PT" sz="1200" spc="-1" strike="noStrike">
                <a:solidFill>
                  <a:srgbClr val="783f04"/>
                </a:solidFill>
                <a:latin typeface="Roboto Mono"/>
                <a:ea typeface="Roboto Mono"/>
              </a:rPr>
              <a:t>              10.255.16.4:80</a:t>
            </a:r>
            <a:endParaRPr b="0" lang="pt-PT" sz="1200" spc="-1" strike="noStrike">
              <a:solidFill>
                <a:srgbClr val="000000"/>
              </a:solidFill>
              <a:latin typeface="Arial"/>
            </a:endParaRPr>
          </a:p>
          <a:p>
            <a:pPr>
              <a:lnSpc>
                <a:spcPct val="100000"/>
              </a:lnSpc>
            </a:pPr>
            <a:endParaRPr b="0" lang="pt-PT" sz="1200" spc="-1" strike="noStrike">
              <a:solidFill>
                <a:srgbClr val="000000"/>
              </a:solidFill>
              <a:latin typeface="Arial"/>
            </a:endParaRPr>
          </a:p>
          <a:p>
            <a:pPr>
              <a:lnSpc>
                <a:spcPct val="100000"/>
              </a:lnSpc>
            </a:pPr>
            <a:endParaRPr b="0" lang="pt-PT" sz="1200" spc="-1" strike="noStrike">
              <a:solidFill>
                <a:srgbClr val="000000"/>
              </a:solidFill>
              <a:latin typeface="Arial"/>
            </a:endParaRPr>
          </a:p>
          <a:p>
            <a:pPr>
              <a:lnSpc>
                <a:spcPct val="100000"/>
              </a:lnSpc>
            </a:pPr>
            <a:endParaRPr b="0" lang="pt-PT"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LoadBalancer Service</a:t>
            </a:r>
            <a:endParaRPr b="0" lang="pt-PT" sz="3600" spc="-1" strike="noStrike">
              <a:solidFill>
                <a:srgbClr val="000000"/>
              </a:solidFill>
              <a:latin typeface="Arial"/>
            </a:endParaRPr>
          </a:p>
        </p:txBody>
      </p:sp>
      <p:sp>
        <p:nvSpPr>
          <p:cNvPr id="431" name="TextShape 2"/>
          <p:cNvSpPr txBox="1"/>
          <p:nvPr/>
        </p:nvSpPr>
        <p:spPr>
          <a:xfrm>
            <a:off x="5429880" y="1288080"/>
            <a:ext cx="3256200" cy="3637440"/>
          </a:xfrm>
          <a:prstGeom prst="rect">
            <a:avLst/>
          </a:prstGeom>
          <a:noFill/>
          <a:ln w="19080">
            <a:solidFill>
              <a:srgbClr val="000000"/>
            </a:solidFill>
            <a:round/>
          </a:ln>
        </p:spPr>
        <p:txBody>
          <a:bodyPr tIns="91440" bIns="91440">
            <a:noAutofit/>
          </a:bodyPr>
          <a:p>
            <a:pPr>
              <a:lnSpc>
                <a:spcPct val="100000"/>
              </a:lnSpc>
            </a:pPr>
            <a:r>
              <a:rPr b="0" lang="pt-PT" sz="1600" spc="-1" strike="noStrike">
                <a:solidFill>
                  <a:srgbClr val="1155cc"/>
                </a:solidFill>
                <a:latin typeface="Roboto Mono"/>
                <a:ea typeface="Roboto Mono"/>
              </a:rPr>
              <a:t>apiVersion: </a:t>
            </a:r>
            <a:r>
              <a:rPr b="0" lang="pt-PT" sz="1600" spc="-1" strike="noStrike">
                <a:solidFill>
                  <a:srgbClr val="cc0000"/>
                </a:solidFill>
                <a:latin typeface="Roboto Mono"/>
                <a:ea typeface="Roboto Mono"/>
              </a:rPr>
              <a:t>v1</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kind: </a:t>
            </a:r>
            <a:r>
              <a:rPr b="0" lang="pt-PT" sz="1600" spc="-1" strike="noStrike">
                <a:solidFill>
                  <a:srgbClr val="cc0000"/>
                </a:solidFill>
                <a:latin typeface="Roboto Mono"/>
                <a:ea typeface="Roboto Mono"/>
              </a:rPr>
              <a:t>Service</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metadata:</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name:</a:t>
            </a:r>
            <a:r>
              <a:rPr b="0" lang="pt-PT" sz="1600" spc="-1" strike="noStrike">
                <a:solidFill>
                  <a:srgbClr val="000000"/>
                </a:solidFill>
                <a:latin typeface="Roboto Mono"/>
                <a:ea typeface="Roboto Mono"/>
              </a:rPr>
              <a:t> </a:t>
            </a:r>
            <a:r>
              <a:rPr b="0" lang="pt-PT" sz="1600" spc="-1" strike="noStrike">
                <a:solidFill>
                  <a:srgbClr val="cc0000"/>
                </a:solidFill>
                <a:latin typeface="Roboto Mono"/>
                <a:ea typeface="Roboto Mono"/>
              </a:rPr>
              <a:t>example-prod</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spec:</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type: </a:t>
            </a:r>
            <a:r>
              <a:rPr b="0" lang="pt-PT" sz="1600" spc="-1" strike="noStrike">
                <a:solidFill>
                  <a:srgbClr val="cc0000"/>
                </a:solidFill>
                <a:latin typeface="Roboto Mono"/>
                <a:ea typeface="Roboto Mono"/>
              </a:rPr>
              <a:t>LoadBalancer</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selector:</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app: </a:t>
            </a:r>
            <a:r>
              <a:rPr b="0" lang="pt-PT" sz="1600" spc="-1" strike="noStrike">
                <a:solidFill>
                  <a:srgbClr val="cc0000"/>
                </a:solidFill>
                <a:latin typeface="Roboto Mono"/>
                <a:ea typeface="Roboto Mono"/>
              </a:rPr>
              <a:t>nginx</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env: </a:t>
            </a:r>
            <a:r>
              <a:rPr b="0" lang="pt-PT" sz="1600" spc="-1" strike="noStrike">
                <a:solidFill>
                  <a:srgbClr val="cc0000"/>
                </a:solidFill>
                <a:latin typeface="Roboto Mono"/>
                <a:ea typeface="Roboto Mono"/>
              </a:rPr>
              <a:t>prod</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ports:</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protocol: </a:t>
            </a:r>
            <a:r>
              <a:rPr b="0" lang="pt-PT" sz="1600" spc="-1" strike="noStrike">
                <a:solidFill>
                  <a:srgbClr val="cc0000"/>
                </a:solidFill>
                <a:latin typeface="Roboto Mono"/>
                <a:ea typeface="Roboto Mono"/>
              </a:rPr>
              <a:t>TCP</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port: </a:t>
            </a:r>
            <a:r>
              <a:rPr b="0" lang="pt-PT" sz="1600" spc="-1" strike="noStrike">
                <a:solidFill>
                  <a:srgbClr val="cc0000"/>
                </a:solidFill>
                <a:latin typeface="Roboto Mono"/>
                <a:ea typeface="Roboto Mono"/>
              </a:rPr>
              <a:t>80</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targetPort: </a:t>
            </a:r>
            <a:r>
              <a:rPr b="0" lang="pt-PT" sz="1600" spc="-1" strike="noStrike">
                <a:solidFill>
                  <a:srgbClr val="cc0000"/>
                </a:solidFill>
                <a:latin typeface="Roboto Mono"/>
                <a:ea typeface="Roboto Mono"/>
              </a:rPr>
              <a:t>80</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endParaRPr b="0" lang="pt-PT" sz="1600" spc="-1" strike="noStrike">
              <a:solidFill>
                <a:srgbClr val="000000"/>
              </a:solidFill>
              <a:latin typeface="Arial"/>
            </a:endParaRPr>
          </a:p>
        </p:txBody>
      </p:sp>
      <p:sp>
        <p:nvSpPr>
          <p:cNvPr id="432" name="TextShape 3"/>
          <p:cNvSpPr txBox="1"/>
          <p:nvPr/>
        </p:nvSpPr>
        <p:spPr>
          <a:xfrm>
            <a:off x="457200" y="1288080"/>
            <a:ext cx="4627440" cy="3637440"/>
          </a:xfrm>
          <a:prstGeom prst="rect">
            <a:avLst/>
          </a:prstGeom>
          <a:noFill/>
          <a:ln>
            <a:noFill/>
          </a:ln>
        </p:spPr>
        <p:txBody>
          <a:bodyPr tIns="91440" bIns="91440">
            <a:noAutofit/>
          </a:bodyPr>
          <a:p>
            <a:pPr marL="457200" indent="-380520">
              <a:lnSpc>
                <a:spcPct val="100000"/>
              </a:lnSpc>
              <a:spcBef>
                <a:spcPts val="601"/>
              </a:spcBef>
              <a:buClr>
                <a:srgbClr val="000000"/>
              </a:buClr>
              <a:buFont typeface="Arial"/>
              <a:buChar char="●"/>
            </a:pPr>
            <a:r>
              <a:rPr b="1" lang="pt-PT" sz="2400" spc="-1" strike="noStrike">
                <a:solidFill>
                  <a:srgbClr val="000000"/>
                </a:solidFill>
                <a:latin typeface="Arial"/>
                <a:ea typeface="Arial"/>
              </a:rPr>
              <a:t>LoadBalancer </a:t>
            </a:r>
            <a:r>
              <a:rPr b="0" lang="pt-PT" sz="2400" spc="-1" strike="noStrike">
                <a:solidFill>
                  <a:srgbClr val="000000"/>
                </a:solidFill>
                <a:latin typeface="Arial"/>
                <a:ea typeface="Arial"/>
              </a:rPr>
              <a:t>services extend </a:t>
            </a:r>
            <a:r>
              <a:rPr b="1" lang="pt-PT" sz="2400" spc="-1" strike="noStrike">
                <a:solidFill>
                  <a:srgbClr val="000000"/>
                </a:solidFill>
                <a:latin typeface="Arial"/>
                <a:ea typeface="Arial"/>
              </a:rPr>
              <a:t>NodePort.</a:t>
            </a:r>
            <a:r>
              <a:rPr b="0" lang="pt-PT" sz="2400" spc="-1" strike="noStrike">
                <a:solidFill>
                  <a:srgbClr val="000000"/>
                </a:solidFill>
                <a:latin typeface="Arial"/>
                <a:ea typeface="Arial"/>
              </a:rPr>
              <a:t> </a:t>
            </a:r>
            <a:endParaRPr b="0" lang="pt-PT" sz="2400" spc="-1" strike="noStrike">
              <a:solidFill>
                <a:srgbClr val="000000"/>
              </a:solidFill>
              <a:latin typeface="Arial"/>
            </a:endParaRPr>
          </a:p>
          <a:p>
            <a:pPr marL="457200" indent="-380520">
              <a:lnSpc>
                <a:spcPct val="100000"/>
              </a:lnSpc>
              <a:spcBef>
                <a:spcPts val="1001"/>
              </a:spcBef>
              <a:spcAft>
                <a:spcPts val="1001"/>
              </a:spcAft>
              <a:buClr>
                <a:srgbClr val="000000"/>
              </a:buClr>
              <a:buFont typeface="Arial"/>
              <a:buChar char="●"/>
            </a:pPr>
            <a:r>
              <a:rPr b="0" lang="pt-PT" sz="2400" spc="-1" strike="noStrike">
                <a:solidFill>
                  <a:srgbClr val="000000"/>
                </a:solidFill>
                <a:latin typeface="Arial"/>
                <a:ea typeface="Arial"/>
              </a:rPr>
              <a:t>Works in conjunction with an external system to map a cluster external IP to the exposed service.</a:t>
            </a: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LoadBalancer Service</a:t>
            </a:r>
            <a:endParaRPr b="0" lang="pt-PT" sz="3600" spc="-1" strike="noStrike">
              <a:solidFill>
                <a:srgbClr val="000000"/>
              </a:solidFill>
              <a:latin typeface="Arial"/>
            </a:endParaRPr>
          </a:p>
        </p:txBody>
      </p:sp>
      <p:pic>
        <p:nvPicPr>
          <p:cNvPr id="434" name="Picture 2" descr=""/>
          <p:cNvPicPr/>
          <p:nvPr/>
        </p:nvPicPr>
        <p:blipFill>
          <a:blip r:embed="rId1"/>
          <a:stretch/>
        </p:blipFill>
        <p:spPr>
          <a:xfrm>
            <a:off x="2199960" y="852840"/>
            <a:ext cx="4744080" cy="429012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5" name="Google Shape;659;p95" descr=""/>
          <p:cNvPicPr/>
          <p:nvPr/>
        </p:nvPicPr>
        <p:blipFill>
          <a:blip r:embed="rId1"/>
          <a:stretch/>
        </p:blipFill>
        <p:spPr>
          <a:xfrm>
            <a:off x="82800" y="930240"/>
            <a:ext cx="5949360" cy="4288320"/>
          </a:xfrm>
          <a:prstGeom prst="rect">
            <a:avLst/>
          </a:prstGeom>
          <a:ln>
            <a:noFill/>
          </a:ln>
        </p:spPr>
      </p:pic>
      <p:sp>
        <p:nvSpPr>
          <p:cNvPr id="436"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LoadBalancer Service</a:t>
            </a:r>
            <a:endParaRPr b="0" lang="pt-PT" sz="3600" spc="-1" strike="noStrike">
              <a:solidFill>
                <a:srgbClr val="000000"/>
              </a:solidFill>
              <a:latin typeface="Arial"/>
            </a:endParaRPr>
          </a:p>
        </p:txBody>
      </p:sp>
      <p:sp>
        <p:nvSpPr>
          <p:cNvPr id="437" name="TextShape 2"/>
          <p:cNvSpPr txBox="1"/>
          <p:nvPr/>
        </p:nvSpPr>
        <p:spPr>
          <a:xfrm>
            <a:off x="5907600" y="1655640"/>
            <a:ext cx="2966040" cy="2062080"/>
          </a:xfrm>
          <a:prstGeom prst="rect">
            <a:avLst/>
          </a:prstGeom>
          <a:noFill/>
          <a:ln w="19080">
            <a:solidFill>
              <a:srgbClr val="000000"/>
            </a:solidFill>
            <a:round/>
          </a:ln>
        </p:spPr>
        <p:txBody>
          <a:bodyPr tIns="91440" bIns="91440">
            <a:noAutofit/>
          </a:bodyPr>
          <a:p>
            <a:pPr>
              <a:lnSpc>
                <a:spcPct val="100000"/>
              </a:lnSpc>
            </a:pPr>
            <a:r>
              <a:rPr b="0" lang="pt-PT" sz="1100" spc="-1" strike="noStrike">
                <a:solidFill>
                  <a:srgbClr val="783f04"/>
                </a:solidFill>
                <a:latin typeface="Roboto Mono"/>
                <a:ea typeface="Roboto Mono"/>
              </a:rPr>
              <a:t>Name:         example-prod</a:t>
            </a:r>
            <a:endParaRPr b="0" lang="pt-PT" sz="1100" spc="-1" strike="noStrike">
              <a:solidFill>
                <a:srgbClr val="000000"/>
              </a:solidFill>
              <a:latin typeface="Arial"/>
            </a:endParaRPr>
          </a:p>
          <a:p>
            <a:pPr>
              <a:lnSpc>
                <a:spcPct val="100000"/>
              </a:lnSpc>
            </a:pPr>
            <a:r>
              <a:rPr b="0" lang="pt-PT" sz="1100" spc="-1" strike="noStrike">
                <a:solidFill>
                  <a:srgbClr val="783f04"/>
                </a:solidFill>
                <a:latin typeface="Roboto Mono"/>
                <a:ea typeface="Roboto Mono"/>
              </a:rPr>
              <a:t>Selector:     app=nginx,env=prod</a:t>
            </a:r>
            <a:endParaRPr b="0" lang="pt-PT" sz="1100" spc="-1" strike="noStrike">
              <a:solidFill>
                <a:srgbClr val="000000"/>
              </a:solidFill>
              <a:latin typeface="Arial"/>
            </a:endParaRPr>
          </a:p>
          <a:p>
            <a:pPr>
              <a:lnSpc>
                <a:spcPct val="100000"/>
              </a:lnSpc>
            </a:pPr>
            <a:r>
              <a:rPr b="0" lang="pt-PT" sz="1100" spc="-1" strike="noStrike">
                <a:solidFill>
                  <a:srgbClr val="783f04"/>
                </a:solidFill>
                <a:latin typeface="Roboto Mono"/>
                <a:ea typeface="Roboto Mono"/>
              </a:rPr>
              <a:t>Type:         LoadBalancer</a:t>
            </a:r>
            <a:endParaRPr b="0" lang="pt-PT" sz="1100" spc="-1" strike="noStrike">
              <a:solidFill>
                <a:srgbClr val="000000"/>
              </a:solidFill>
              <a:latin typeface="Arial"/>
            </a:endParaRPr>
          </a:p>
          <a:p>
            <a:pPr>
              <a:lnSpc>
                <a:spcPct val="100000"/>
              </a:lnSpc>
            </a:pPr>
            <a:r>
              <a:rPr b="0" lang="pt-PT" sz="1100" spc="-1" strike="noStrike">
                <a:solidFill>
                  <a:srgbClr val="783f04"/>
                </a:solidFill>
                <a:latin typeface="Roboto Mono"/>
                <a:ea typeface="Roboto Mono"/>
              </a:rPr>
              <a:t>IP:           10.96.28.176</a:t>
            </a:r>
            <a:endParaRPr b="0" lang="pt-PT" sz="1100" spc="-1" strike="noStrike">
              <a:solidFill>
                <a:srgbClr val="000000"/>
              </a:solidFill>
              <a:latin typeface="Arial"/>
            </a:endParaRPr>
          </a:p>
          <a:p>
            <a:pPr>
              <a:lnSpc>
                <a:spcPct val="100000"/>
              </a:lnSpc>
            </a:pPr>
            <a:r>
              <a:rPr b="0" lang="pt-PT" sz="1100" spc="-1" strike="noStrike">
                <a:solidFill>
                  <a:srgbClr val="783f04"/>
                </a:solidFill>
                <a:latin typeface="Roboto Mono"/>
                <a:ea typeface="Roboto Mono"/>
              </a:rPr>
              <a:t>LoadBalancer</a:t>
            </a:r>
            <a:br/>
            <a:r>
              <a:rPr b="0" lang="pt-PT" sz="1100" spc="-1" strike="noStrike">
                <a:solidFill>
                  <a:srgbClr val="783f04"/>
                </a:solidFill>
                <a:latin typeface="Roboto Mono"/>
                <a:ea typeface="Roboto Mono"/>
              </a:rPr>
              <a:t>Ingress:      172.17.18.43</a:t>
            </a:r>
            <a:endParaRPr b="0" lang="pt-PT" sz="1100" spc="-1" strike="noStrike">
              <a:solidFill>
                <a:srgbClr val="000000"/>
              </a:solidFill>
              <a:latin typeface="Arial"/>
            </a:endParaRPr>
          </a:p>
          <a:p>
            <a:pPr>
              <a:lnSpc>
                <a:spcPct val="100000"/>
              </a:lnSpc>
            </a:pPr>
            <a:r>
              <a:rPr b="0" lang="pt-PT" sz="1100" spc="-1" strike="noStrike">
                <a:solidFill>
                  <a:srgbClr val="783f04"/>
                </a:solidFill>
                <a:latin typeface="Roboto Mono"/>
                <a:ea typeface="Roboto Mono"/>
              </a:rPr>
              <a:t>Port:         &lt;unset&gt;  80/TCP</a:t>
            </a:r>
            <a:endParaRPr b="0" lang="pt-PT" sz="1100" spc="-1" strike="noStrike">
              <a:solidFill>
                <a:srgbClr val="000000"/>
              </a:solidFill>
              <a:latin typeface="Arial"/>
            </a:endParaRPr>
          </a:p>
          <a:p>
            <a:pPr>
              <a:lnSpc>
                <a:spcPct val="100000"/>
              </a:lnSpc>
            </a:pPr>
            <a:r>
              <a:rPr b="0" lang="pt-PT" sz="1100" spc="-1" strike="noStrike">
                <a:solidFill>
                  <a:srgbClr val="783f04"/>
                </a:solidFill>
                <a:latin typeface="Roboto Mono"/>
                <a:ea typeface="Roboto Mono"/>
              </a:rPr>
              <a:t>TargetPort:   80/TCP</a:t>
            </a:r>
            <a:endParaRPr b="0" lang="pt-PT" sz="1100" spc="-1" strike="noStrike">
              <a:solidFill>
                <a:srgbClr val="000000"/>
              </a:solidFill>
              <a:latin typeface="Arial"/>
            </a:endParaRPr>
          </a:p>
          <a:p>
            <a:pPr>
              <a:lnSpc>
                <a:spcPct val="100000"/>
              </a:lnSpc>
            </a:pPr>
            <a:r>
              <a:rPr b="0" lang="pt-PT" sz="1100" spc="-1" strike="noStrike">
                <a:solidFill>
                  <a:srgbClr val="783f04"/>
                </a:solidFill>
                <a:latin typeface="Roboto Mono"/>
                <a:ea typeface="Roboto Mono"/>
              </a:rPr>
              <a:t>NodePort:     &lt;unset&gt;  32410/TCP</a:t>
            </a:r>
            <a:endParaRPr b="0" lang="pt-PT" sz="1100" spc="-1" strike="noStrike">
              <a:solidFill>
                <a:srgbClr val="000000"/>
              </a:solidFill>
              <a:latin typeface="Arial"/>
            </a:endParaRPr>
          </a:p>
          <a:p>
            <a:pPr>
              <a:lnSpc>
                <a:spcPct val="100000"/>
              </a:lnSpc>
            </a:pPr>
            <a:r>
              <a:rPr b="0" lang="pt-PT" sz="1100" spc="-1" strike="noStrike">
                <a:solidFill>
                  <a:srgbClr val="783f04"/>
                </a:solidFill>
                <a:latin typeface="Roboto Mono"/>
                <a:ea typeface="Roboto Mono"/>
              </a:rPr>
              <a:t>Endpoints:    10.255.16.3:80,</a:t>
            </a:r>
            <a:br/>
            <a:r>
              <a:rPr b="0" lang="pt-PT" sz="1100" spc="-1" strike="noStrike">
                <a:solidFill>
                  <a:srgbClr val="783f04"/>
                </a:solidFill>
                <a:latin typeface="Roboto Mono"/>
                <a:ea typeface="Roboto Mono"/>
              </a:rPr>
              <a:t>              10.255.16.4:80</a:t>
            </a:r>
            <a:endParaRPr b="0" lang="pt-PT"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ExternalName Service</a:t>
            </a:r>
            <a:endParaRPr b="0" lang="pt-PT" sz="3600" spc="-1" strike="noStrike">
              <a:solidFill>
                <a:srgbClr val="000000"/>
              </a:solidFill>
              <a:latin typeface="Arial"/>
            </a:endParaRPr>
          </a:p>
        </p:txBody>
      </p:sp>
      <p:sp>
        <p:nvSpPr>
          <p:cNvPr id="439" name="TextShape 2"/>
          <p:cNvSpPr txBox="1"/>
          <p:nvPr/>
        </p:nvSpPr>
        <p:spPr>
          <a:xfrm>
            <a:off x="4980960" y="1288080"/>
            <a:ext cx="3705480" cy="3637440"/>
          </a:xfrm>
          <a:prstGeom prst="rect">
            <a:avLst/>
          </a:prstGeom>
          <a:noFill/>
          <a:ln w="19080">
            <a:solidFill>
              <a:srgbClr val="000000"/>
            </a:solidFill>
            <a:round/>
          </a:ln>
        </p:spPr>
        <p:txBody>
          <a:bodyPr tIns="91440" bIns="91440">
            <a:noAutofit/>
          </a:bodyPr>
          <a:p>
            <a:pPr>
              <a:lnSpc>
                <a:spcPct val="100000"/>
              </a:lnSpc>
            </a:pPr>
            <a:r>
              <a:rPr b="0" lang="pt-PT" sz="1600" spc="-1" strike="noStrike">
                <a:solidFill>
                  <a:srgbClr val="1155cc"/>
                </a:solidFill>
                <a:latin typeface="Roboto Mono"/>
                <a:ea typeface="Roboto Mono"/>
              </a:rPr>
              <a:t>apiVersion: </a:t>
            </a:r>
            <a:r>
              <a:rPr b="0" lang="pt-PT" sz="1600" spc="-1" strike="noStrike">
                <a:solidFill>
                  <a:srgbClr val="cc0000"/>
                </a:solidFill>
                <a:latin typeface="Roboto Mono"/>
                <a:ea typeface="Roboto Mono"/>
              </a:rPr>
              <a:t>v1</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kind: </a:t>
            </a:r>
            <a:r>
              <a:rPr b="0" lang="pt-PT" sz="1600" spc="-1" strike="noStrike">
                <a:solidFill>
                  <a:srgbClr val="cc0000"/>
                </a:solidFill>
                <a:latin typeface="Roboto Mono"/>
                <a:ea typeface="Roboto Mono"/>
              </a:rPr>
              <a:t>Service</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metadata:</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name:</a:t>
            </a:r>
            <a:r>
              <a:rPr b="0" lang="pt-PT" sz="1600" spc="-1" strike="noStrike">
                <a:solidFill>
                  <a:srgbClr val="000000"/>
                </a:solidFill>
                <a:latin typeface="Roboto Mono"/>
                <a:ea typeface="Roboto Mono"/>
              </a:rPr>
              <a:t> </a:t>
            </a:r>
            <a:r>
              <a:rPr b="0" lang="pt-PT" sz="1600" spc="-1" strike="noStrike">
                <a:solidFill>
                  <a:srgbClr val="cc0000"/>
                </a:solidFill>
                <a:latin typeface="Roboto Mono"/>
                <a:ea typeface="Roboto Mono"/>
              </a:rPr>
              <a:t>example-prod</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spec:</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type: </a:t>
            </a:r>
            <a:r>
              <a:rPr b="0" lang="pt-PT" sz="1600" spc="-1" strike="noStrike">
                <a:solidFill>
                  <a:srgbClr val="cc0000"/>
                </a:solidFill>
                <a:latin typeface="Roboto Mono"/>
                <a:ea typeface="Roboto Mono"/>
              </a:rPr>
              <a:t>ExternalName</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spec:</a:t>
            </a:r>
            <a:endParaRPr b="0" lang="pt-PT" sz="1600" spc="-1" strike="noStrike">
              <a:solidFill>
                <a:srgbClr val="000000"/>
              </a:solidFill>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externalName: </a:t>
            </a:r>
            <a:r>
              <a:rPr b="0" lang="pt-PT" sz="1600" spc="-1" strike="noStrike">
                <a:solidFill>
                  <a:srgbClr val="cc0000"/>
                </a:solidFill>
                <a:latin typeface="Roboto Mono"/>
                <a:ea typeface="Roboto Mono"/>
              </a:rPr>
              <a:t>example.com</a:t>
            </a:r>
            <a:endParaRPr b="0" lang="pt-PT" sz="1600" spc="-1" strike="noStrike">
              <a:solidFill>
                <a:srgbClr val="000000"/>
              </a:solidFill>
              <a:latin typeface="Arial"/>
            </a:endParaRPr>
          </a:p>
          <a:p>
            <a:pPr>
              <a:lnSpc>
                <a:spcPct val="100000"/>
              </a:lnSpc>
            </a:pPr>
            <a:endParaRPr b="0" lang="pt-PT" sz="1600" spc="-1" strike="noStrike">
              <a:solidFill>
                <a:srgbClr val="000000"/>
              </a:solidFill>
              <a:latin typeface="Arial"/>
            </a:endParaRPr>
          </a:p>
        </p:txBody>
      </p:sp>
      <p:sp>
        <p:nvSpPr>
          <p:cNvPr id="440" name="TextShape 3"/>
          <p:cNvSpPr txBox="1"/>
          <p:nvPr/>
        </p:nvSpPr>
        <p:spPr>
          <a:xfrm>
            <a:off x="457200" y="1288080"/>
            <a:ext cx="4236840" cy="3637440"/>
          </a:xfrm>
          <a:prstGeom prst="rect">
            <a:avLst/>
          </a:prstGeom>
          <a:noFill/>
          <a:ln>
            <a:noFill/>
          </a:ln>
        </p:spPr>
        <p:txBody>
          <a:bodyPr tIns="91440" bIns="91440">
            <a:noAutofit/>
          </a:bodyPr>
          <a:p>
            <a:pPr marL="457200" indent="-380520">
              <a:lnSpc>
                <a:spcPct val="100000"/>
              </a:lnSpc>
              <a:spcBef>
                <a:spcPts val="601"/>
              </a:spcBef>
              <a:buClr>
                <a:srgbClr val="000000"/>
              </a:buClr>
              <a:buFont typeface="Arial"/>
              <a:buChar char="●"/>
            </a:pPr>
            <a:r>
              <a:rPr b="1" lang="pt-PT" sz="2400" spc="-1" strike="noStrike">
                <a:solidFill>
                  <a:srgbClr val="000000"/>
                </a:solidFill>
                <a:latin typeface="Arial"/>
                <a:ea typeface="Arial"/>
              </a:rPr>
              <a:t>ExternalName</a:t>
            </a:r>
            <a:r>
              <a:rPr b="0" lang="pt-PT" sz="2400" spc="-1" strike="noStrike">
                <a:solidFill>
                  <a:srgbClr val="000000"/>
                </a:solidFill>
                <a:latin typeface="Arial"/>
                <a:ea typeface="Arial"/>
              </a:rPr>
              <a:t> is used to reference endpoints </a:t>
            </a:r>
            <a:r>
              <a:rPr b="1" lang="pt-PT" sz="2400" spc="-1" strike="noStrike">
                <a:solidFill>
                  <a:srgbClr val="000000"/>
                </a:solidFill>
                <a:latin typeface="Arial"/>
                <a:ea typeface="Arial"/>
              </a:rPr>
              <a:t>OUTSIDE</a:t>
            </a:r>
            <a:r>
              <a:rPr b="0" lang="pt-PT" sz="2400" spc="-1" strike="noStrike">
                <a:solidFill>
                  <a:srgbClr val="000000"/>
                </a:solidFill>
                <a:latin typeface="Arial"/>
                <a:ea typeface="Arial"/>
              </a:rPr>
              <a:t> the cluster.</a:t>
            </a:r>
            <a:endParaRPr b="0" lang="pt-PT" sz="2400" spc="-1" strike="noStrike">
              <a:solidFill>
                <a:srgbClr val="000000"/>
              </a:solidFill>
              <a:latin typeface="Arial"/>
            </a:endParaRPr>
          </a:p>
          <a:p>
            <a:pPr marL="457200" indent="-380520">
              <a:lnSpc>
                <a:spcPct val="100000"/>
              </a:lnSpc>
              <a:spcBef>
                <a:spcPts val="1001"/>
              </a:spcBef>
              <a:spcAft>
                <a:spcPts val="1001"/>
              </a:spcAft>
              <a:buClr>
                <a:srgbClr val="000000"/>
              </a:buClr>
              <a:buFont typeface="Arial"/>
              <a:buChar char="●"/>
            </a:pPr>
            <a:r>
              <a:rPr b="0" lang="pt-PT" sz="2400" spc="-1" strike="noStrike">
                <a:solidFill>
                  <a:srgbClr val="000000"/>
                </a:solidFill>
                <a:latin typeface="Arial"/>
                <a:ea typeface="Arial"/>
              </a:rPr>
              <a:t>Creates an internal </a:t>
            </a:r>
            <a:r>
              <a:rPr b="1" lang="pt-PT" sz="2400" spc="-1" strike="noStrike">
                <a:solidFill>
                  <a:srgbClr val="000000"/>
                </a:solidFill>
                <a:latin typeface="Arial"/>
                <a:ea typeface="Arial"/>
              </a:rPr>
              <a:t>CNAME </a:t>
            </a:r>
            <a:r>
              <a:rPr b="0" lang="pt-PT" sz="2400" spc="-1" strike="noStrike">
                <a:solidFill>
                  <a:srgbClr val="000000"/>
                </a:solidFill>
                <a:latin typeface="Arial"/>
                <a:ea typeface="Arial"/>
              </a:rPr>
              <a:t>DNS entry that aliases another.</a:t>
            </a: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TextShape 1"/>
          <p:cNvSpPr txBox="1"/>
          <p:nvPr/>
        </p:nvSpPr>
        <p:spPr>
          <a:xfrm>
            <a:off x="685800" y="1867680"/>
            <a:ext cx="7772040" cy="1648440"/>
          </a:xfrm>
          <a:prstGeom prst="rect">
            <a:avLst/>
          </a:prstGeom>
          <a:noFill/>
          <a:ln>
            <a:noFill/>
          </a:ln>
        </p:spPr>
        <p:txBody>
          <a:bodyPr tIns="91440" bIns="91440" anchor="ctr">
            <a:noAutofit/>
          </a:bodyPr>
          <a:p>
            <a:pPr algn="ctr">
              <a:lnSpc>
                <a:spcPct val="100000"/>
              </a:lnSpc>
            </a:pPr>
            <a:r>
              <a:rPr b="1" lang="pt-PT" sz="7200" spc="-1" strike="noStrike">
                <a:solidFill>
                  <a:srgbClr val="ffffff"/>
                </a:solidFill>
                <a:latin typeface="Arial"/>
                <a:ea typeface="Arial"/>
              </a:rPr>
              <a:t>A Couple </a:t>
            </a:r>
            <a:br/>
            <a:r>
              <a:rPr b="1" lang="pt-PT" sz="7200" spc="-1" strike="noStrike">
                <a:solidFill>
                  <a:srgbClr val="ffffff"/>
                </a:solidFill>
                <a:latin typeface="Arial"/>
                <a:ea typeface="Arial"/>
              </a:rPr>
              <a:t>Key Concepts...</a:t>
            </a:r>
            <a:endParaRPr b="0" lang="pt-PT" sz="7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Ingress – Name Based Routing</a:t>
            </a:r>
            <a:endParaRPr b="0" lang="pt-PT" sz="3600" spc="-1" strike="noStrike">
              <a:solidFill>
                <a:srgbClr val="000000"/>
              </a:solidFill>
              <a:latin typeface="Arial"/>
            </a:endParaRPr>
          </a:p>
        </p:txBody>
      </p:sp>
      <p:sp>
        <p:nvSpPr>
          <p:cNvPr id="442" name="TextShape 2"/>
          <p:cNvSpPr txBox="1"/>
          <p:nvPr/>
        </p:nvSpPr>
        <p:spPr>
          <a:xfrm>
            <a:off x="4980960" y="1288080"/>
            <a:ext cx="3705480" cy="3637440"/>
          </a:xfrm>
          <a:prstGeom prst="rect">
            <a:avLst/>
          </a:prstGeom>
          <a:noFill/>
          <a:ln w="19080">
            <a:solidFill>
              <a:srgbClr val="000000"/>
            </a:solidFill>
            <a:round/>
          </a:ln>
        </p:spPr>
        <p:txBody>
          <a:bodyPr tIns="91440" bIns="91440">
            <a:noAutofit/>
          </a:bodyPr>
          <a:p>
            <a:pPr>
              <a:lnSpc>
                <a:spcPct val="100000"/>
              </a:lnSpc>
            </a:pPr>
            <a:r>
              <a:rPr b="0" lang="pt-PT" sz="1000" spc="-1" strike="noStrike">
                <a:solidFill>
                  <a:srgbClr val="1155cc"/>
                </a:solidFill>
                <a:latin typeface="Roboto Mono"/>
                <a:ea typeface="Roboto Mono"/>
              </a:rPr>
              <a:t>apiVersion: extensions/v1beta1</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kind: Ingress</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metadata:</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name: name-virtual-host-ingress</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spec:</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rules:</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 host: first.bar.com</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http:</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paths:</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 backend:</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serviceName: service1</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servicePort: 80</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 host: second.foo.com</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http:</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paths:</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 backend:</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serviceName: service2</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servicePort: 80</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 http:</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paths:</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 backend:</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serviceName: service3</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servicePort: 80</a:t>
            </a:r>
            <a:endParaRPr b="0" lang="pt-PT" sz="1000" spc="-1" strike="noStrike">
              <a:solidFill>
                <a:srgbClr val="000000"/>
              </a:solidFill>
              <a:latin typeface="Arial"/>
            </a:endParaRPr>
          </a:p>
        </p:txBody>
      </p:sp>
      <p:sp>
        <p:nvSpPr>
          <p:cNvPr id="443" name="TextShape 3"/>
          <p:cNvSpPr txBox="1"/>
          <p:nvPr/>
        </p:nvSpPr>
        <p:spPr>
          <a:xfrm>
            <a:off x="457200" y="1288080"/>
            <a:ext cx="4236840" cy="3637440"/>
          </a:xfrm>
          <a:prstGeom prst="rect">
            <a:avLst/>
          </a:prstGeom>
          <a:noFill/>
          <a:ln>
            <a:noFill/>
          </a:ln>
        </p:spPr>
        <p:txBody>
          <a:bodyPr tIns="91440" bIns="91440">
            <a:noAutofit/>
          </a:bodyPr>
          <a:p>
            <a:pPr marL="457200" indent="-380520">
              <a:lnSpc>
                <a:spcPct val="100000"/>
              </a:lnSpc>
              <a:spcBef>
                <a:spcPts val="601"/>
              </a:spcBef>
              <a:buClr>
                <a:srgbClr val="000000"/>
              </a:buClr>
              <a:buFont typeface="Arial"/>
              <a:buChar char="●"/>
            </a:pPr>
            <a:r>
              <a:rPr b="0" lang="pt-PT" sz="2000" spc="-1" strike="noStrike">
                <a:solidFill>
                  <a:srgbClr val="000000"/>
                </a:solidFill>
                <a:latin typeface="Arial"/>
                <a:ea typeface="Arial"/>
              </a:rPr>
              <a:t>An API object that manages external access to the services in a cluster</a:t>
            </a:r>
            <a:endParaRPr b="0" lang="pt-PT" sz="2000" spc="-1" strike="noStrike">
              <a:solidFill>
                <a:srgbClr val="000000"/>
              </a:solidFill>
              <a:latin typeface="Arial"/>
            </a:endParaRPr>
          </a:p>
          <a:p>
            <a:pPr marL="457200" indent="-380520">
              <a:lnSpc>
                <a:spcPct val="100000"/>
              </a:lnSpc>
              <a:spcBef>
                <a:spcPts val="601"/>
              </a:spcBef>
              <a:buClr>
                <a:srgbClr val="000000"/>
              </a:buClr>
              <a:buFont typeface="Arial"/>
              <a:buChar char="●"/>
            </a:pPr>
            <a:r>
              <a:rPr b="0" lang="pt-PT" sz="2000" spc="-1" strike="noStrike">
                <a:solidFill>
                  <a:srgbClr val="000000"/>
                </a:solidFill>
                <a:latin typeface="Arial"/>
                <a:ea typeface="Arial"/>
              </a:rPr>
              <a:t>Provides load balancing, SSL termination and name/path-based virtual hosting</a:t>
            </a:r>
            <a:endParaRPr b="0" lang="pt-PT" sz="2000" spc="-1" strike="noStrike">
              <a:solidFill>
                <a:srgbClr val="000000"/>
              </a:solidFill>
              <a:latin typeface="Arial"/>
            </a:endParaRPr>
          </a:p>
          <a:p>
            <a:pPr marL="457200" indent="-380520">
              <a:lnSpc>
                <a:spcPct val="100000"/>
              </a:lnSpc>
              <a:spcBef>
                <a:spcPts val="601"/>
              </a:spcBef>
              <a:buClr>
                <a:srgbClr val="000000"/>
              </a:buClr>
              <a:buFont typeface="Arial"/>
              <a:buChar char="●"/>
            </a:pPr>
            <a:r>
              <a:rPr b="0" lang="pt-PT" sz="2000" spc="-1" strike="noStrike">
                <a:solidFill>
                  <a:srgbClr val="000000"/>
                </a:solidFill>
                <a:latin typeface="Arial"/>
                <a:ea typeface="Arial"/>
              </a:rPr>
              <a:t>Gives services externally-reachable URLs</a:t>
            </a:r>
            <a:endParaRPr b="0" lang="pt-PT"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Ingress – Path Based Routing</a:t>
            </a:r>
            <a:endParaRPr b="0" lang="pt-PT" sz="3600" spc="-1" strike="noStrike">
              <a:solidFill>
                <a:srgbClr val="000000"/>
              </a:solidFill>
              <a:latin typeface="Arial"/>
            </a:endParaRPr>
          </a:p>
        </p:txBody>
      </p:sp>
      <p:sp>
        <p:nvSpPr>
          <p:cNvPr id="445" name="TextShape 2"/>
          <p:cNvSpPr txBox="1"/>
          <p:nvPr/>
        </p:nvSpPr>
        <p:spPr>
          <a:xfrm>
            <a:off x="2580480" y="1270440"/>
            <a:ext cx="3705480" cy="3637440"/>
          </a:xfrm>
          <a:prstGeom prst="rect">
            <a:avLst/>
          </a:prstGeom>
          <a:noFill/>
          <a:ln w="19080">
            <a:solidFill>
              <a:srgbClr val="000000"/>
            </a:solidFill>
            <a:round/>
          </a:ln>
        </p:spPr>
        <p:txBody>
          <a:bodyPr tIns="91440" bIns="91440">
            <a:noAutofit/>
          </a:bodyPr>
          <a:p>
            <a:pPr>
              <a:lnSpc>
                <a:spcPct val="100000"/>
              </a:lnSpc>
            </a:pPr>
            <a:r>
              <a:rPr b="0" lang="pt-PT" sz="1000" spc="-1" strike="noStrike">
                <a:solidFill>
                  <a:srgbClr val="1155cc"/>
                </a:solidFill>
                <a:latin typeface="Roboto Mono"/>
                <a:ea typeface="Roboto Mono"/>
              </a:rPr>
              <a:t>apiVersion: extensions/v1beta1</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kind: Ingress</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metadata:</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name: simple-fanout-example</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spec:</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rules:</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 host: foo.bar.com</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http:</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paths:</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 path: /foo</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backend:</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serviceName: service1</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servicePort: 4200</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 path: /bar</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backend:</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serviceName: service2</a:t>
            </a:r>
            <a:endParaRPr b="0" lang="pt-PT" sz="10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servicePort: 8080</a:t>
            </a:r>
            <a:endParaRPr b="0" lang="pt-PT"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TextShape 1"/>
          <p:cNvSpPr txBox="1"/>
          <p:nvPr/>
        </p:nvSpPr>
        <p:spPr>
          <a:xfrm>
            <a:off x="309600" y="114480"/>
            <a:ext cx="8229240" cy="519120"/>
          </a:xfrm>
          <a:prstGeom prst="rect">
            <a:avLst/>
          </a:prstGeom>
          <a:noFill/>
          <a:ln>
            <a:noFill/>
          </a:ln>
        </p:spPr>
        <p:txBody>
          <a:bodyPr tIns="91440" bIns="91440">
            <a:noAutofit/>
          </a:bodyPr>
          <a:p>
            <a:pPr>
              <a:lnSpc>
                <a:spcPct val="100000"/>
              </a:lnSpc>
            </a:pPr>
            <a:r>
              <a:rPr b="0" lang="pt-PT" sz="1800" spc="-1" strike="noStrike">
                <a:solidFill>
                  <a:srgbClr val="2388db"/>
                </a:solidFill>
                <a:latin typeface="Arial"/>
                <a:ea typeface="Arial"/>
              </a:rPr>
              <a:t>Lab - github.com/mrbobbytables/k8s-intro-tutorials/blob/master/core</a:t>
            </a:r>
            <a:endParaRPr b="0" lang="pt-PT" sz="1800" spc="-1" strike="noStrike">
              <a:solidFill>
                <a:srgbClr val="000000"/>
              </a:solidFill>
              <a:latin typeface="Arial"/>
            </a:endParaRPr>
          </a:p>
          <a:p>
            <a:pPr>
              <a:lnSpc>
                <a:spcPct val="100000"/>
              </a:lnSpc>
            </a:pPr>
            <a:endParaRPr b="0" lang="pt-PT" sz="1800" spc="-1" strike="noStrike">
              <a:solidFill>
                <a:srgbClr val="000000"/>
              </a:solidFill>
              <a:latin typeface="Arial"/>
            </a:endParaRPr>
          </a:p>
          <a:p>
            <a:pPr>
              <a:lnSpc>
                <a:spcPct val="100000"/>
              </a:lnSpc>
            </a:pPr>
            <a:endParaRPr b="0" lang="pt-PT" sz="1800" spc="-1" strike="noStrike">
              <a:solidFill>
                <a:srgbClr val="000000"/>
              </a:solidFill>
              <a:latin typeface="Arial"/>
            </a:endParaRPr>
          </a:p>
        </p:txBody>
      </p:sp>
      <p:sp>
        <p:nvSpPr>
          <p:cNvPr id="447" name="TextShape 2"/>
          <p:cNvSpPr txBox="1"/>
          <p:nvPr/>
        </p:nvSpPr>
        <p:spPr>
          <a:xfrm>
            <a:off x="309600" y="2287440"/>
            <a:ext cx="4332240" cy="1542600"/>
          </a:xfrm>
          <a:prstGeom prst="rect">
            <a:avLst/>
          </a:prstGeom>
          <a:noFill/>
          <a:ln>
            <a:noFill/>
          </a:ln>
        </p:spPr>
        <p:txBody>
          <a:bodyPr tIns="91440" bIns="91440" anchor="ctr">
            <a:noAutofit/>
          </a:bodyPr>
          <a:p>
            <a:pPr algn="ctr">
              <a:lnSpc>
                <a:spcPct val="100000"/>
              </a:lnSpc>
            </a:pPr>
            <a:r>
              <a:rPr b="1" lang="pt-PT" sz="3600" spc="-1" strike="noStrike">
                <a:solidFill>
                  <a:srgbClr val="ffffff"/>
                </a:solidFill>
                <a:latin typeface="Arial"/>
                <a:ea typeface="Arial"/>
              </a:rPr>
              <a:t>Exploring </a:t>
            </a:r>
            <a:br/>
            <a:r>
              <a:rPr b="1" lang="pt-PT" sz="3600" spc="-1" strike="noStrike">
                <a:solidFill>
                  <a:srgbClr val="ffffff"/>
                </a:solidFill>
                <a:latin typeface="Arial"/>
                <a:ea typeface="Arial"/>
              </a:rPr>
              <a:t>the Core</a:t>
            </a:r>
            <a:endParaRPr b="0" lang="pt-PT" sz="3600" spc="-1" strike="noStrike">
              <a:solidFill>
                <a:srgbClr val="000000"/>
              </a:solidFill>
              <a:latin typeface="Arial"/>
            </a:endParaRPr>
          </a:p>
        </p:txBody>
      </p:sp>
      <p:pic>
        <p:nvPicPr>
          <p:cNvPr id="448" name="Google Shape;681;p98" descr=""/>
          <p:cNvPicPr/>
          <p:nvPr/>
        </p:nvPicPr>
        <p:blipFill>
          <a:blip r:embed="rId1"/>
          <a:stretch/>
        </p:blipFill>
        <p:spPr>
          <a:xfrm>
            <a:off x="5723280" y="1602720"/>
            <a:ext cx="2000520" cy="282780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TextShape 1"/>
          <p:cNvSpPr txBox="1"/>
          <p:nvPr/>
        </p:nvSpPr>
        <p:spPr>
          <a:xfrm>
            <a:off x="457200" y="4406400"/>
            <a:ext cx="8229240" cy="519120"/>
          </a:xfrm>
          <a:prstGeom prst="rect">
            <a:avLst/>
          </a:prstGeom>
          <a:noFill/>
          <a:ln>
            <a:noFill/>
          </a:ln>
        </p:spPr>
        <p:txBody>
          <a:bodyPr tIns="91440" bIns="91440">
            <a:noAutofit/>
          </a:bodyPr>
          <a:p>
            <a:pPr>
              <a:lnSpc>
                <a:spcPct val="100000"/>
              </a:lnSpc>
            </a:pPr>
            <a:r>
              <a:rPr b="0" lang="pt-PT" sz="1800" spc="-1" strike="noStrike">
                <a:solidFill>
                  <a:srgbClr val="2388db"/>
                </a:solidFill>
                <a:latin typeface="Arial"/>
                <a:ea typeface="Arial"/>
              </a:rPr>
              <a:t>Concepts and Resources</a:t>
            </a:r>
            <a:endParaRPr b="0" lang="pt-PT" sz="1800" spc="-1" strike="noStrike">
              <a:solidFill>
                <a:srgbClr val="000000"/>
              </a:solidFill>
              <a:latin typeface="Arial"/>
            </a:endParaRPr>
          </a:p>
        </p:txBody>
      </p:sp>
      <p:sp>
        <p:nvSpPr>
          <p:cNvPr id="450" name="TextShape 2"/>
          <p:cNvSpPr txBox="1"/>
          <p:nvPr/>
        </p:nvSpPr>
        <p:spPr>
          <a:xfrm>
            <a:off x="457200" y="1549440"/>
            <a:ext cx="4332240" cy="1542600"/>
          </a:xfrm>
          <a:prstGeom prst="rect">
            <a:avLst/>
          </a:prstGeom>
          <a:noFill/>
          <a:ln>
            <a:noFill/>
          </a:ln>
        </p:spPr>
        <p:txBody>
          <a:bodyPr tIns="91440" bIns="91440" anchor="ctr">
            <a:noAutofit/>
          </a:bodyPr>
          <a:p>
            <a:pPr algn="ctr">
              <a:lnSpc>
                <a:spcPct val="100000"/>
              </a:lnSpc>
            </a:pPr>
            <a:r>
              <a:rPr b="1" lang="pt-PT" sz="3600" spc="-1" strike="noStrike">
                <a:solidFill>
                  <a:srgbClr val="ffffff"/>
                </a:solidFill>
                <a:latin typeface="Arial"/>
                <a:ea typeface="Arial"/>
              </a:rPr>
              <a:t>Workloads</a:t>
            </a:r>
            <a:endParaRPr b="0" lang="pt-PT" sz="3600" spc="-1" strike="noStrike">
              <a:solidFill>
                <a:srgbClr val="000000"/>
              </a:solidFill>
              <a:latin typeface="Arial"/>
            </a:endParaRPr>
          </a:p>
        </p:txBody>
      </p:sp>
      <p:sp>
        <p:nvSpPr>
          <p:cNvPr id="451" name="TextShape 3"/>
          <p:cNvSpPr txBox="1"/>
          <p:nvPr/>
        </p:nvSpPr>
        <p:spPr>
          <a:xfrm>
            <a:off x="4789800" y="892440"/>
            <a:ext cx="3087360" cy="2944800"/>
          </a:xfrm>
          <a:prstGeom prst="rect">
            <a:avLst/>
          </a:prstGeom>
          <a:noFill/>
          <a:ln>
            <a:noFill/>
          </a:ln>
        </p:spPr>
        <p:txBody>
          <a:bodyPr tIns="91440" bIns="91440" anchor="ctr">
            <a:noAutofit/>
          </a:bodyPr>
          <a:p>
            <a:pPr marL="457200" indent="-380520">
              <a:lnSpc>
                <a:spcPct val="100000"/>
              </a:lnSpc>
              <a:buClr>
                <a:srgbClr val="ffffff"/>
              </a:buClr>
              <a:buFont typeface="Arial"/>
              <a:buChar char="●"/>
            </a:pPr>
            <a:r>
              <a:rPr b="1" lang="pt-PT" sz="2400" spc="-1" strike="noStrike">
                <a:solidFill>
                  <a:srgbClr val="ffffff"/>
                </a:solidFill>
                <a:latin typeface="Arial"/>
                <a:ea typeface="Arial"/>
              </a:rPr>
              <a:t>ReplicaSet</a:t>
            </a:r>
            <a:br/>
            <a:r>
              <a:rPr b="1" lang="pt-PT" sz="2400" spc="-1" strike="noStrike">
                <a:solidFill>
                  <a:srgbClr val="ffffff"/>
                </a:solidFill>
                <a:latin typeface="Arial"/>
                <a:ea typeface="Arial"/>
              </a:rPr>
              <a:t>Deployment</a:t>
            </a:r>
            <a:br/>
            <a:r>
              <a:rPr b="1" lang="pt-PT" sz="2400" spc="-1" strike="noStrike">
                <a:solidFill>
                  <a:srgbClr val="ffffff"/>
                </a:solidFill>
                <a:latin typeface="Arial"/>
                <a:ea typeface="Arial"/>
              </a:rPr>
              <a:t>DaemonSet</a:t>
            </a:r>
            <a:br/>
            <a:r>
              <a:rPr b="1" lang="pt-PT" sz="2400" spc="-1" strike="noStrike">
                <a:solidFill>
                  <a:srgbClr val="ffffff"/>
                </a:solidFill>
                <a:latin typeface="Arial"/>
                <a:ea typeface="Arial"/>
              </a:rPr>
              <a:t>StatefulSet</a:t>
            </a:r>
            <a:br/>
            <a:r>
              <a:rPr b="1" lang="pt-PT" sz="2400" spc="-1" strike="noStrike">
                <a:solidFill>
                  <a:srgbClr val="ffffff"/>
                </a:solidFill>
                <a:latin typeface="Arial"/>
                <a:ea typeface="Arial"/>
              </a:rPr>
              <a:t>Job</a:t>
            </a:r>
            <a:br/>
            <a:r>
              <a:rPr b="1" lang="pt-PT" sz="2400" spc="-1" strike="noStrike">
                <a:solidFill>
                  <a:srgbClr val="ffffff"/>
                </a:solidFill>
                <a:latin typeface="Arial"/>
                <a:ea typeface="Arial"/>
              </a:rPr>
              <a:t>CronJob</a:t>
            </a: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ReplicaSet</a:t>
            </a:r>
            <a:endParaRPr b="0" lang="pt-PT" sz="3600" spc="-1" strike="noStrike">
              <a:solidFill>
                <a:srgbClr val="000000"/>
              </a:solidFill>
              <a:latin typeface="Arial"/>
            </a:endParaRPr>
          </a:p>
        </p:txBody>
      </p:sp>
      <p:sp>
        <p:nvSpPr>
          <p:cNvPr id="453" name="TextShape 2"/>
          <p:cNvSpPr txBox="1"/>
          <p:nvPr/>
        </p:nvSpPr>
        <p:spPr>
          <a:xfrm>
            <a:off x="457200" y="1200240"/>
            <a:ext cx="8229240" cy="3725280"/>
          </a:xfrm>
          <a:prstGeom prst="rect">
            <a:avLst/>
          </a:prstGeom>
          <a:noFill/>
          <a:ln>
            <a:noFill/>
          </a:ln>
        </p:spPr>
        <p:txBody>
          <a:bodyPr tIns="91440" bIns="91440">
            <a:noAutofit/>
          </a:bodyPr>
          <a:p>
            <a:pPr marL="457200" indent="-380520">
              <a:lnSpc>
                <a:spcPct val="100000"/>
              </a:lnSpc>
              <a:spcBef>
                <a:spcPts val="601"/>
              </a:spcBef>
              <a:buClr>
                <a:srgbClr val="000000"/>
              </a:buClr>
              <a:buFont typeface="Arial"/>
              <a:buChar char="●"/>
            </a:pPr>
            <a:r>
              <a:rPr b="0" lang="pt-PT" sz="2400" spc="-1" strike="noStrike">
                <a:solidFill>
                  <a:srgbClr val="000000"/>
                </a:solidFill>
                <a:latin typeface="Arial"/>
                <a:ea typeface="Arial"/>
              </a:rPr>
              <a:t>Primary method of managing pod replicas and their lifecycle.</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Includes their scheduling, scaling, and deletion.</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Their job is simple: </a:t>
            </a:r>
            <a:r>
              <a:rPr b="1" lang="pt-PT" sz="2400" spc="-1" strike="noStrike">
                <a:solidFill>
                  <a:srgbClr val="000000"/>
                </a:solidFill>
                <a:latin typeface="Arial"/>
                <a:ea typeface="Arial"/>
              </a:rPr>
              <a:t>Always ensure the desired number of pods are running.</a:t>
            </a:r>
            <a:endParaRPr b="0" lang="pt-PT" sz="2400" spc="-1" strike="noStrike">
              <a:solidFill>
                <a:srgbClr val="000000"/>
              </a:solidFill>
              <a:latin typeface="Arial"/>
            </a:endParaRPr>
          </a:p>
          <a:p>
            <a:pPr>
              <a:lnSpc>
                <a:spcPct val="100000"/>
              </a:lnSpc>
              <a:spcBef>
                <a:spcPts val="1001"/>
              </a:spcBef>
            </a:pPr>
            <a:endParaRPr b="0" lang="pt-PT" sz="2400" spc="-1" strike="noStrike">
              <a:solidFill>
                <a:srgbClr val="000000"/>
              </a:solidFill>
              <a:latin typeface="Arial"/>
            </a:endParaRPr>
          </a:p>
          <a:p>
            <a:pPr>
              <a:lnSpc>
                <a:spcPct val="100000"/>
              </a:lnSpc>
              <a:spcBef>
                <a:spcPts val="601"/>
              </a:spcBef>
            </a:pPr>
            <a:endParaRPr b="0" lang="pt-PT" sz="2400" spc="-1" strike="noStrike">
              <a:solidFill>
                <a:srgbClr val="000000"/>
              </a:solidFill>
              <a:latin typeface="Arial"/>
            </a:endParaRPr>
          </a:p>
          <a:p>
            <a:pPr>
              <a:lnSpc>
                <a:spcPct val="100000"/>
              </a:lnSpc>
              <a:spcBef>
                <a:spcPts val="601"/>
              </a:spcBef>
            </a:pPr>
            <a:endParaRPr b="0" lang="pt-PT" sz="2400" spc="-1" strike="noStrike">
              <a:solidFill>
                <a:srgbClr val="000000"/>
              </a:solidFill>
              <a:latin typeface="Arial"/>
            </a:endParaRPr>
          </a:p>
        </p:txBody>
      </p:sp>
      <p:pic>
        <p:nvPicPr>
          <p:cNvPr id="454" name="Google Shape;715;p103" descr=""/>
          <p:cNvPicPr/>
          <p:nvPr/>
        </p:nvPicPr>
        <p:blipFill>
          <a:blip r:embed="rId1"/>
          <a:stretch/>
        </p:blipFill>
        <p:spPr>
          <a:xfrm>
            <a:off x="1927080" y="4114080"/>
            <a:ext cx="5289120" cy="91260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ReplicaSet</a:t>
            </a:r>
            <a:endParaRPr b="0" lang="pt-PT" sz="3600" spc="-1" strike="noStrike">
              <a:solidFill>
                <a:srgbClr val="000000"/>
              </a:solidFill>
              <a:latin typeface="Arial"/>
            </a:endParaRPr>
          </a:p>
        </p:txBody>
      </p:sp>
      <p:sp>
        <p:nvSpPr>
          <p:cNvPr id="456" name="TextShape 2"/>
          <p:cNvSpPr txBox="1"/>
          <p:nvPr/>
        </p:nvSpPr>
        <p:spPr>
          <a:xfrm>
            <a:off x="457200" y="1200240"/>
            <a:ext cx="4979160" cy="3725280"/>
          </a:xfrm>
          <a:prstGeom prst="rect">
            <a:avLst/>
          </a:prstGeom>
          <a:noFill/>
          <a:ln>
            <a:noFill/>
          </a:ln>
        </p:spPr>
        <p:txBody>
          <a:bodyPr tIns="91440" bIns="91440">
            <a:noAutofit/>
          </a:bodyPr>
          <a:p>
            <a:pPr marL="457200" indent="-380520">
              <a:lnSpc>
                <a:spcPct val="100000"/>
              </a:lnSpc>
              <a:buClr>
                <a:srgbClr val="000000"/>
              </a:buClr>
              <a:buFont typeface="Arial"/>
              <a:buChar char="●"/>
            </a:pPr>
            <a:r>
              <a:rPr b="0" lang="pt-PT" sz="2400" spc="-1" strike="noStrike">
                <a:solidFill>
                  <a:srgbClr val="1155cc"/>
                </a:solidFill>
                <a:latin typeface="Roboto Mono"/>
                <a:ea typeface="Roboto Mono"/>
              </a:rPr>
              <a:t>replicas:</a:t>
            </a:r>
            <a:r>
              <a:rPr b="0" lang="pt-PT" sz="2400" spc="-1" strike="noStrike">
                <a:solidFill>
                  <a:srgbClr val="000000"/>
                </a:solidFill>
                <a:latin typeface="Arial"/>
                <a:ea typeface="Arial"/>
              </a:rPr>
              <a:t> The desired number of instances of the Pod.</a:t>
            </a:r>
            <a:endParaRPr b="0" lang="pt-PT" sz="2400" spc="-1" strike="noStrike">
              <a:solidFill>
                <a:srgbClr val="000000"/>
              </a:solidFill>
              <a:latin typeface="Arial"/>
            </a:endParaRPr>
          </a:p>
          <a:p>
            <a:pPr marL="457200" indent="-380520">
              <a:lnSpc>
                <a:spcPct val="100000"/>
              </a:lnSpc>
              <a:spcBef>
                <a:spcPts val="1001"/>
              </a:spcBef>
              <a:spcAft>
                <a:spcPts val="1001"/>
              </a:spcAft>
              <a:buClr>
                <a:srgbClr val="000000"/>
              </a:buClr>
              <a:buFont typeface="Arial"/>
              <a:buChar char="●"/>
            </a:pPr>
            <a:r>
              <a:rPr b="0" lang="pt-PT" sz="2400" spc="-1" strike="noStrike">
                <a:solidFill>
                  <a:srgbClr val="1155cc"/>
                </a:solidFill>
                <a:latin typeface="Roboto Mono"/>
                <a:ea typeface="Roboto Mono"/>
              </a:rPr>
              <a:t>selector:</a:t>
            </a:r>
            <a:r>
              <a:rPr b="0" lang="pt-PT" sz="2400" spc="-1" strike="noStrike">
                <a:solidFill>
                  <a:srgbClr val="000000"/>
                </a:solidFill>
                <a:latin typeface="Arial"/>
                <a:ea typeface="Arial"/>
              </a:rPr>
              <a:t>The label selector for the </a:t>
            </a:r>
            <a:r>
              <a:rPr b="1" lang="pt-PT" sz="2400" spc="-1" strike="noStrike">
                <a:solidFill>
                  <a:srgbClr val="000000"/>
                </a:solidFill>
                <a:latin typeface="Arial"/>
                <a:ea typeface="Arial"/>
              </a:rPr>
              <a:t>ReplicaSet</a:t>
            </a:r>
            <a:r>
              <a:rPr b="0" lang="pt-PT" sz="2400" spc="-1" strike="noStrike">
                <a:solidFill>
                  <a:srgbClr val="000000"/>
                </a:solidFill>
                <a:latin typeface="Arial"/>
                <a:ea typeface="Arial"/>
              </a:rPr>
              <a:t> will manage </a:t>
            </a:r>
            <a:r>
              <a:rPr b="1" lang="pt-PT" sz="2400" spc="-1" strike="noStrike">
                <a:solidFill>
                  <a:srgbClr val="000000"/>
                </a:solidFill>
                <a:latin typeface="Arial"/>
                <a:ea typeface="Arial"/>
              </a:rPr>
              <a:t>ALL </a:t>
            </a:r>
            <a:r>
              <a:rPr b="0" lang="pt-PT" sz="2400" spc="-1" strike="noStrike">
                <a:solidFill>
                  <a:srgbClr val="000000"/>
                </a:solidFill>
                <a:latin typeface="Arial"/>
                <a:ea typeface="Arial"/>
              </a:rPr>
              <a:t>Pod instances that it targets; whether it’s desired or not.</a:t>
            </a:r>
            <a:endParaRPr b="0" lang="pt-PT" sz="2400" spc="-1" strike="noStrike">
              <a:solidFill>
                <a:srgbClr val="000000"/>
              </a:solidFill>
              <a:latin typeface="Arial"/>
            </a:endParaRPr>
          </a:p>
        </p:txBody>
      </p:sp>
      <p:sp>
        <p:nvSpPr>
          <p:cNvPr id="457" name="TextShape 3"/>
          <p:cNvSpPr txBox="1"/>
          <p:nvPr/>
        </p:nvSpPr>
        <p:spPr>
          <a:xfrm>
            <a:off x="5768640" y="1288080"/>
            <a:ext cx="2917800" cy="3637440"/>
          </a:xfrm>
          <a:prstGeom prst="rect">
            <a:avLst/>
          </a:prstGeom>
          <a:noFill/>
          <a:ln w="19080">
            <a:solidFill>
              <a:srgbClr val="000000"/>
            </a:solidFill>
            <a:round/>
          </a:ln>
        </p:spPr>
        <p:txBody>
          <a:bodyPr tIns="91440" bIns="91440" anchor="ctr">
            <a:noAutofit/>
          </a:bodyPr>
          <a:p>
            <a:pPr>
              <a:lnSpc>
                <a:spcPct val="100000"/>
              </a:lnSpc>
            </a:pPr>
            <a:r>
              <a:rPr b="0" lang="pt-PT" sz="1800" spc="-1" strike="noStrike">
                <a:solidFill>
                  <a:srgbClr val="1155cc"/>
                </a:solidFill>
                <a:latin typeface="Roboto Mono"/>
                <a:ea typeface="Roboto Mono"/>
              </a:rPr>
              <a:t>apiVersion: </a:t>
            </a:r>
            <a:r>
              <a:rPr b="0" lang="pt-PT" sz="1800" spc="-1" strike="noStrike">
                <a:solidFill>
                  <a:srgbClr val="cc0000"/>
                </a:solidFill>
                <a:latin typeface="Roboto Mono"/>
                <a:ea typeface="Roboto Mono"/>
              </a:rPr>
              <a:t>apps/v1</a:t>
            </a:r>
            <a:endParaRPr b="0" lang="pt-PT" sz="1800" spc="-1" strike="noStrike">
              <a:solidFill>
                <a:srgbClr val="000000"/>
              </a:solidFill>
              <a:latin typeface="Arial"/>
            </a:endParaRPr>
          </a:p>
          <a:p>
            <a:pPr>
              <a:lnSpc>
                <a:spcPct val="100000"/>
              </a:lnSpc>
            </a:pPr>
            <a:r>
              <a:rPr b="0" lang="pt-PT" sz="1800" spc="-1" strike="noStrike">
                <a:solidFill>
                  <a:srgbClr val="1155cc"/>
                </a:solidFill>
                <a:latin typeface="Roboto Mono"/>
                <a:ea typeface="Roboto Mono"/>
              </a:rPr>
              <a:t>kind: </a:t>
            </a:r>
            <a:r>
              <a:rPr b="0" lang="pt-PT" sz="1800" spc="-1" strike="noStrike">
                <a:solidFill>
                  <a:srgbClr val="cc0000"/>
                </a:solidFill>
                <a:latin typeface="Roboto Mono"/>
                <a:ea typeface="Roboto Mono"/>
              </a:rPr>
              <a:t>ReplicaSet</a:t>
            </a:r>
            <a:endParaRPr b="0" lang="pt-PT" sz="1800" spc="-1" strike="noStrike">
              <a:solidFill>
                <a:srgbClr val="000000"/>
              </a:solidFill>
              <a:latin typeface="Arial"/>
            </a:endParaRPr>
          </a:p>
          <a:p>
            <a:pPr>
              <a:lnSpc>
                <a:spcPct val="100000"/>
              </a:lnSpc>
            </a:pPr>
            <a:r>
              <a:rPr b="0" lang="pt-PT" sz="1800" spc="-1" strike="noStrike">
                <a:solidFill>
                  <a:srgbClr val="1155cc"/>
                </a:solidFill>
                <a:latin typeface="Roboto Mono"/>
                <a:ea typeface="Roboto Mono"/>
              </a:rPr>
              <a:t>metadata:</a:t>
            </a:r>
            <a:endParaRPr b="0" lang="pt-PT" sz="1800" spc="-1" strike="noStrike">
              <a:solidFill>
                <a:srgbClr val="000000"/>
              </a:solidFill>
              <a:latin typeface="Arial"/>
            </a:endParaRPr>
          </a:p>
          <a:p>
            <a:pPr>
              <a:lnSpc>
                <a:spcPct val="100000"/>
              </a:lnSpc>
            </a:pPr>
            <a:r>
              <a:rPr b="0" lang="pt-PT" sz="1800" spc="-1" strike="noStrike">
                <a:solidFill>
                  <a:srgbClr val="1155cc"/>
                </a:solidFill>
                <a:latin typeface="Roboto Mono"/>
                <a:ea typeface="Roboto Mono"/>
              </a:rPr>
              <a:t>  </a:t>
            </a:r>
            <a:r>
              <a:rPr b="0" lang="pt-PT" sz="1800" spc="-1" strike="noStrike">
                <a:solidFill>
                  <a:srgbClr val="1155cc"/>
                </a:solidFill>
                <a:latin typeface="Roboto Mono"/>
                <a:ea typeface="Roboto Mono"/>
              </a:rPr>
              <a:t>name:</a:t>
            </a:r>
            <a:r>
              <a:rPr b="0" lang="pt-PT" sz="1800" spc="-1" strike="noStrike">
                <a:solidFill>
                  <a:srgbClr val="000000"/>
                </a:solidFill>
                <a:latin typeface="Roboto Mono"/>
                <a:ea typeface="Roboto Mono"/>
              </a:rPr>
              <a:t> </a:t>
            </a:r>
            <a:r>
              <a:rPr b="0" lang="pt-PT" sz="1800" spc="-1" strike="noStrike">
                <a:solidFill>
                  <a:srgbClr val="cc0000"/>
                </a:solidFill>
                <a:latin typeface="Roboto Mono"/>
                <a:ea typeface="Roboto Mono"/>
              </a:rPr>
              <a:t>rs-example</a:t>
            </a:r>
            <a:endParaRPr b="0" lang="pt-PT" sz="1800" spc="-1" strike="noStrike">
              <a:solidFill>
                <a:srgbClr val="000000"/>
              </a:solidFill>
              <a:latin typeface="Arial"/>
            </a:endParaRPr>
          </a:p>
          <a:p>
            <a:pPr>
              <a:lnSpc>
                <a:spcPct val="100000"/>
              </a:lnSpc>
            </a:pPr>
            <a:r>
              <a:rPr b="0" lang="pt-PT" sz="1800" spc="-1" strike="noStrike">
                <a:solidFill>
                  <a:srgbClr val="1155cc"/>
                </a:solidFill>
                <a:latin typeface="Roboto Mono"/>
                <a:ea typeface="Roboto Mono"/>
              </a:rPr>
              <a:t>spec:</a:t>
            </a:r>
            <a:endParaRPr b="0" lang="pt-PT" sz="1800" spc="-1" strike="noStrike">
              <a:solidFill>
                <a:srgbClr val="000000"/>
              </a:solidFill>
              <a:latin typeface="Arial"/>
            </a:endParaRPr>
          </a:p>
          <a:p>
            <a:pPr>
              <a:lnSpc>
                <a:spcPct val="100000"/>
              </a:lnSpc>
            </a:pPr>
            <a:r>
              <a:rPr b="0" lang="pt-PT" sz="1800" spc="-1" strike="noStrike">
                <a:solidFill>
                  <a:srgbClr val="1155cc"/>
                </a:solidFill>
                <a:latin typeface="Roboto Mono"/>
                <a:ea typeface="Roboto Mono"/>
              </a:rPr>
              <a:t>  </a:t>
            </a:r>
            <a:r>
              <a:rPr b="0" lang="pt-PT" sz="1800" spc="-1" strike="noStrike">
                <a:solidFill>
                  <a:srgbClr val="1155cc"/>
                </a:solidFill>
                <a:latin typeface="Roboto Mono"/>
                <a:ea typeface="Roboto Mono"/>
              </a:rPr>
              <a:t>replicas: </a:t>
            </a:r>
            <a:r>
              <a:rPr b="0" lang="pt-PT" sz="1800" spc="-1" strike="noStrike">
                <a:solidFill>
                  <a:srgbClr val="cc0000"/>
                </a:solidFill>
                <a:latin typeface="Roboto Mono"/>
                <a:ea typeface="Roboto Mono"/>
              </a:rPr>
              <a:t>3</a:t>
            </a:r>
            <a:endParaRPr b="0" lang="pt-PT" sz="1800" spc="-1" strike="noStrike">
              <a:solidFill>
                <a:srgbClr val="000000"/>
              </a:solidFill>
              <a:latin typeface="Arial"/>
            </a:endParaRPr>
          </a:p>
          <a:p>
            <a:pPr>
              <a:lnSpc>
                <a:spcPct val="100000"/>
              </a:lnSpc>
            </a:pPr>
            <a:r>
              <a:rPr b="0" lang="pt-PT" sz="1800" spc="-1" strike="noStrike">
                <a:solidFill>
                  <a:srgbClr val="1155cc"/>
                </a:solidFill>
                <a:latin typeface="Roboto Mono"/>
                <a:ea typeface="Roboto Mono"/>
              </a:rPr>
              <a:t>  </a:t>
            </a:r>
            <a:r>
              <a:rPr b="0" lang="pt-PT" sz="1800" spc="-1" strike="noStrike">
                <a:solidFill>
                  <a:srgbClr val="1155cc"/>
                </a:solidFill>
                <a:latin typeface="Roboto Mono"/>
                <a:ea typeface="Roboto Mono"/>
              </a:rPr>
              <a:t>selector:</a:t>
            </a:r>
            <a:endParaRPr b="0" lang="pt-PT" sz="1800" spc="-1" strike="noStrike">
              <a:solidFill>
                <a:srgbClr val="000000"/>
              </a:solidFill>
              <a:latin typeface="Arial"/>
            </a:endParaRPr>
          </a:p>
          <a:p>
            <a:pPr>
              <a:lnSpc>
                <a:spcPct val="100000"/>
              </a:lnSpc>
            </a:pPr>
            <a:r>
              <a:rPr b="0" lang="pt-PT" sz="1800" spc="-1" strike="noStrike">
                <a:solidFill>
                  <a:srgbClr val="1155cc"/>
                </a:solidFill>
                <a:latin typeface="Roboto Mono"/>
                <a:ea typeface="Roboto Mono"/>
              </a:rPr>
              <a:t>    </a:t>
            </a:r>
            <a:r>
              <a:rPr b="0" lang="pt-PT" sz="1800" spc="-1" strike="noStrike">
                <a:solidFill>
                  <a:srgbClr val="1155cc"/>
                </a:solidFill>
                <a:latin typeface="Roboto Mono"/>
                <a:ea typeface="Roboto Mono"/>
              </a:rPr>
              <a:t>matchLabels:</a:t>
            </a:r>
            <a:endParaRPr b="0" lang="pt-PT" sz="1800" spc="-1" strike="noStrike">
              <a:solidFill>
                <a:srgbClr val="000000"/>
              </a:solidFill>
              <a:latin typeface="Arial"/>
            </a:endParaRPr>
          </a:p>
          <a:p>
            <a:pPr>
              <a:lnSpc>
                <a:spcPct val="100000"/>
              </a:lnSpc>
            </a:pPr>
            <a:r>
              <a:rPr b="0" lang="pt-PT" sz="1800" spc="-1" strike="noStrike">
                <a:solidFill>
                  <a:srgbClr val="1155cc"/>
                </a:solidFill>
                <a:latin typeface="Roboto Mono"/>
                <a:ea typeface="Roboto Mono"/>
              </a:rPr>
              <a:t>      </a:t>
            </a:r>
            <a:r>
              <a:rPr b="0" lang="pt-PT" sz="1800" spc="-1" strike="noStrike">
                <a:solidFill>
                  <a:srgbClr val="1155cc"/>
                </a:solidFill>
                <a:latin typeface="Roboto Mono"/>
                <a:ea typeface="Roboto Mono"/>
              </a:rPr>
              <a:t>app: </a:t>
            </a:r>
            <a:r>
              <a:rPr b="0" lang="pt-PT" sz="1800" spc="-1" strike="noStrike">
                <a:solidFill>
                  <a:srgbClr val="cc0000"/>
                </a:solidFill>
                <a:latin typeface="Roboto Mono"/>
                <a:ea typeface="Roboto Mono"/>
              </a:rPr>
              <a:t>nginx</a:t>
            </a:r>
            <a:br/>
            <a:r>
              <a:rPr b="0" lang="pt-PT" sz="1800" spc="-1" strike="noStrike">
                <a:solidFill>
                  <a:srgbClr val="1155cc"/>
                </a:solidFill>
                <a:latin typeface="Roboto Mono"/>
                <a:ea typeface="Roboto Mono"/>
              </a:rPr>
              <a:t>      env: </a:t>
            </a:r>
            <a:r>
              <a:rPr b="0" lang="pt-PT" sz="1800" spc="-1" strike="noStrike">
                <a:solidFill>
                  <a:srgbClr val="cc0000"/>
                </a:solidFill>
                <a:latin typeface="Roboto Mono"/>
                <a:ea typeface="Roboto Mono"/>
              </a:rPr>
              <a:t>prod</a:t>
            </a:r>
            <a:endParaRPr b="0" lang="pt-PT" sz="1800" spc="-1" strike="noStrike">
              <a:solidFill>
                <a:srgbClr val="000000"/>
              </a:solidFill>
              <a:latin typeface="Arial"/>
            </a:endParaRPr>
          </a:p>
          <a:p>
            <a:pPr>
              <a:lnSpc>
                <a:spcPct val="100000"/>
              </a:lnSpc>
            </a:pPr>
            <a:r>
              <a:rPr b="0" lang="pt-PT" sz="1800" spc="-1" strike="noStrike">
                <a:solidFill>
                  <a:srgbClr val="1155cc"/>
                </a:solidFill>
                <a:latin typeface="Roboto Mono"/>
                <a:ea typeface="Roboto Mono"/>
              </a:rPr>
              <a:t>  </a:t>
            </a:r>
            <a:r>
              <a:rPr b="0" lang="pt-PT" sz="1800" spc="-1" strike="noStrike">
                <a:solidFill>
                  <a:srgbClr val="1155cc"/>
                </a:solidFill>
                <a:latin typeface="Roboto Mono"/>
                <a:ea typeface="Roboto Mono"/>
              </a:rPr>
              <a:t>template:</a:t>
            </a:r>
            <a:endParaRPr b="0" lang="pt-PT" sz="1800" spc="-1" strike="noStrike">
              <a:solidFill>
                <a:srgbClr val="000000"/>
              </a:solidFill>
              <a:latin typeface="Arial"/>
            </a:endParaRPr>
          </a:p>
          <a:p>
            <a:pPr>
              <a:lnSpc>
                <a:spcPct val="100000"/>
              </a:lnSpc>
            </a:pPr>
            <a:r>
              <a:rPr b="0" lang="pt-PT" sz="1800" spc="-1" strike="noStrike">
                <a:solidFill>
                  <a:srgbClr val="1155cc"/>
                </a:solidFill>
                <a:latin typeface="Roboto Mono"/>
                <a:ea typeface="Roboto Mono"/>
              </a:rPr>
              <a:t>    </a:t>
            </a:r>
            <a:r>
              <a:rPr b="0" lang="pt-PT" sz="1800" spc="-1" strike="noStrike">
                <a:solidFill>
                  <a:srgbClr val="38761d"/>
                </a:solidFill>
                <a:latin typeface="Roboto Mono"/>
                <a:ea typeface="Roboto Mono"/>
              </a:rPr>
              <a:t>&lt;pod template&gt;</a:t>
            </a:r>
            <a:endParaRPr b="0" lang="pt-PT" sz="1800" spc="-1" strike="noStrike">
              <a:solidFill>
                <a:srgbClr val="000000"/>
              </a:solidFill>
              <a:latin typeface="Arial"/>
            </a:endParaRPr>
          </a:p>
          <a:p>
            <a:pPr>
              <a:lnSpc>
                <a:spcPct val="100000"/>
              </a:lnSpc>
            </a:pPr>
            <a:endParaRPr b="0" lang="pt-P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ReplicaSet</a:t>
            </a:r>
            <a:endParaRPr b="0" lang="pt-PT" sz="3600" spc="-1" strike="noStrike">
              <a:solidFill>
                <a:srgbClr val="000000"/>
              </a:solidFill>
              <a:latin typeface="Arial"/>
            </a:endParaRPr>
          </a:p>
        </p:txBody>
      </p:sp>
      <p:sp>
        <p:nvSpPr>
          <p:cNvPr id="459" name="TextShape 2"/>
          <p:cNvSpPr txBox="1"/>
          <p:nvPr/>
        </p:nvSpPr>
        <p:spPr>
          <a:xfrm>
            <a:off x="3834360" y="2192040"/>
            <a:ext cx="4852080" cy="2810520"/>
          </a:xfrm>
          <a:prstGeom prst="rect">
            <a:avLst/>
          </a:prstGeom>
          <a:noFill/>
          <a:ln w="19080">
            <a:solidFill>
              <a:srgbClr val="000000"/>
            </a:solidFill>
            <a:round/>
          </a:ln>
        </p:spPr>
        <p:txBody>
          <a:bodyPr tIns="91440" bIns="91440">
            <a:noAutofit/>
          </a:bodyPr>
          <a:p>
            <a:pPr>
              <a:lnSpc>
                <a:spcPct val="100000"/>
              </a:lnSpc>
            </a:pPr>
            <a:r>
              <a:rPr b="0" lang="pt-PT" sz="700" spc="-1" strike="noStrike">
                <a:solidFill>
                  <a:srgbClr val="783f04"/>
                </a:solidFill>
                <a:latin typeface="Roboto Mono"/>
                <a:ea typeface="Roboto Mono"/>
              </a:rPr>
              <a:t>$ kubectl describe rs rs-example</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Name:         rs-example</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Namespace:    default</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Selector:     app=nginx,env=prod</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Labels:       app=nginx</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env=prod</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Annotations:  &lt;none&gt;</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Replicas:     3 current / 3 desired</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Pods Status:  3 Running / 0 Waiting / 0 Succeeded / 0 Failed</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Pod Template:</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Labels:  app=nginx</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env=prod</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Containers:</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nginx:</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Image:        nginx:stable-alpine</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Port:         80/TCP</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Environment:  &lt;none&gt;</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Mounts:       &lt;none&gt;</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Volumes:        &lt;none&gt;</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Events:</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Type    Reason            Age   From                   Message</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    ------            ----  ----                   -------</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Normal  SuccessfulCreate  16s   replicaset-controller  Created pod: rs-example-mkll2</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Normal  SuccessfulCreate  16s   replicaset-controller  Created pod: rs-example-b7bcg</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Normal  SuccessfulCreate  16s   replicaset-controller  Created pod: rs-example-9l4dt</a:t>
            </a:r>
            <a:endParaRPr b="0" lang="pt-PT" sz="700" spc="-1" strike="noStrike">
              <a:solidFill>
                <a:srgbClr val="000000"/>
              </a:solidFill>
              <a:latin typeface="Arial"/>
            </a:endParaRPr>
          </a:p>
          <a:p>
            <a:pPr>
              <a:lnSpc>
                <a:spcPct val="100000"/>
              </a:lnSpc>
            </a:pPr>
            <a:endParaRPr b="0" lang="pt-PT" sz="700" spc="-1" strike="noStrike">
              <a:solidFill>
                <a:srgbClr val="000000"/>
              </a:solidFill>
              <a:latin typeface="Arial"/>
            </a:endParaRPr>
          </a:p>
          <a:p>
            <a:pPr>
              <a:lnSpc>
                <a:spcPct val="100000"/>
              </a:lnSpc>
              <a:spcBef>
                <a:spcPts val="601"/>
              </a:spcBef>
            </a:pPr>
            <a:endParaRPr b="0" lang="pt-PT" sz="700" spc="-1" strike="noStrike">
              <a:solidFill>
                <a:srgbClr val="000000"/>
              </a:solidFill>
              <a:latin typeface="Arial"/>
            </a:endParaRPr>
          </a:p>
          <a:p>
            <a:pPr>
              <a:lnSpc>
                <a:spcPct val="100000"/>
              </a:lnSpc>
            </a:pPr>
            <a:endParaRPr b="0" lang="pt-PT" sz="700" spc="-1" strike="noStrike">
              <a:solidFill>
                <a:srgbClr val="000000"/>
              </a:solidFill>
              <a:latin typeface="Arial"/>
            </a:endParaRPr>
          </a:p>
        </p:txBody>
      </p:sp>
      <p:sp>
        <p:nvSpPr>
          <p:cNvPr id="460" name="TextShape 3"/>
          <p:cNvSpPr txBox="1"/>
          <p:nvPr/>
        </p:nvSpPr>
        <p:spPr>
          <a:xfrm>
            <a:off x="457200" y="1266120"/>
            <a:ext cx="3290040" cy="3736800"/>
          </a:xfrm>
          <a:prstGeom prst="rect">
            <a:avLst/>
          </a:prstGeom>
          <a:noFill/>
          <a:ln w="19080">
            <a:solidFill>
              <a:srgbClr val="000000"/>
            </a:solidFill>
            <a:round/>
          </a:ln>
        </p:spPr>
        <p:txBody>
          <a:bodyPr tIns="91440" bIns="91440">
            <a:noAutofit/>
          </a:bodyPr>
          <a:p>
            <a:pPr>
              <a:lnSpc>
                <a:spcPct val="100000"/>
              </a:lnSpc>
            </a:pPr>
            <a:r>
              <a:rPr b="0" lang="pt-PT" sz="1100" spc="-1" strike="noStrike">
                <a:solidFill>
                  <a:srgbClr val="1155cc"/>
                </a:solidFill>
                <a:latin typeface="Roboto Mono"/>
                <a:ea typeface="Roboto Mono"/>
              </a:rPr>
              <a:t>apiVersion: </a:t>
            </a:r>
            <a:r>
              <a:rPr b="0" lang="pt-PT" sz="1100" spc="-1" strike="noStrike">
                <a:solidFill>
                  <a:srgbClr val="cc0000"/>
                </a:solidFill>
                <a:latin typeface="Roboto Mono"/>
                <a:ea typeface="Roboto Mono"/>
              </a:rPr>
              <a:t>apps/v1</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kind: </a:t>
            </a:r>
            <a:r>
              <a:rPr b="0" lang="pt-PT" sz="1100" spc="-1" strike="noStrike">
                <a:solidFill>
                  <a:srgbClr val="cc0000"/>
                </a:solidFill>
                <a:latin typeface="Roboto Mono"/>
                <a:ea typeface="Roboto Mono"/>
              </a:rPr>
              <a:t>ReplicaSet</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metadata:</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name:</a:t>
            </a:r>
            <a:r>
              <a:rPr b="0" lang="pt-PT" sz="1100" spc="-1" strike="noStrike">
                <a:solidFill>
                  <a:srgbClr val="000000"/>
                </a:solidFill>
                <a:latin typeface="Roboto Mono"/>
                <a:ea typeface="Roboto Mono"/>
              </a:rPr>
              <a:t> </a:t>
            </a:r>
            <a:r>
              <a:rPr b="0" lang="pt-PT" sz="1100" spc="-1" strike="noStrike">
                <a:solidFill>
                  <a:srgbClr val="cc0000"/>
                </a:solidFill>
                <a:latin typeface="Roboto Mono"/>
                <a:ea typeface="Roboto Mono"/>
              </a:rPr>
              <a:t>rs-example</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spec:</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replicas: </a:t>
            </a:r>
            <a:r>
              <a:rPr b="0" lang="pt-PT" sz="1100" spc="-1" strike="noStrike">
                <a:solidFill>
                  <a:srgbClr val="cc0000"/>
                </a:solidFill>
                <a:latin typeface="Roboto Mono"/>
                <a:ea typeface="Roboto Mono"/>
              </a:rPr>
              <a:t>3</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selector:</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matchLabels:</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app: </a:t>
            </a:r>
            <a:r>
              <a:rPr b="0" lang="pt-PT" sz="1100" spc="-1" strike="noStrike">
                <a:solidFill>
                  <a:srgbClr val="cc0000"/>
                </a:solidFill>
                <a:latin typeface="Roboto Mono"/>
                <a:ea typeface="Roboto Mono"/>
              </a:rPr>
              <a:t>nginx</a:t>
            </a:r>
            <a:br/>
            <a:r>
              <a:rPr b="0" lang="pt-PT" sz="1100" spc="-1" strike="noStrike">
                <a:solidFill>
                  <a:srgbClr val="1155cc"/>
                </a:solidFill>
                <a:latin typeface="Roboto Mono"/>
                <a:ea typeface="Roboto Mono"/>
              </a:rPr>
              <a:t>      env: </a:t>
            </a:r>
            <a:r>
              <a:rPr b="0" lang="pt-PT" sz="1100" spc="-1" strike="noStrike">
                <a:solidFill>
                  <a:srgbClr val="cc0000"/>
                </a:solidFill>
                <a:latin typeface="Roboto Mono"/>
                <a:ea typeface="Roboto Mono"/>
              </a:rPr>
              <a:t>prod</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template:</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metadata:</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labels:</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app: </a:t>
            </a:r>
            <a:r>
              <a:rPr b="0" lang="pt-PT" sz="1100" spc="-1" strike="noStrike">
                <a:solidFill>
                  <a:srgbClr val="cc0000"/>
                </a:solidFill>
                <a:latin typeface="Roboto Mono"/>
                <a:ea typeface="Roboto Mono"/>
              </a:rPr>
              <a:t>nginx</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env: </a:t>
            </a:r>
            <a:r>
              <a:rPr b="0" lang="pt-PT" sz="1100" spc="-1" strike="noStrike">
                <a:solidFill>
                  <a:srgbClr val="cc0000"/>
                </a:solidFill>
                <a:latin typeface="Roboto Mono"/>
                <a:ea typeface="Roboto Mono"/>
              </a:rPr>
              <a:t>prod</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spec:</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containers:</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 name: </a:t>
            </a:r>
            <a:r>
              <a:rPr b="0" lang="pt-PT" sz="1100" spc="-1" strike="noStrike">
                <a:solidFill>
                  <a:srgbClr val="cc0000"/>
                </a:solidFill>
                <a:latin typeface="Roboto Mono"/>
                <a:ea typeface="Roboto Mono"/>
              </a:rPr>
              <a:t>nginx</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image: </a:t>
            </a:r>
            <a:r>
              <a:rPr b="0" lang="pt-PT" sz="1100" spc="-1" strike="noStrike">
                <a:solidFill>
                  <a:srgbClr val="cc0000"/>
                </a:solidFill>
                <a:latin typeface="Roboto Mono"/>
                <a:ea typeface="Roboto Mono"/>
              </a:rPr>
              <a:t>nginx:stable-alpine</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ports:</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 containerPort: </a:t>
            </a:r>
            <a:r>
              <a:rPr b="0" lang="pt-PT" sz="1100" spc="-1" strike="noStrike">
                <a:solidFill>
                  <a:srgbClr val="cc0000"/>
                </a:solidFill>
                <a:latin typeface="Roboto Mono"/>
                <a:ea typeface="Roboto Mono"/>
              </a:rPr>
              <a:t>80</a:t>
            </a:r>
            <a:endParaRPr b="0" lang="pt-PT" sz="1100" spc="-1" strike="noStrike">
              <a:solidFill>
                <a:srgbClr val="000000"/>
              </a:solidFill>
              <a:latin typeface="Arial"/>
            </a:endParaRPr>
          </a:p>
        </p:txBody>
      </p:sp>
      <p:sp>
        <p:nvSpPr>
          <p:cNvPr id="461" name="TextShape 4"/>
          <p:cNvSpPr txBox="1"/>
          <p:nvPr/>
        </p:nvSpPr>
        <p:spPr>
          <a:xfrm>
            <a:off x="3834360" y="1266120"/>
            <a:ext cx="4852080" cy="828360"/>
          </a:xfrm>
          <a:prstGeom prst="rect">
            <a:avLst/>
          </a:prstGeom>
          <a:noFill/>
          <a:ln w="19080">
            <a:solidFill>
              <a:srgbClr val="000000"/>
            </a:solidFill>
            <a:round/>
          </a:ln>
        </p:spPr>
        <p:txBody>
          <a:bodyPr tIns="91440" bIns="91440" anchor="ctr">
            <a:noAutofit/>
          </a:bodyPr>
          <a:p>
            <a:pPr>
              <a:lnSpc>
                <a:spcPct val="100000"/>
              </a:lnSpc>
            </a:pPr>
            <a:r>
              <a:rPr b="0" lang="pt-PT" sz="1000" spc="-1" strike="noStrike">
                <a:solidFill>
                  <a:srgbClr val="783f04"/>
                </a:solidFill>
                <a:latin typeface="Roboto Mono"/>
                <a:ea typeface="Roboto Mono"/>
              </a:rPr>
              <a:t>$ kubectl get pods</a:t>
            </a:r>
            <a:endParaRPr b="0" lang="pt-PT" sz="1000" spc="-1" strike="noStrike">
              <a:solidFill>
                <a:srgbClr val="000000"/>
              </a:solidFill>
              <a:latin typeface="Arial"/>
            </a:endParaRPr>
          </a:p>
          <a:p>
            <a:pPr>
              <a:lnSpc>
                <a:spcPct val="100000"/>
              </a:lnSpc>
            </a:pPr>
            <a:r>
              <a:rPr b="0" lang="pt-PT" sz="1000" spc="-1" strike="noStrike">
                <a:solidFill>
                  <a:srgbClr val="783f04"/>
                </a:solidFill>
                <a:latin typeface="Roboto Mono"/>
                <a:ea typeface="Roboto Mono"/>
              </a:rPr>
              <a:t>NAME               READY     STATUS    RESTARTS   AGE</a:t>
            </a:r>
            <a:endParaRPr b="0" lang="pt-PT" sz="1000" spc="-1" strike="noStrike">
              <a:solidFill>
                <a:srgbClr val="000000"/>
              </a:solidFill>
              <a:latin typeface="Arial"/>
            </a:endParaRPr>
          </a:p>
          <a:p>
            <a:pPr>
              <a:lnSpc>
                <a:spcPct val="100000"/>
              </a:lnSpc>
            </a:pPr>
            <a:r>
              <a:rPr b="0" lang="pt-PT" sz="1000" spc="-1" strike="noStrike">
                <a:solidFill>
                  <a:srgbClr val="783f04"/>
                </a:solidFill>
                <a:latin typeface="Roboto Mono"/>
                <a:ea typeface="Roboto Mono"/>
              </a:rPr>
              <a:t>rs-example-9l4dt   1/1       Running   0          1h</a:t>
            </a:r>
            <a:endParaRPr b="0" lang="pt-PT" sz="1000" spc="-1" strike="noStrike">
              <a:solidFill>
                <a:srgbClr val="000000"/>
              </a:solidFill>
              <a:latin typeface="Arial"/>
            </a:endParaRPr>
          </a:p>
          <a:p>
            <a:pPr>
              <a:lnSpc>
                <a:spcPct val="100000"/>
              </a:lnSpc>
            </a:pPr>
            <a:r>
              <a:rPr b="0" lang="pt-PT" sz="1000" spc="-1" strike="noStrike">
                <a:solidFill>
                  <a:srgbClr val="783f04"/>
                </a:solidFill>
                <a:latin typeface="Roboto Mono"/>
                <a:ea typeface="Roboto Mono"/>
              </a:rPr>
              <a:t>rs-example-b7bcg   1/1       Running   0          1h</a:t>
            </a:r>
            <a:endParaRPr b="0" lang="pt-PT" sz="1000" spc="-1" strike="noStrike">
              <a:solidFill>
                <a:srgbClr val="000000"/>
              </a:solidFill>
              <a:latin typeface="Arial"/>
            </a:endParaRPr>
          </a:p>
          <a:p>
            <a:pPr>
              <a:lnSpc>
                <a:spcPct val="100000"/>
              </a:lnSpc>
            </a:pPr>
            <a:r>
              <a:rPr b="0" lang="pt-PT" sz="1000" spc="-1" strike="noStrike">
                <a:solidFill>
                  <a:srgbClr val="783f04"/>
                </a:solidFill>
                <a:latin typeface="Roboto Mono"/>
                <a:ea typeface="Roboto Mono"/>
              </a:rPr>
              <a:t>rs-example-mkll2   1/1       Running   0          1h</a:t>
            </a:r>
            <a:endParaRPr b="0" lang="pt-PT"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Deployment</a:t>
            </a:r>
            <a:endParaRPr b="0" lang="pt-PT" sz="3600" spc="-1" strike="noStrike">
              <a:solidFill>
                <a:srgbClr val="000000"/>
              </a:solidFill>
              <a:latin typeface="Arial"/>
            </a:endParaRPr>
          </a:p>
        </p:txBody>
      </p:sp>
      <p:sp>
        <p:nvSpPr>
          <p:cNvPr id="463" name="TextShape 2"/>
          <p:cNvSpPr txBox="1"/>
          <p:nvPr/>
        </p:nvSpPr>
        <p:spPr>
          <a:xfrm>
            <a:off x="457200" y="1200240"/>
            <a:ext cx="8229240" cy="3725280"/>
          </a:xfrm>
          <a:prstGeom prst="rect">
            <a:avLst/>
          </a:prstGeom>
          <a:noFill/>
          <a:ln>
            <a:noFill/>
          </a:ln>
        </p:spPr>
        <p:txBody>
          <a:bodyPr tIns="91440" bIns="91440">
            <a:noAutofit/>
          </a:bodyPr>
          <a:p>
            <a:pPr marL="457200" indent="-380520">
              <a:lnSpc>
                <a:spcPct val="100000"/>
              </a:lnSpc>
              <a:buClr>
                <a:srgbClr val="000000"/>
              </a:buClr>
              <a:buFont typeface="Arial"/>
              <a:buChar char="●"/>
            </a:pPr>
            <a:r>
              <a:rPr b="0" lang="pt-PT" sz="2400" spc="-1" strike="noStrike">
                <a:solidFill>
                  <a:srgbClr val="000000"/>
                </a:solidFill>
                <a:latin typeface="Arial"/>
                <a:ea typeface="Arial"/>
              </a:rPr>
              <a:t>Way of managing Pods via </a:t>
            </a:r>
            <a:r>
              <a:rPr b="1" lang="pt-PT" sz="2400" spc="-1" strike="noStrike">
                <a:solidFill>
                  <a:srgbClr val="000000"/>
                </a:solidFill>
                <a:latin typeface="Arial"/>
                <a:ea typeface="Arial"/>
              </a:rPr>
              <a:t>ReplicaSets.</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Provide rollback functionality and update control.</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Updates are managed through the </a:t>
            </a:r>
            <a:r>
              <a:rPr b="1" lang="pt-PT" sz="2400" spc="-1" strike="noStrike">
                <a:solidFill>
                  <a:srgbClr val="000000"/>
                </a:solidFill>
                <a:latin typeface="Arial"/>
                <a:ea typeface="Arial"/>
              </a:rPr>
              <a:t>pod-template-hash </a:t>
            </a:r>
            <a:r>
              <a:rPr b="0" lang="pt-PT" sz="2400" spc="-1" strike="noStrike">
                <a:solidFill>
                  <a:srgbClr val="000000"/>
                </a:solidFill>
                <a:latin typeface="Arial"/>
                <a:ea typeface="Arial"/>
              </a:rPr>
              <a:t>label.</a:t>
            </a:r>
            <a:r>
              <a:rPr b="1" lang="pt-PT" sz="2400" spc="-1" strike="noStrike">
                <a:solidFill>
                  <a:srgbClr val="000000"/>
                </a:solidFill>
                <a:latin typeface="Arial"/>
                <a:ea typeface="Arial"/>
              </a:rPr>
              <a:t> </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Each iteration creates a unique label that is assigned to both the </a:t>
            </a:r>
            <a:r>
              <a:rPr b="1" lang="pt-PT" sz="2400" spc="-1" strike="noStrike">
                <a:solidFill>
                  <a:srgbClr val="000000"/>
                </a:solidFill>
                <a:latin typeface="Arial"/>
                <a:ea typeface="Arial"/>
              </a:rPr>
              <a:t>ReplicaSet</a:t>
            </a:r>
            <a:r>
              <a:rPr b="0" lang="pt-PT" sz="2400" spc="-1" strike="noStrike">
                <a:solidFill>
                  <a:srgbClr val="000000"/>
                </a:solidFill>
                <a:latin typeface="Arial"/>
                <a:ea typeface="Arial"/>
              </a:rPr>
              <a:t> and subsequent Pods.</a:t>
            </a:r>
            <a:endParaRPr b="0" lang="pt-PT" sz="2400" spc="-1" strike="noStrike">
              <a:solidFill>
                <a:srgbClr val="000000"/>
              </a:solidFill>
              <a:latin typeface="Arial"/>
            </a:endParaRPr>
          </a:p>
          <a:p>
            <a:pPr>
              <a:lnSpc>
                <a:spcPct val="100000"/>
              </a:lnSpc>
              <a:spcBef>
                <a:spcPts val="1001"/>
              </a:spcBef>
            </a:pPr>
            <a:endParaRPr b="0" lang="pt-PT" sz="2400" spc="-1" strike="noStrike">
              <a:solidFill>
                <a:srgbClr val="000000"/>
              </a:solidFill>
              <a:latin typeface="Arial"/>
            </a:endParaRPr>
          </a:p>
        </p:txBody>
      </p:sp>
      <p:pic>
        <p:nvPicPr>
          <p:cNvPr id="464" name="Google Shape;737;p106" descr=""/>
          <p:cNvPicPr/>
          <p:nvPr/>
        </p:nvPicPr>
        <p:blipFill>
          <a:blip r:embed="rId1"/>
          <a:stretch/>
        </p:blipFill>
        <p:spPr>
          <a:xfrm>
            <a:off x="1924560" y="4109760"/>
            <a:ext cx="5294160" cy="94500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Deployment</a:t>
            </a:r>
            <a:endParaRPr b="0" lang="pt-PT" sz="3600" spc="-1" strike="noStrike">
              <a:solidFill>
                <a:srgbClr val="000000"/>
              </a:solidFill>
              <a:latin typeface="Arial"/>
            </a:endParaRPr>
          </a:p>
        </p:txBody>
      </p:sp>
      <p:pic>
        <p:nvPicPr>
          <p:cNvPr id="466" name="Picture 4" descr=""/>
          <p:cNvPicPr/>
          <p:nvPr/>
        </p:nvPicPr>
        <p:blipFill>
          <a:blip r:embed="rId1"/>
          <a:stretch/>
        </p:blipFill>
        <p:spPr>
          <a:xfrm>
            <a:off x="3335760" y="0"/>
            <a:ext cx="4445280" cy="5143320"/>
          </a:xfrm>
          <a:prstGeom prst="rect">
            <a:avLst/>
          </a:prstGeom>
          <a:ln>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Deployment</a:t>
            </a:r>
            <a:endParaRPr b="0" lang="pt-PT" sz="3600" spc="-1" strike="noStrike">
              <a:solidFill>
                <a:srgbClr val="000000"/>
              </a:solidFill>
              <a:latin typeface="Arial"/>
            </a:endParaRPr>
          </a:p>
        </p:txBody>
      </p:sp>
      <p:sp>
        <p:nvSpPr>
          <p:cNvPr id="468" name="TextShape 2"/>
          <p:cNvSpPr txBox="1"/>
          <p:nvPr/>
        </p:nvSpPr>
        <p:spPr>
          <a:xfrm>
            <a:off x="457200" y="1200240"/>
            <a:ext cx="5557320" cy="3725280"/>
          </a:xfrm>
          <a:prstGeom prst="rect">
            <a:avLst/>
          </a:prstGeom>
          <a:noFill/>
          <a:ln>
            <a:noFill/>
          </a:ln>
        </p:spPr>
        <p:txBody>
          <a:bodyPr tIns="91440" bIns="91440">
            <a:noAutofit/>
          </a:bodyPr>
          <a:p>
            <a:pPr marL="457200" indent="-342720">
              <a:lnSpc>
                <a:spcPct val="100000"/>
              </a:lnSpc>
              <a:buClr>
                <a:srgbClr val="000000"/>
              </a:buClr>
              <a:buFont typeface="Arial"/>
              <a:buChar char="●"/>
            </a:pPr>
            <a:r>
              <a:rPr b="0" lang="pt-PT" sz="1800" spc="-1" strike="noStrike">
                <a:solidFill>
                  <a:srgbClr val="1155cc"/>
                </a:solidFill>
                <a:latin typeface="Roboto Mono"/>
                <a:ea typeface="Roboto Mono"/>
              </a:rPr>
              <a:t>revisionHistoryLimit: </a:t>
            </a:r>
            <a:r>
              <a:rPr b="0" lang="pt-PT" sz="1800" spc="-1" strike="noStrike">
                <a:solidFill>
                  <a:srgbClr val="000000"/>
                </a:solidFill>
                <a:latin typeface="Arial"/>
                <a:ea typeface="Arial"/>
              </a:rPr>
              <a:t>The number of previous iterations of the Deployment to retain.</a:t>
            </a:r>
            <a:endParaRPr b="0" lang="pt-PT" sz="1800" spc="-1" strike="noStrike">
              <a:solidFill>
                <a:srgbClr val="000000"/>
              </a:solidFill>
              <a:latin typeface="Arial"/>
            </a:endParaRPr>
          </a:p>
          <a:p>
            <a:pPr marL="457200" indent="-342720">
              <a:lnSpc>
                <a:spcPct val="100000"/>
              </a:lnSpc>
              <a:spcBef>
                <a:spcPts val="1001"/>
              </a:spcBef>
              <a:buClr>
                <a:srgbClr val="000000"/>
              </a:buClr>
              <a:buFont typeface="Arial"/>
              <a:buChar char="●"/>
            </a:pPr>
            <a:r>
              <a:rPr b="0" lang="pt-PT" sz="1800" spc="-1" strike="noStrike">
                <a:solidFill>
                  <a:srgbClr val="1155cc"/>
                </a:solidFill>
                <a:latin typeface="Roboto Mono"/>
                <a:ea typeface="Roboto Mono"/>
              </a:rPr>
              <a:t>strategy: </a:t>
            </a:r>
            <a:r>
              <a:rPr b="0" lang="pt-PT" sz="1800" spc="-1" strike="noStrike">
                <a:solidFill>
                  <a:srgbClr val="000000"/>
                </a:solidFill>
                <a:latin typeface="Arial"/>
                <a:ea typeface="Arial"/>
              </a:rPr>
              <a:t>Describes the method of  updating the Pods based on the </a:t>
            </a:r>
            <a:r>
              <a:rPr b="0" lang="pt-PT" sz="1800" spc="-1" strike="noStrike">
                <a:solidFill>
                  <a:srgbClr val="1155cc"/>
                </a:solidFill>
                <a:latin typeface="Roboto Mono"/>
                <a:ea typeface="Roboto Mono"/>
              </a:rPr>
              <a:t>type</a:t>
            </a:r>
            <a:r>
              <a:rPr b="0" lang="pt-PT" sz="1800" spc="-1" strike="noStrike">
                <a:solidFill>
                  <a:srgbClr val="000000"/>
                </a:solidFill>
                <a:latin typeface="Arial"/>
                <a:ea typeface="Arial"/>
              </a:rPr>
              <a:t>. Valid options are </a:t>
            </a:r>
            <a:r>
              <a:rPr b="0" lang="pt-PT" sz="1800" spc="-1" strike="noStrike">
                <a:solidFill>
                  <a:srgbClr val="cc0000"/>
                </a:solidFill>
                <a:latin typeface="Roboto Mono"/>
                <a:ea typeface="Roboto Mono"/>
              </a:rPr>
              <a:t>Recreate</a:t>
            </a:r>
            <a:r>
              <a:rPr b="0" lang="pt-PT" sz="1800" spc="-1" strike="noStrike">
                <a:solidFill>
                  <a:srgbClr val="cc0000"/>
                </a:solidFill>
                <a:latin typeface="Arial"/>
                <a:ea typeface="Arial"/>
              </a:rPr>
              <a:t> </a:t>
            </a:r>
            <a:r>
              <a:rPr b="0" lang="pt-PT" sz="1800" spc="-1" strike="noStrike">
                <a:solidFill>
                  <a:srgbClr val="000000"/>
                </a:solidFill>
                <a:latin typeface="Arial"/>
                <a:ea typeface="Arial"/>
              </a:rPr>
              <a:t>or </a:t>
            </a:r>
            <a:r>
              <a:rPr b="0" lang="pt-PT" sz="1800" spc="-1" strike="noStrike">
                <a:solidFill>
                  <a:srgbClr val="cc0000"/>
                </a:solidFill>
                <a:latin typeface="Roboto Mono"/>
                <a:ea typeface="Roboto Mono"/>
              </a:rPr>
              <a:t>RollingUpdate</a:t>
            </a:r>
            <a:r>
              <a:rPr b="0" lang="pt-PT" sz="1800" spc="-1" strike="noStrike">
                <a:solidFill>
                  <a:srgbClr val="000000"/>
                </a:solidFill>
                <a:latin typeface="Arial"/>
                <a:ea typeface="Arial"/>
              </a:rPr>
              <a:t>. </a:t>
            </a:r>
            <a:endParaRPr b="0" lang="pt-PT" sz="1800" spc="-1" strike="noStrike">
              <a:solidFill>
                <a:srgbClr val="000000"/>
              </a:solidFill>
              <a:latin typeface="Arial"/>
            </a:endParaRPr>
          </a:p>
          <a:p>
            <a:pPr lvl="1" marL="914400" indent="-342720">
              <a:lnSpc>
                <a:spcPct val="100000"/>
              </a:lnSpc>
              <a:spcBef>
                <a:spcPts val="1001"/>
              </a:spcBef>
              <a:buClr>
                <a:srgbClr val="000000"/>
              </a:buClr>
              <a:buFont typeface="Arial"/>
              <a:buChar char="○"/>
            </a:pPr>
            <a:r>
              <a:rPr b="0" lang="pt-PT" sz="1800" spc="-1" strike="noStrike">
                <a:solidFill>
                  <a:srgbClr val="cc0000"/>
                </a:solidFill>
                <a:latin typeface="Roboto Mono"/>
                <a:ea typeface="Roboto Mono"/>
              </a:rPr>
              <a:t>Recreate: </a:t>
            </a:r>
            <a:r>
              <a:rPr b="0" lang="pt-PT" sz="1800" spc="-1" strike="noStrike">
                <a:solidFill>
                  <a:srgbClr val="000000"/>
                </a:solidFill>
                <a:latin typeface="Arial"/>
                <a:ea typeface="Arial"/>
              </a:rPr>
              <a:t>All existing Pods are killed before the new ones are created.</a:t>
            </a:r>
            <a:endParaRPr b="0" lang="pt-PT" sz="1800" spc="-1" strike="noStrike">
              <a:solidFill>
                <a:srgbClr val="000000"/>
              </a:solidFill>
              <a:latin typeface="Arial"/>
            </a:endParaRPr>
          </a:p>
          <a:p>
            <a:pPr lvl="1" marL="914400" indent="-342720">
              <a:lnSpc>
                <a:spcPct val="100000"/>
              </a:lnSpc>
              <a:spcBef>
                <a:spcPts val="1001"/>
              </a:spcBef>
              <a:spcAft>
                <a:spcPts val="1001"/>
              </a:spcAft>
              <a:buClr>
                <a:srgbClr val="000000"/>
              </a:buClr>
              <a:buFont typeface="Arial"/>
              <a:buChar char="○"/>
            </a:pPr>
            <a:r>
              <a:rPr b="0" lang="pt-PT" sz="1800" spc="-1" strike="noStrike">
                <a:solidFill>
                  <a:srgbClr val="cc0000"/>
                </a:solidFill>
                <a:latin typeface="Roboto Mono"/>
                <a:ea typeface="Roboto Mono"/>
              </a:rPr>
              <a:t>RollingUpdate: </a:t>
            </a:r>
            <a:r>
              <a:rPr b="0" lang="pt-PT" sz="1800" spc="-1" strike="noStrike">
                <a:solidFill>
                  <a:srgbClr val="000000"/>
                </a:solidFill>
                <a:latin typeface="Arial"/>
                <a:ea typeface="Arial"/>
              </a:rPr>
              <a:t>Cycles through updating the Pods according to the parameters: </a:t>
            </a:r>
            <a:r>
              <a:rPr b="0" lang="pt-PT" sz="1800" spc="-1" strike="noStrike">
                <a:solidFill>
                  <a:srgbClr val="1155cc"/>
                </a:solidFill>
                <a:latin typeface="Roboto Mono"/>
                <a:ea typeface="Roboto Mono"/>
              </a:rPr>
              <a:t>maxSurge</a:t>
            </a:r>
            <a:r>
              <a:rPr b="0" lang="pt-PT" sz="1800" spc="-1" strike="noStrike">
                <a:solidFill>
                  <a:srgbClr val="000000"/>
                </a:solidFill>
                <a:latin typeface="Arial"/>
                <a:ea typeface="Arial"/>
              </a:rPr>
              <a:t> and </a:t>
            </a:r>
            <a:r>
              <a:rPr b="0" lang="pt-PT" sz="1800" spc="-1" strike="noStrike">
                <a:solidFill>
                  <a:srgbClr val="1155cc"/>
                </a:solidFill>
                <a:latin typeface="Roboto Mono"/>
                <a:ea typeface="Roboto Mono"/>
              </a:rPr>
              <a:t>maxUnavailable</a:t>
            </a:r>
            <a:r>
              <a:rPr b="0" lang="pt-PT" sz="1800" spc="-1" strike="noStrike">
                <a:solidFill>
                  <a:srgbClr val="000000"/>
                </a:solidFill>
                <a:latin typeface="Arial"/>
                <a:ea typeface="Arial"/>
              </a:rPr>
              <a:t>.</a:t>
            </a:r>
            <a:endParaRPr b="0" lang="pt-PT" sz="1800" spc="-1" strike="noStrike">
              <a:solidFill>
                <a:srgbClr val="000000"/>
              </a:solidFill>
              <a:latin typeface="Arial"/>
            </a:endParaRPr>
          </a:p>
        </p:txBody>
      </p:sp>
      <p:sp>
        <p:nvSpPr>
          <p:cNvPr id="469" name="TextShape 3"/>
          <p:cNvSpPr txBox="1"/>
          <p:nvPr/>
        </p:nvSpPr>
        <p:spPr>
          <a:xfrm>
            <a:off x="6014880" y="1288080"/>
            <a:ext cx="2671920" cy="3637440"/>
          </a:xfrm>
          <a:prstGeom prst="rect">
            <a:avLst/>
          </a:prstGeom>
          <a:noFill/>
          <a:ln w="19080">
            <a:solidFill>
              <a:srgbClr val="000000"/>
            </a:solidFill>
            <a:round/>
          </a:ln>
        </p:spPr>
        <p:txBody>
          <a:bodyPr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apps/v1</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Deployment</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a:t>
            </a:r>
            <a:r>
              <a:rPr b="0" lang="pt-PT" sz="1200" spc="-1" strike="noStrike">
                <a:solidFill>
                  <a:srgbClr val="000000"/>
                </a:solidFill>
                <a:latin typeface="Roboto Mono"/>
                <a:ea typeface="Roboto Mono"/>
              </a:rPr>
              <a:t> </a:t>
            </a:r>
            <a:r>
              <a:rPr b="0" lang="pt-PT" sz="1200" spc="-1" strike="noStrike">
                <a:solidFill>
                  <a:srgbClr val="cc0000"/>
                </a:solidFill>
                <a:latin typeface="Roboto Mono"/>
                <a:ea typeface="Roboto Mono"/>
              </a:rPr>
              <a:t>deploy-example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replicas: </a:t>
            </a:r>
            <a:r>
              <a:rPr b="0" lang="pt-PT" sz="1200" spc="-1" strike="noStrike">
                <a:solidFill>
                  <a:srgbClr val="cc0000"/>
                </a:solidFill>
                <a:latin typeface="Roboto Mono"/>
                <a:ea typeface="Roboto Mono"/>
              </a:rPr>
              <a:t>3</a:t>
            </a:r>
            <a:br/>
            <a:r>
              <a:rPr b="0" lang="pt-PT" sz="1200" spc="-1" strike="noStrike">
                <a:solidFill>
                  <a:srgbClr val="cc0000"/>
                </a:solidFill>
                <a:latin typeface="Roboto Mono"/>
                <a:ea typeface="Roboto Mono"/>
              </a:rPr>
              <a:t>  </a:t>
            </a:r>
            <a:r>
              <a:rPr b="0" lang="pt-PT" sz="1200" spc="-1" strike="noStrike">
                <a:solidFill>
                  <a:srgbClr val="1155cc"/>
                </a:solidFill>
                <a:latin typeface="Roboto Mono"/>
                <a:ea typeface="Roboto Mono"/>
              </a:rPr>
              <a:t>revisionHistoryLimit:</a:t>
            </a:r>
            <a:r>
              <a:rPr b="0" lang="pt-PT" sz="1200" spc="-1" strike="noStrike">
                <a:solidFill>
                  <a:srgbClr val="cc0000"/>
                </a:solidFill>
                <a:latin typeface="Roboto Mono"/>
                <a:ea typeface="Roboto Mono"/>
              </a:rPr>
              <a:t> 3</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selector:</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matchLabels:</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app: </a:t>
            </a:r>
            <a:r>
              <a:rPr b="0" lang="pt-PT" sz="1200" spc="-1" strike="noStrike">
                <a:solidFill>
                  <a:srgbClr val="cc0000"/>
                </a:solidFill>
                <a:latin typeface="Roboto Mono"/>
                <a:ea typeface="Roboto Mono"/>
              </a:rPr>
              <a:t>nginx</a:t>
            </a:r>
            <a:br/>
            <a:r>
              <a:rPr b="0" lang="pt-PT" sz="1200" spc="-1" strike="noStrike">
                <a:solidFill>
                  <a:srgbClr val="1155cc"/>
                </a:solidFill>
                <a:latin typeface="Roboto Mono"/>
                <a:ea typeface="Roboto Mono"/>
              </a:rPr>
              <a:t>      env: </a:t>
            </a:r>
            <a:r>
              <a:rPr b="0" lang="pt-PT" sz="1200" spc="-1" strike="noStrike">
                <a:solidFill>
                  <a:srgbClr val="cc0000"/>
                </a:solidFill>
                <a:latin typeface="Roboto Mono"/>
                <a:ea typeface="Roboto Mono"/>
              </a:rPr>
              <a:t>prod</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strategy:</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type: </a:t>
            </a:r>
            <a:r>
              <a:rPr b="0" lang="pt-PT" sz="1200" spc="-1" strike="noStrike">
                <a:solidFill>
                  <a:srgbClr val="cc0000"/>
                </a:solidFill>
                <a:latin typeface="Roboto Mono"/>
                <a:ea typeface="Roboto Mono"/>
              </a:rPr>
              <a:t>RollingUpdate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rollingUpdate: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maxSurge: </a:t>
            </a:r>
            <a:r>
              <a:rPr b="0" lang="pt-PT" sz="1200" spc="-1" strike="noStrike">
                <a:solidFill>
                  <a:srgbClr val="cc0000"/>
                </a:solidFill>
                <a:latin typeface="Roboto Mono"/>
                <a:ea typeface="Roboto Mono"/>
              </a:rPr>
              <a:t>1</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maxUnavailable: </a:t>
            </a:r>
            <a:r>
              <a:rPr b="0" lang="pt-PT" sz="1200" spc="-1" strike="noStrike">
                <a:solidFill>
                  <a:srgbClr val="cc0000"/>
                </a:solidFill>
                <a:latin typeface="Roboto Mono"/>
                <a:ea typeface="Roboto Mono"/>
              </a:rPr>
              <a:t>0</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solidFill>
                <a:srgbClr val="000000"/>
              </a:solidFill>
              <a:latin typeface="Arial"/>
            </a:endParaRPr>
          </a:p>
          <a:p>
            <a:pPr>
              <a:lnSpc>
                <a:spcPct val="100000"/>
              </a:lnSpc>
            </a:pPr>
            <a:r>
              <a:rPr b="0" lang="pt-PT" sz="1200" spc="-1" strike="noStrike">
                <a:solidFill>
                  <a:srgbClr val="6aa84f"/>
                </a:solidFill>
                <a:latin typeface="Roboto Mono"/>
                <a:ea typeface="Roboto Mono"/>
              </a:rPr>
              <a:t>    </a:t>
            </a:r>
            <a:r>
              <a:rPr b="0" lang="pt-PT" sz="1200" spc="-1" strike="noStrike">
                <a:solidFill>
                  <a:srgbClr val="38761d"/>
                </a:solidFill>
                <a:latin typeface="Roboto Mono"/>
                <a:ea typeface="Roboto Mono"/>
              </a:rPr>
              <a:t>&lt;pod template&gt;</a:t>
            </a:r>
            <a:endParaRPr b="0" lang="pt-PT"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Pods</a:t>
            </a:r>
            <a:endParaRPr b="0" lang="pt-PT" sz="3600" spc="-1" strike="noStrike">
              <a:solidFill>
                <a:srgbClr val="000000"/>
              </a:solidFill>
              <a:latin typeface="Arial"/>
            </a:endParaRPr>
          </a:p>
        </p:txBody>
      </p:sp>
      <p:sp>
        <p:nvSpPr>
          <p:cNvPr id="305" name="TextShape 2"/>
          <p:cNvSpPr txBox="1"/>
          <p:nvPr/>
        </p:nvSpPr>
        <p:spPr>
          <a:xfrm>
            <a:off x="457200" y="1200240"/>
            <a:ext cx="5406120" cy="3725280"/>
          </a:xfrm>
          <a:prstGeom prst="rect">
            <a:avLst/>
          </a:prstGeom>
          <a:noFill/>
          <a:ln>
            <a:noFill/>
          </a:ln>
        </p:spPr>
        <p:txBody>
          <a:bodyPr tIns="91440" bIns="91440">
            <a:noAutofit/>
          </a:bodyPr>
          <a:p>
            <a:pPr marL="457200" indent="-418680">
              <a:lnSpc>
                <a:spcPct val="100000"/>
              </a:lnSpc>
              <a:buClr>
                <a:srgbClr val="000000"/>
              </a:buClr>
              <a:buFont typeface="Arial"/>
              <a:buChar char="●"/>
            </a:pPr>
            <a:r>
              <a:rPr b="1" lang="pt-PT" sz="3000" spc="-1" strike="noStrike">
                <a:solidFill>
                  <a:srgbClr val="000000"/>
                </a:solidFill>
                <a:latin typeface="Arial"/>
                <a:ea typeface="Arial"/>
              </a:rPr>
              <a:t>Atomic unit</a:t>
            </a:r>
            <a:r>
              <a:rPr b="0" lang="pt-PT" sz="3000" spc="-1" strike="noStrike">
                <a:solidFill>
                  <a:srgbClr val="000000"/>
                </a:solidFill>
                <a:latin typeface="Arial"/>
                <a:ea typeface="Arial"/>
              </a:rPr>
              <a:t> or smallest “</a:t>
            </a:r>
            <a:r>
              <a:rPr b="0" i="1" lang="pt-PT" sz="3000" spc="-1" strike="noStrike">
                <a:solidFill>
                  <a:srgbClr val="000000"/>
                </a:solidFill>
                <a:latin typeface="Arial"/>
                <a:ea typeface="Arial"/>
              </a:rPr>
              <a:t>unit of work</a:t>
            </a:r>
            <a:r>
              <a:rPr b="0" lang="pt-PT" sz="3000" spc="-1" strike="noStrike">
                <a:solidFill>
                  <a:srgbClr val="000000"/>
                </a:solidFill>
                <a:latin typeface="Arial"/>
                <a:ea typeface="Arial"/>
              </a:rPr>
              <a:t>”of Kubernetes.</a:t>
            </a:r>
            <a:endParaRPr b="0" lang="pt-PT" sz="3000" spc="-1" strike="noStrike">
              <a:solidFill>
                <a:srgbClr val="000000"/>
              </a:solidFill>
              <a:latin typeface="Arial"/>
            </a:endParaRPr>
          </a:p>
          <a:p>
            <a:pPr marL="457200" indent="-418680">
              <a:lnSpc>
                <a:spcPct val="100000"/>
              </a:lnSpc>
              <a:spcBef>
                <a:spcPts val="1001"/>
              </a:spcBef>
              <a:spcAft>
                <a:spcPts val="1001"/>
              </a:spcAft>
              <a:buClr>
                <a:srgbClr val="000000"/>
              </a:buClr>
              <a:buFont typeface="Arial"/>
              <a:buChar char="●"/>
            </a:pPr>
            <a:r>
              <a:rPr b="0" lang="pt-PT" sz="3000" spc="-1" strike="noStrike">
                <a:solidFill>
                  <a:srgbClr val="000000"/>
                </a:solidFill>
                <a:latin typeface="Arial"/>
                <a:ea typeface="Arial"/>
              </a:rPr>
              <a:t>Pods wrap </a:t>
            </a:r>
            <a:r>
              <a:rPr b="1" lang="pt-PT" sz="3000" spc="-1" strike="noStrike">
                <a:solidFill>
                  <a:srgbClr val="000000"/>
                </a:solidFill>
                <a:latin typeface="Arial"/>
                <a:ea typeface="Arial"/>
              </a:rPr>
              <a:t>one or MORE containers</a:t>
            </a:r>
            <a:r>
              <a:rPr b="0" lang="pt-PT" sz="3000" spc="-1" strike="noStrike">
                <a:solidFill>
                  <a:srgbClr val="000000"/>
                </a:solidFill>
                <a:latin typeface="Arial"/>
                <a:ea typeface="Arial"/>
              </a:rPr>
              <a:t> that share volumes and namespace.</a:t>
            </a:r>
            <a:endParaRPr b="0" lang="pt-PT" sz="3000" spc="-1" strike="noStrike">
              <a:solidFill>
                <a:srgbClr val="000000"/>
              </a:solidFill>
              <a:latin typeface="Arial"/>
            </a:endParaRPr>
          </a:p>
          <a:p>
            <a:pPr marL="457200" indent="-418680">
              <a:lnSpc>
                <a:spcPct val="100000"/>
              </a:lnSpc>
              <a:spcBef>
                <a:spcPts val="1001"/>
              </a:spcBef>
              <a:spcAft>
                <a:spcPts val="1001"/>
              </a:spcAft>
              <a:buClr>
                <a:srgbClr val="000000"/>
              </a:buClr>
              <a:buFont typeface="Arial"/>
              <a:buChar char="●"/>
            </a:pPr>
            <a:r>
              <a:rPr b="1" lang="pt-PT" sz="3000" spc="-1" strike="noStrike">
                <a:solidFill>
                  <a:srgbClr val="000000"/>
                </a:solidFill>
                <a:latin typeface="Arial"/>
                <a:ea typeface="Arial"/>
              </a:rPr>
              <a:t>They are also ephemeral!</a:t>
            </a:r>
            <a:endParaRPr b="0" lang="pt-PT" sz="3000" spc="-1" strike="noStrike">
              <a:solidFill>
                <a:srgbClr val="000000"/>
              </a:solidFill>
              <a:latin typeface="Arial"/>
            </a:endParaRPr>
          </a:p>
        </p:txBody>
      </p:sp>
      <p:pic>
        <p:nvPicPr>
          <p:cNvPr id="306" name="Google Shape;184;p28" descr=""/>
          <p:cNvPicPr/>
          <p:nvPr/>
        </p:nvPicPr>
        <p:blipFill>
          <a:blip r:embed="rId1"/>
          <a:stretch/>
        </p:blipFill>
        <p:spPr>
          <a:xfrm>
            <a:off x="5981760" y="1219680"/>
            <a:ext cx="2903040" cy="3686400"/>
          </a:xfrm>
          <a:prstGeom prst="rect">
            <a:avLst/>
          </a:prstGeom>
          <a:ln>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Deployment</a:t>
            </a:r>
            <a:endParaRPr b="0" lang="pt-PT" sz="3600" spc="-1" strike="noStrike">
              <a:solidFill>
                <a:srgbClr val="000000"/>
              </a:solidFill>
              <a:latin typeface="Arial"/>
            </a:endParaRPr>
          </a:p>
        </p:txBody>
      </p:sp>
      <p:sp>
        <p:nvSpPr>
          <p:cNvPr id="471" name="TextShape 2"/>
          <p:cNvSpPr txBox="1"/>
          <p:nvPr/>
        </p:nvSpPr>
        <p:spPr>
          <a:xfrm>
            <a:off x="457200" y="1125360"/>
            <a:ext cx="8404920" cy="3938760"/>
          </a:xfrm>
          <a:prstGeom prst="rect">
            <a:avLst/>
          </a:prstGeom>
          <a:noFill/>
          <a:ln w="19080">
            <a:solidFill>
              <a:srgbClr val="000000"/>
            </a:solidFill>
            <a:round/>
          </a:ln>
        </p:spPr>
        <p:txBody>
          <a:bodyPr tIns="91440" bIns="91440">
            <a:noAutofit/>
          </a:bodyPr>
          <a:p>
            <a:pPr>
              <a:lnSpc>
                <a:spcPct val="100000"/>
              </a:lnSpc>
            </a:pPr>
            <a:r>
              <a:rPr b="0" lang="pt-PT" sz="1100" spc="-1" strike="noStrike">
                <a:solidFill>
                  <a:srgbClr val="000000"/>
                </a:solidFill>
                <a:latin typeface="Roboto Mono"/>
                <a:ea typeface="Roboto Mono"/>
              </a:rPr>
              <a:t>$ kubectl create deployment test --image=nginx</a:t>
            </a:r>
            <a:endParaRPr b="0" lang="pt-PT" sz="1100" spc="-1" strike="noStrike">
              <a:solidFill>
                <a:srgbClr val="000000"/>
              </a:solidFill>
              <a:latin typeface="Arial"/>
            </a:endParaRPr>
          </a:p>
          <a:p>
            <a:pPr>
              <a:lnSpc>
                <a:spcPct val="100000"/>
              </a:lnSpc>
            </a:pPr>
            <a:r>
              <a:rPr b="0" lang="pt-PT" sz="1100" spc="-1" strike="noStrike">
                <a:solidFill>
                  <a:srgbClr val="000000"/>
                </a:solidFill>
                <a:latin typeface="Roboto Mono"/>
                <a:ea typeface="Roboto Mono"/>
              </a:rPr>
              <a:t>$ kubectl set image deployment test nginx=nginx:1.9.1 --record</a:t>
            </a:r>
            <a:endParaRPr b="0" lang="pt-PT" sz="1100" spc="-1" strike="noStrike">
              <a:solidFill>
                <a:srgbClr val="000000"/>
              </a:solidFill>
              <a:latin typeface="Arial"/>
            </a:endParaRPr>
          </a:p>
          <a:p>
            <a:pPr>
              <a:lnSpc>
                <a:spcPct val="100000"/>
              </a:lnSpc>
            </a:pPr>
            <a:endParaRPr b="0" lang="pt-PT" sz="1100" spc="-1" strike="noStrike">
              <a:solidFill>
                <a:srgbClr val="000000"/>
              </a:solidFill>
              <a:latin typeface="Arial"/>
            </a:endParaRPr>
          </a:p>
          <a:p>
            <a:pPr>
              <a:lnSpc>
                <a:spcPct val="100000"/>
              </a:lnSpc>
            </a:pPr>
            <a:r>
              <a:rPr b="0" lang="pt-PT" sz="1100" spc="-1" strike="noStrike">
                <a:solidFill>
                  <a:srgbClr val="000000"/>
                </a:solidFill>
                <a:latin typeface="Roboto Mono"/>
                <a:ea typeface="Roboto Mono"/>
              </a:rPr>
              <a:t>$ kubectl rollout history deployment test</a:t>
            </a:r>
            <a:endParaRPr b="0" lang="pt-PT" sz="1100" spc="-1" strike="noStrike">
              <a:solidFill>
                <a:srgbClr val="000000"/>
              </a:solidFill>
              <a:latin typeface="Arial"/>
            </a:endParaRPr>
          </a:p>
          <a:p>
            <a:pPr>
              <a:lnSpc>
                <a:spcPct val="100000"/>
              </a:lnSpc>
            </a:pPr>
            <a:r>
              <a:rPr b="0" lang="pt-PT" sz="1100" spc="-1" strike="noStrike">
                <a:solidFill>
                  <a:srgbClr val="000000"/>
                </a:solidFill>
                <a:latin typeface="Roboto Mono"/>
                <a:ea typeface="Roboto Mono"/>
              </a:rPr>
              <a:t>deployments "test"</a:t>
            </a:r>
            <a:endParaRPr b="0" lang="pt-PT" sz="1100" spc="-1" strike="noStrike">
              <a:solidFill>
                <a:srgbClr val="000000"/>
              </a:solidFill>
              <a:latin typeface="Arial"/>
            </a:endParaRPr>
          </a:p>
          <a:p>
            <a:pPr>
              <a:lnSpc>
                <a:spcPct val="100000"/>
              </a:lnSpc>
            </a:pPr>
            <a:r>
              <a:rPr b="0" lang="pt-PT" sz="1100" spc="-1" strike="noStrike">
                <a:solidFill>
                  <a:srgbClr val="000000"/>
                </a:solidFill>
                <a:latin typeface="Roboto Mono"/>
                <a:ea typeface="Roboto Mono"/>
              </a:rPr>
              <a:t>REVISION  CHANGE-CAUSE</a:t>
            </a:r>
            <a:endParaRPr b="0" lang="pt-PT" sz="1100" spc="-1" strike="noStrike">
              <a:solidFill>
                <a:srgbClr val="000000"/>
              </a:solidFill>
              <a:latin typeface="Arial"/>
            </a:endParaRPr>
          </a:p>
          <a:p>
            <a:pPr>
              <a:lnSpc>
                <a:spcPct val="100000"/>
              </a:lnSpc>
            </a:pPr>
            <a:r>
              <a:rPr b="0" lang="pt-PT" sz="1100" spc="-1" strike="noStrike">
                <a:solidFill>
                  <a:srgbClr val="000000"/>
                </a:solidFill>
                <a:latin typeface="Roboto Mono"/>
                <a:ea typeface="Roboto Mono"/>
              </a:rPr>
              <a:t>1         &lt;none&gt;</a:t>
            </a:r>
            <a:endParaRPr b="0" lang="pt-PT" sz="1100" spc="-1" strike="noStrike">
              <a:solidFill>
                <a:srgbClr val="000000"/>
              </a:solidFill>
              <a:latin typeface="Arial"/>
            </a:endParaRPr>
          </a:p>
          <a:p>
            <a:pPr>
              <a:lnSpc>
                <a:spcPct val="100000"/>
              </a:lnSpc>
            </a:pPr>
            <a:r>
              <a:rPr b="0" lang="pt-PT" sz="1100" spc="-1" strike="noStrike">
                <a:solidFill>
                  <a:srgbClr val="000000"/>
                </a:solidFill>
                <a:latin typeface="Roboto Mono"/>
                <a:ea typeface="Roboto Mono"/>
              </a:rPr>
              <a:t>2         kubectl set image deployment test nginx=nginx:1.9.1 --record=true</a:t>
            </a:r>
            <a:endParaRPr b="0" lang="pt-PT" sz="1100" spc="-1" strike="noStrike">
              <a:solidFill>
                <a:srgbClr val="000000"/>
              </a:solidFill>
              <a:latin typeface="Arial"/>
            </a:endParaRPr>
          </a:p>
          <a:p>
            <a:pPr>
              <a:lnSpc>
                <a:spcPct val="100000"/>
              </a:lnSpc>
            </a:pPr>
            <a:endParaRPr b="0" lang="pt-PT" sz="1100" spc="-1" strike="noStrike">
              <a:solidFill>
                <a:srgbClr val="000000"/>
              </a:solidFill>
              <a:latin typeface="Arial"/>
            </a:endParaRPr>
          </a:p>
          <a:p>
            <a:pPr>
              <a:lnSpc>
                <a:spcPct val="100000"/>
              </a:lnSpc>
            </a:pPr>
            <a:r>
              <a:rPr b="0" lang="pt-PT" sz="1100" spc="-1" strike="noStrike">
                <a:solidFill>
                  <a:srgbClr val="000000"/>
                </a:solidFill>
                <a:latin typeface="Roboto Mono"/>
                <a:ea typeface="Roboto Mono"/>
              </a:rPr>
              <a:t>$ kubectl annotate deployment test kubernetes.io/change-cause="image updated to 1.9.1"</a:t>
            </a:r>
            <a:endParaRPr b="0" lang="pt-PT" sz="1100" spc="-1" strike="noStrike">
              <a:solidFill>
                <a:srgbClr val="000000"/>
              </a:solidFill>
              <a:latin typeface="Arial"/>
            </a:endParaRPr>
          </a:p>
          <a:p>
            <a:pPr>
              <a:lnSpc>
                <a:spcPct val="100000"/>
              </a:lnSpc>
            </a:pPr>
            <a:endParaRPr b="0" lang="pt-PT" sz="1100" spc="-1" strike="noStrike">
              <a:solidFill>
                <a:srgbClr val="000000"/>
              </a:solidFill>
              <a:latin typeface="Arial"/>
            </a:endParaRPr>
          </a:p>
          <a:p>
            <a:pPr>
              <a:lnSpc>
                <a:spcPct val="100000"/>
              </a:lnSpc>
            </a:pPr>
            <a:r>
              <a:rPr b="0" lang="pt-PT" sz="1100" spc="-1" strike="noStrike">
                <a:solidFill>
                  <a:srgbClr val="000000"/>
                </a:solidFill>
                <a:latin typeface="Roboto Mono"/>
                <a:ea typeface="Roboto Mono"/>
              </a:rPr>
              <a:t>$ kubectl rollout undo deployment test</a:t>
            </a:r>
            <a:endParaRPr b="0" lang="pt-PT" sz="1100" spc="-1" strike="noStrike">
              <a:solidFill>
                <a:srgbClr val="000000"/>
              </a:solidFill>
              <a:latin typeface="Arial"/>
            </a:endParaRPr>
          </a:p>
          <a:p>
            <a:pPr>
              <a:lnSpc>
                <a:spcPct val="100000"/>
              </a:lnSpc>
            </a:pPr>
            <a:r>
              <a:rPr b="0" lang="pt-PT" sz="1100" spc="-1" strike="noStrike">
                <a:solidFill>
                  <a:srgbClr val="000000"/>
                </a:solidFill>
                <a:latin typeface="Roboto Mono"/>
                <a:ea typeface="Roboto Mono"/>
              </a:rPr>
              <a:t>$ kubectl rollout undo deployment test --to-revision=2</a:t>
            </a:r>
            <a:endParaRPr b="0" lang="pt-PT" sz="1100" spc="-1" strike="noStrike">
              <a:solidFill>
                <a:srgbClr val="000000"/>
              </a:solidFill>
              <a:latin typeface="Arial"/>
            </a:endParaRPr>
          </a:p>
          <a:p>
            <a:pPr>
              <a:lnSpc>
                <a:spcPct val="100000"/>
              </a:lnSpc>
            </a:pPr>
            <a:endParaRPr b="0" lang="pt-PT" sz="1100" spc="-1" strike="noStrike">
              <a:solidFill>
                <a:srgbClr val="000000"/>
              </a:solidFill>
              <a:latin typeface="Arial"/>
            </a:endParaRPr>
          </a:p>
          <a:p>
            <a:pPr>
              <a:lnSpc>
                <a:spcPct val="100000"/>
              </a:lnSpc>
            </a:pPr>
            <a:r>
              <a:rPr b="0" lang="pt-PT" sz="1100" spc="-1" strike="noStrike">
                <a:solidFill>
                  <a:srgbClr val="000000"/>
                </a:solidFill>
                <a:latin typeface="Roboto Mono"/>
                <a:ea typeface="Roboto Mono"/>
              </a:rPr>
              <a:t>$ kubectl rollout history deployment test</a:t>
            </a:r>
            <a:endParaRPr b="0" lang="pt-PT" sz="1100" spc="-1" strike="noStrike">
              <a:solidFill>
                <a:srgbClr val="000000"/>
              </a:solidFill>
              <a:latin typeface="Arial"/>
            </a:endParaRPr>
          </a:p>
          <a:p>
            <a:pPr>
              <a:lnSpc>
                <a:spcPct val="100000"/>
              </a:lnSpc>
            </a:pPr>
            <a:r>
              <a:rPr b="0" lang="pt-PT" sz="1100" spc="-1" strike="noStrike">
                <a:solidFill>
                  <a:srgbClr val="000000"/>
                </a:solidFill>
                <a:latin typeface="Roboto Mono"/>
                <a:ea typeface="Roboto Mono"/>
              </a:rPr>
              <a:t>deployments "test"</a:t>
            </a:r>
            <a:endParaRPr b="0" lang="pt-PT" sz="1100" spc="-1" strike="noStrike">
              <a:solidFill>
                <a:srgbClr val="000000"/>
              </a:solidFill>
              <a:latin typeface="Arial"/>
            </a:endParaRPr>
          </a:p>
          <a:p>
            <a:pPr>
              <a:lnSpc>
                <a:spcPct val="100000"/>
              </a:lnSpc>
            </a:pPr>
            <a:r>
              <a:rPr b="0" lang="pt-PT" sz="1100" spc="-1" strike="noStrike">
                <a:solidFill>
                  <a:srgbClr val="000000"/>
                </a:solidFill>
                <a:latin typeface="Roboto Mono"/>
                <a:ea typeface="Roboto Mono"/>
              </a:rPr>
              <a:t>REVISION  CHANGE-CAUSE</a:t>
            </a:r>
            <a:endParaRPr b="0" lang="pt-PT" sz="1100" spc="-1" strike="noStrike">
              <a:solidFill>
                <a:srgbClr val="000000"/>
              </a:solidFill>
              <a:latin typeface="Arial"/>
            </a:endParaRPr>
          </a:p>
          <a:p>
            <a:pPr>
              <a:lnSpc>
                <a:spcPct val="100000"/>
              </a:lnSpc>
            </a:pPr>
            <a:r>
              <a:rPr b="0" lang="pt-PT" sz="1100" spc="-1" strike="noStrike">
                <a:solidFill>
                  <a:srgbClr val="000000"/>
                </a:solidFill>
                <a:latin typeface="Roboto Mono"/>
                <a:ea typeface="Roboto Mono"/>
              </a:rPr>
              <a:t>2         kubectl set image deployment test nginx=nginx:1.9.1 --record=true</a:t>
            </a:r>
            <a:endParaRPr b="0" lang="pt-PT" sz="1100" spc="-1" strike="noStrike">
              <a:solidFill>
                <a:srgbClr val="000000"/>
              </a:solidFill>
              <a:latin typeface="Arial"/>
            </a:endParaRPr>
          </a:p>
          <a:p>
            <a:pPr>
              <a:lnSpc>
                <a:spcPct val="100000"/>
              </a:lnSpc>
            </a:pPr>
            <a:r>
              <a:rPr b="0" lang="pt-PT" sz="1100" spc="-1" strike="noStrike">
                <a:solidFill>
                  <a:srgbClr val="000000"/>
                </a:solidFill>
                <a:latin typeface="Roboto Mono"/>
                <a:ea typeface="Roboto Mono"/>
              </a:rPr>
              <a:t>3         &lt;none&gt;</a:t>
            </a:r>
            <a:endParaRPr b="0" lang="pt-PT" sz="1100" spc="-1" strike="noStrike">
              <a:solidFill>
                <a:srgbClr val="000000"/>
              </a:solidFill>
              <a:latin typeface="Arial"/>
            </a:endParaRPr>
          </a:p>
          <a:p>
            <a:pPr>
              <a:lnSpc>
                <a:spcPct val="100000"/>
              </a:lnSpc>
            </a:pPr>
            <a:endParaRPr b="0" lang="pt-PT" sz="1100" spc="-1" strike="noStrike">
              <a:solidFill>
                <a:srgbClr val="000000"/>
              </a:solidFill>
              <a:latin typeface="Arial"/>
            </a:endParaRPr>
          </a:p>
          <a:p>
            <a:pPr>
              <a:lnSpc>
                <a:spcPct val="100000"/>
              </a:lnSpc>
            </a:pPr>
            <a:r>
              <a:rPr b="0" lang="pt-PT" sz="1100" spc="-1" strike="noStrike">
                <a:solidFill>
                  <a:srgbClr val="000000"/>
                </a:solidFill>
                <a:latin typeface="Roboto Mono"/>
                <a:ea typeface="Roboto Mono"/>
              </a:rPr>
              <a:t>kubectl scale deployment test --replicas=10</a:t>
            </a:r>
            <a:endParaRPr b="0" lang="pt-PT" sz="1100" spc="-1" strike="noStrike">
              <a:solidFill>
                <a:srgbClr val="000000"/>
              </a:solidFill>
              <a:latin typeface="Arial"/>
            </a:endParaRPr>
          </a:p>
          <a:p>
            <a:pPr>
              <a:lnSpc>
                <a:spcPct val="100000"/>
              </a:lnSpc>
            </a:pPr>
            <a:r>
              <a:rPr b="0" lang="pt-PT" sz="1100" spc="-1" strike="noStrike">
                <a:solidFill>
                  <a:srgbClr val="000000"/>
                </a:solidFill>
                <a:latin typeface="Roboto Mono"/>
                <a:ea typeface="Roboto Mono"/>
              </a:rPr>
              <a:t>kubectl rollout pause deployment test</a:t>
            </a:r>
            <a:endParaRPr b="0" lang="pt-PT" sz="1100" spc="-1" strike="noStrike">
              <a:solidFill>
                <a:srgbClr val="000000"/>
              </a:solidFill>
              <a:latin typeface="Arial"/>
            </a:endParaRPr>
          </a:p>
          <a:p>
            <a:pPr>
              <a:lnSpc>
                <a:spcPct val="100000"/>
              </a:lnSpc>
            </a:pPr>
            <a:r>
              <a:rPr b="0" lang="pt-PT" sz="1100" spc="-1" strike="noStrike">
                <a:solidFill>
                  <a:srgbClr val="000000"/>
                </a:solidFill>
                <a:latin typeface="Roboto Mono"/>
                <a:ea typeface="Roboto Mono"/>
              </a:rPr>
              <a:t>kubectl rollout resume deployment test</a:t>
            </a:r>
            <a:endParaRPr b="0" lang="pt-PT"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2" name="Google Shape;749;p108" descr=""/>
          <p:cNvPicPr/>
          <p:nvPr/>
        </p:nvPicPr>
        <p:blipFill>
          <a:blip r:embed="rId1"/>
          <a:stretch/>
        </p:blipFill>
        <p:spPr>
          <a:xfrm>
            <a:off x="2851200" y="1786680"/>
            <a:ext cx="5502240" cy="2689200"/>
          </a:xfrm>
          <a:prstGeom prst="rect">
            <a:avLst/>
          </a:prstGeom>
          <a:ln>
            <a:noFill/>
          </a:ln>
        </p:spPr>
      </p:pic>
      <p:sp>
        <p:nvSpPr>
          <p:cNvPr id="473"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RollingUpdate Deployment </a:t>
            </a:r>
            <a:endParaRPr b="0" lang="pt-PT" sz="3600" spc="-1" strike="noStrike">
              <a:solidFill>
                <a:srgbClr val="000000"/>
              </a:solidFill>
              <a:latin typeface="Arial"/>
            </a:endParaRPr>
          </a:p>
        </p:txBody>
      </p:sp>
      <p:sp>
        <p:nvSpPr>
          <p:cNvPr id="474" name="TextShape 2"/>
          <p:cNvSpPr txBox="1"/>
          <p:nvPr/>
        </p:nvSpPr>
        <p:spPr>
          <a:xfrm>
            <a:off x="457200" y="4073040"/>
            <a:ext cx="3903840" cy="822960"/>
          </a:xfrm>
          <a:prstGeom prst="rect">
            <a:avLst/>
          </a:prstGeom>
          <a:noFill/>
          <a:ln w="19080">
            <a:solidFill>
              <a:srgbClr val="000000"/>
            </a:solidFill>
            <a:round/>
          </a:ln>
        </p:spPr>
        <p:txBody>
          <a:bodyPr tIns="91440" bIns="91440" anchor="ctr">
            <a:noAutofit/>
          </a:bodyPr>
          <a:p>
            <a:pPr>
              <a:lnSpc>
                <a:spcPct val="100000"/>
              </a:lnSpc>
            </a:pPr>
            <a:r>
              <a:rPr b="0" lang="pt-PT" sz="800" spc="-1" strike="noStrike">
                <a:solidFill>
                  <a:srgbClr val="783f04"/>
                </a:solidFill>
                <a:latin typeface="Roboto Mono"/>
                <a:ea typeface="Roboto Mono"/>
              </a:rPr>
              <a:t>$ kubectl get pods</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NAME                     READY     STATUS    RESTARTS   AGE</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mydep-6766777fff-9r2zn   1/1       Running   0          5h</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mydep-6766777fff-hsfz9   1/1       Running   0          5h</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mydep-6766777fff-sjxhf   1/1       Running   0          5h</a:t>
            </a:r>
            <a:endParaRPr b="0" lang="pt-PT" sz="800" spc="-1" strike="noStrike">
              <a:solidFill>
                <a:srgbClr val="000000"/>
              </a:solidFill>
              <a:latin typeface="Arial"/>
            </a:endParaRPr>
          </a:p>
        </p:txBody>
      </p:sp>
      <p:sp>
        <p:nvSpPr>
          <p:cNvPr id="475" name="TextShape 3"/>
          <p:cNvSpPr txBox="1"/>
          <p:nvPr/>
        </p:nvSpPr>
        <p:spPr>
          <a:xfrm>
            <a:off x="457200" y="3396960"/>
            <a:ext cx="3903840" cy="541800"/>
          </a:xfrm>
          <a:prstGeom prst="rect">
            <a:avLst/>
          </a:prstGeom>
          <a:noFill/>
          <a:ln w="19080">
            <a:solidFill>
              <a:srgbClr val="000000"/>
            </a:solidFill>
            <a:round/>
          </a:ln>
        </p:spPr>
        <p:txBody>
          <a:bodyPr tIns="91440" bIns="91440" anchor="ctr">
            <a:noAutofit/>
          </a:bodyPr>
          <a:p>
            <a:pPr>
              <a:lnSpc>
                <a:spcPct val="100000"/>
              </a:lnSpc>
            </a:pPr>
            <a:r>
              <a:rPr b="0" lang="pt-PT" sz="800" spc="-1" strike="noStrike">
                <a:solidFill>
                  <a:srgbClr val="783f04"/>
                </a:solidFill>
                <a:latin typeface="Roboto Mono"/>
                <a:ea typeface="Roboto Mono"/>
              </a:rPr>
              <a:t>$ kubectl get replicaset</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NAME                        DESIRED   CURRENT   READY     AGE</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mydep-6766777fff            3         3         3         5h</a:t>
            </a:r>
            <a:endParaRPr b="0" lang="pt-PT" sz="800" spc="-1" strike="noStrike">
              <a:solidFill>
                <a:srgbClr val="000000"/>
              </a:solidFill>
              <a:latin typeface="Arial"/>
            </a:endParaRPr>
          </a:p>
        </p:txBody>
      </p:sp>
      <p:sp>
        <p:nvSpPr>
          <p:cNvPr id="476" name="CustomShape 4"/>
          <p:cNvSpPr/>
          <p:nvPr/>
        </p:nvSpPr>
        <p:spPr>
          <a:xfrm>
            <a:off x="757800" y="1398600"/>
            <a:ext cx="3903840" cy="658440"/>
          </a:xfrm>
          <a:prstGeom prst="rect">
            <a:avLst/>
          </a:prstGeom>
          <a:noFill/>
          <a:ln>
            <a:noFill/>
          </a:ln>
        </p:spPr>
        <p:style>
          <a:lnRef idx="0"/>
          <a:fillRef idx="0"/>
          <a:effectRef idx="0"/>
          <a:fontRef idx="minor"/>
        </p:style>
        <p:txBody>
          <a:bodyPr tIns="91440" bIns="91440">
            <a:noAutofit/>
          </a:bodyPr>
          <a:p>
            <a:pPr>
              <a:lnSpc>
                <a:spcPct val="100000"/>
              </a:lnSpc>
            </a:pPr>
            <a:r>
              <a:rPr b="0" lang="pt-PT" sz="1800" spc="-1" strike="noStrike">
                <a:solidFill>
                  <a:srgbClr val="000000"/>
                </a:solidFill>
                <a:latin typeface="Arial"/>
                <a:ea typeface="Arial"/>
              </a:rPr>
              <a:t>Updating pod template generates a new </a:t>
            </a:r>
            <a:r>
              <a:rPr b="1" lang="pt-PT" sz="1800" spc="-1" strike="noStrike">
                <a:solidFill>
                  <a:srgbClr val="000000"/>
                </a:solidFill>
                <a:latin typeface="Arial"/>
                <a:ea typeface="Arial"/>
              </a:rPr>
              <a:t>ReplicaSet</a:t>
            </a:r>
            <a:r>
              <a:rPr b="0" lang="pt-PT" sz="1800" spc="-1" strike="noStrike">
                <a:solidFill>
                  <a:srgbClr val="000000"/>
                </a:solidFill>
                <a:latin typeface="Arial"/>
                <a:ea typeface="Arial"/>
              </a:rPr>
              <a:t> revision.</a:t>
            </a:r>
            <a:endParaRPr b="0" lang="pt-PT" sz="1800" spc="-1" strike="noStrike">
              <a:latin typeface="Arial"/>
            </a:endParaRPr>
          </a:p>
        </p:txBody>
      </p:sp>
      <p:sp>
        <p:nvSpPr>
          <p:cNvPr id="477" name="CustomShape 5"/>
          <p:cNvSpPr/>
          <p:nvPr/>
        </p:nvSpPr>
        <p:spPr>
          <a:xfrm>
            <a:off x="457200" y="2187720"/>
            <a:ext cx="2031480" cy="106200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1" lang="pt-PT" sz="1200" spc="-1" strike="noStrike">
                <a:solidFill>
                  <a:srgbClr val="000000"/>
                </a:solidFill>
                <a:latin typeface="Arial"/>
                <a:ea typeface="Arial"/>
              </a:rPr>
              <a:t>R1 pod-template-hash:</a:t>
            </a:r>
            <a:r>
              <a:rPr b="0" lang="pt-PT" sz="1200" spc="-1" strike="noStrike">
                <a:solidFill>
                  <a:srgbClr val="000000"/>
                </a:solidFill>
                <a:latin typeface="Arial"/>
                <a:ea typeface="Arial"/>
              </a:rPr>
              <a:t> </a:t>
            </a:r>
            <a:r>
              <a:rPr b="0" lang="pt-PT" sz="1400" spc="-1" strike="noStrike">
                <a:solidFill>
                  <a:srgbClr val="783f04"/>
                </a:solidFill>
                <a:latin typeface="Roboto Mono"/>
                <a:ea typeface="Roboto Mono"/>
              </a:rPr>
              <a:t>676677fff</a:t>
            </a:r>
            <a:endParaRPr b="0" lang="pt-PT" sz="1400" spc="-1" strike="noStrike">
              <a:latin typeface="Arial"/>
            </a:endParaRPr>
          </a:p>
          <a:p>
            <a:pPr>
              <a:lnSpc>
                <a:spcPct val="100000"/>
              </a:lnSpc>
            </a:pPr>
            <a:r>
              <a:rPr b="1" lang="pt-PT" sz="1200" spc="-1" strike="noStrike">
                <a:solidFill>
                  <a:srgbClr val="000000"/>
                </a:solidFill>
                <a:latin typeface="Arial"/>
                <a:ea typeface="Arial"/>
              </a:rPr>
              <a:t>R2 pod-template-hash:</a:t>
            </a:r>
            <a:r>
              <a:rPr b="0" lang="pt-PT" sz="1200" spc="-1" strike="noStrike">
                <a:solidFill>
                  <a:srgbClr val="000000"/>
                </a:solidFill>
                <a:latin typeface="Arial"/>
                <a:ea typeface="Arial"/>
              </a:rPr>
              <a:t> </a:t>
            </a:r>
            <a:r>
              <a:rPr b="0" lang="pt-PT" sz="1400" spc="-1" strike="noStrike">
                <a:solidFill>
                  <a:srgbClr val="783f04"/>
                </a:solidFill>
                <a:latin typeface="Roboto Mono"/>
                <a:ea typeface="Roboto Mono"/>
              </a:rPr>
              <a:t>54f7ff7d6d</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8" name="Google Shape;759;p109" descr=""/>
          <p:cNvPicPr/>
          <p:nvPr/>
        </p:nvPicPr>
        <p:blipFill>
          <a:blip r:embed="rId1"/>
          <a:stretch/>
        </p:blipFill>
        <p:spPr>
          <a:xfrm>
            <a:off x="2874240" y="702360"/>
            <a:ext cx="5472720" cy="4013640"/>
          </a:xfrm>
          <a:prstGeom prst="rect">
            <a:avLst/>
          </a:prstGeom>
          <a:ln>
            <a:noFill/>
          </a:ln>
        </p:spPr>
      </p:pic>
      <p:sp>
        <p:nvSpPr>
          <p:cNvPr id="479"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RollingUpdate Deployment </a:t>
            </a:r>
            <a:endParaRPr b="0" lang="pt-PT" sz="3600" spc="-1" strike="noStrike">
              <a:solidFill>
                <a:srgbClr val="000000"/>
              </a:solidFill>
              <a:latin typeface="Arial"/>
            </a:endParaRPr>
          </a:p>
        </p:txBody>
      </p:sp>
      <p:sp>
        <p:nvSpPr>
          <p:cNvPr id="480" name="TextShape 2"/>
          <p:cNvSpPr txBox="1"/>
          <p:nvPr/>
        </p:nvSpPr>
        <p:spPr>
          <a:xfrm>
            <a:off x="457200" y="3395880"/>
            <a:ext cx="3903840" cy="554760"/>
          </a:xfrm>
          <a:prstGeom prst="rect">
            <a:avLst/>
          </a:prstGeom>
          <a:noFill/>
          <a:ln w="19080">
            <a:solidFill>
              <a:srgbClr val="000000"/>
            </a:solidFill>
            <a:round/>
          </a:ln>
        </p:spPr>
        <p:txBody>
          <a:bodyPr tIns="91440" bIns="91440" anchor="ctr">
            <a:noAutofit/>
          </a:bodyPr>
          <a:p>
            <a:pPr>
              <a:lnSpc>
                <a:spcPct val="100000"/>
              </a:lnSpc>
            </a:pPr>
            <a:r>
              <a:rPr b="0" lang="pt-PT" sz="800" spc="-1" strike="noStrike">
                <a:solidFill>
                  <a:srgbClr val="783f04"/>
                </a:solidFill>
                <a:latin typeface="Roboto Mono"/>
                <a:ea typeface="Roboto Mono"/>
              </a:rPr>
              <a:t>$ kubectl get replicaset</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NAME                        DESIRED   CURRENT   READY     AGE</a:t>
            </a:r>
            <a:br/>
            <a:r>
              <a:rPr b="1" lang="pt-PT" sz="800" spc="-1" strike="noStrike">
                <a:solidFill>
                  <a:srgbClr val="783f04"/>
                </a:solidFill>
                <a:latin typeface="Roboto Mono"/>
                <a:ea typeface="Roboto Mono"/>
              </a:rPr>
              <a:t>mydep-54f7ff7d6d            1         1         1         5s</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mydep-6766777fff            2         3         3         5h</a:t>
            </a:r>
            <a:endParaRPr b="0" lang="pt-PT" sz="800" spc="-1" strike="noStrike">
              <a:solidFill>
                <a:srgbClr val="000000"/>
              </a:solidFill>
              <a:latin typeface="Arial"/>
            </a:endParaRPr>
          </a:p>
        </p:txBody>
      </p:sp>
      <p:sp>
        <p:nvSpPr>
          <p:cNvPr id="481" name="TextShape 3"/>
          <p:cNvSpPr txBox="1"/>
          <p:nvPr/>
        </p:nvSpPr>
        <p:spPr>
          <a:xfrm>
            <a:off x="457200" y="4096800"/>
            <a:ext cx="3903840" cy="799200"/>
          </a:xfrm>
          <a:prstGeom prst="rect">
            <a:avLst/>
          </a:prstGeom>
          <a:noFill/>
          <a:ln w="19080">
            <a:solidFill>
              <a:srgbClr val="000000"/>
            </a:solidFill>
            <a:round/>
          </a:ln>
        </p:spPr>
        <p:txBody>
          <a:bodyPr tIns="91440" bIns="91440" anchor="ctr">
            <a:noAutofit/>
          </a:bodyPr>
          <a:p>
            <a:pPr>
              <a:lnSpc>
                <a:spcPct val="100000"/>
              </a:lnSpc>
            </a:pPr>
            <a:r>
              <a:rPr b="0" lang="pt-PT" sz="800" spc="-1" strike="noStrike">
                <a:solidFill>
                  <a:srgbClr val="783f04"/>
                </a:solidFill>
                <a:latin typeface="Roboto Mono"/>
                <a:ea typeface="Roboto Mono"/>
              </a:rPr>
              <a:t>$ kubectl get pods</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NAME                     READY     STATUS    RESTARTS   AGE</a:t>
            </a:r>
            <a:endParaRPr b="0" lang="pt-PT" sz="800" spc="-1" strike="noStrike">
              <a:solidFill>
                <a:srgbClr val="000000"/>
              </a:solidFill>
              <a:latin typeface="Arial"/>
            </a:endParaRPr>
          </a:p>
          <a:p>
            <a:pPr>
              <a:lnSpc>
                <a:spcPct val="100000"/>
              </a:lnSpc>
            </a:pPr>
            <a:r>
              <a:rPr b="1" lang="pt-PT" sz="800" spc="-1" strike="noStrike">
                <a:solidFill>
                  <a:srgbClr val="783f04"/>
                </a:solidFill>
                <a:latin typeface="Roboto Mono"/>
                <a:ea typeface="Roboto Mono"/>
              </a:rPr>
              <a:t>mydep-54f7ff7d6d-9gvll   1/1       Running   0          2s</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mydep-6766777fff-9r2zn   1/1       Running   0          5h</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mydep-6766777fff-hsfz9   1/1       Running   0          5h</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mydep-6766777fff-sjxhf   1/1       Running   0          5h</a:t>
            </a:r>
            <a:endParaRPr b="0" lang="pt-PT" sz="800" spc="-1" strike="noStrike">
              <a:solidFill>
                <a:srgbClr val="000000"/>
              </a:solidFill>
              <a:latin typeface="Arial"/>
            </a:endParaRPr>
          </a:p>
        </p:txBody>
      </p:sp>
      <p:sp>
        <p:nvSpPr>
          <p:cNvPr id="482" name="CustomShape 4"/>
          <p:cNvSpPr/>
          <p:nvPr/>
        </p:nvSpPr>
        <p:spPr>
          <a:xfrm>
            <a:off x="757800" y="1398600"/>
            <a:ext cx="3903840" cy="658440"/>
          </a:xfrm>
          <a:prstGeom prst="rect">
            <a:avLst/>
          </a:prstGeom>
          <a:noFill/>
          <a:ln>
            <a:noFill/>
          </a:ln>
        </p:spPr>
        <p:style>
          <a:lnRef idx="0"/>
          <a:fillRef idx="0"/>
          <a:effectRef idx="0"/>
          <a:fontRef idx="minor"/>
        </p:style>
        <p:txBody>
          <a:bodyPr tIns="91440" bIns="91440">
            <a:noAutofit/>
          </a:bodyPr>
          <a:p>
            <a:pPr>
              <a:lnSpc>
                <a:spcPct val="100000"/>
              </a:lnSpc>
            </a:pPr>
            <a:r>
              <a:rPr b="0" lang="pt-PT" sz="1800" spc="-1" strike="noStrike">
                <a:solidFill>
                  <a:srgbClr val="000000"/>
                </a:solidFill>
                <a:latin typeface="Arial"/>
                <a:ea typeface="Arial"/>
              </a:rPr>
              <a:t>New </a:t>
            </a:r>
            <a:r>
              <a:rPr b="1" lang="pt-PT" sz="1800" spc="-1" strike="noStrike">
                <a:solidFill>
                  <a:srgbClr val="000000"/>
                </a:solidFill>
                <a:latin typeface="Arial"/>
                <a:ea typeface="Arial"/>
              </a:rPr>
              <a:t>ReplicaSet</a:t>
            </a:r>
            <a:r>
              <a:rPr b="0" lang="pt-PT" sz="1800" spc="-1" strike="noStrike">
                <a:solidFill>
                  <a:srgbClr val="000000"/>
                </a:solidFill>
                <a:latin typeface="Arial"/>
                <a:ea typeface="Arial"/>
              </a:rPr>
              <a:t> is initially scaled up based on </a:t>
            </a:r>
            <a:r>
              <a:rPr b="0" lang="pt-PT" sz="1800" spc="-1" strike="noStrike">
                <a:solidFill>
                  <a:srgbClr val="1155cc"/>
                </a:solidFill>
                <a:latin typeface="Roboto Mono"/>
                <a:ea typeface="Roboto Mono"/>
              </a:rPr>
              <a:t>maxSurge</a:t>
            </a:r>
            <a:r>
              <a:rPr b="0" lang="pt-PT" sz="1800" spc="-1" strike="noStrike">
                <a:solidFill>
                  <a:srgbClr val="000000"/>
                </a:solidFill>
                <a:latin typeface="Arial"/>
                <a:ea typeface="Arial"/>
              </a:rPr>
              <a:t>.</a:t>
            </a:r>
            <a:endParaRPr b="0" lang="pt-PT" sz="1800" spc="-1" strike="noStrike">
              <a:latin typeface="Arial"/>
            </a:endParaRPr>
          </a:p>
        </p:txBody>
      </p:sp>
      <p:sp>
        <p:nvSpPr>
          <p:cNvPr id="483" name="CustomShape 5"/>
          <p:cNvSpPr/>
          <p:nvPr/>
        </p:nvSpPr>
        <p:spPr>
          <a:xfrm>
            <a:off x="457200" y="2187720"/>
            <a:ext cx="2031480" cy="106200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1" lang="pt-PT" sz="1200" spc="-1" strike="noStrike">
                <a:solidFill>
                  <a:srgbClr val="000000"/>
                </a:solidFill>
                <a:latin typeface="Arial"/>
                <a:ea typeface="Arial"/>
              </a:rPr>
              <a:t>R1 pod-template-hash:</a:t>
            </a:r>
            <a:r>
              <a:rPr b="0" lang="pt-PT" sz="1200" spc="-1" strike="noStrike">
                <a:solidFill>
                  <a:srgbClr val="000000"/>
                </a:solidFill>
                <a:latin typeface="Arial"/>
                <a:ea typeface="Arial"/>
              </a:rPr>
              <a:t> </a:t>
            </a:r>
            <a:r>
              <a:rPr b="0" lang="pt-PT" sz="1400" spc="-1" strike="noStrike">
                <a:solidFill>
                  <a:srgbClr val="783f04"/>
                </a:solidFill>
                <a:latin typeface="Roboto Mono"/>
                <a:ea typeface="Roboto Mono"/>
              </a:rPr>
              <a:t>676677fff</a:t>
            </a:r>
            <a:endParaRPr b="0" lang="pt-PT" sz="1400" spc="-1" strike="noStrike">
              <a:latin typeface="Arial"/>
            </a:endParaRPr>
          </a:p>
          <a:p>
            <a:pPr>
              <a:lnSpc>
                <a:spcPct val="100000"/>
              </a:lnSpc>
            </a:pPr>
            <a:r>
              <a:rPr b="1" lang="pt-PT" sz="1200" spc="-1" strike="noStrike">
                <a:solidFill>
                  <a:srgbClr val="000000"/>
                </a:solidFill>
                <a:latin typeface="Arial"/>
                <a:ea typeface="Arial"/>
              </a:rPr>
              <a:t>R2 pod-template-hash:</a:t>
            </a:r>
            <a:r>
              <a:rPr b="0" lang="pt-PT" sz="1200" spc="-1" strike="noStrike">
                <a:solidFill>
                  <a:srgbClr val="000000"/>
                </a:solidFill>
                <a:latin typeface="Arial"/>
                <a:ea typeface="Arial"/>
              </a:rPr>
              <a:t> </a:t>
            </a:r>
            <a:r>
              <a:rPr b="1" lang="pt-PT" sz="1400" spc="-1" strike="noStrike">
                <a:solidFill>
                  <a:srgbClr val="783f04"/>
                </a:solidFill>
                <a:latin typeface="Roboto Mono"/>
                <a:ea typeface="Roboto Mono"/>
              </a:rPr>
              <a:t>54f7ff7d6d</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4" name="Google Shape;769;p110" descr=""/>
          <p:cNvPicPr/>
          <p:nvPr/>
        </p:nvPicPr>
        <p:blipFill>
          <a:blip r:embed="rId1"/>
          <a:stretch/>
        </p:blipFill>
        <p:spPr>
          <a:xfrm>
            <a:off x="2874240" y="702360"/>
            <a:ext cx="5472720" cy="4314960"/>
          </a:xfrm>
          <a:prstGeom prst="rect">
            <a:avLst/>
          </a:prstGeom>
          <a:ln>
            <a:noFill/>
          </a:ln>
        </p:spPr>
      </p:pic>
      <p:sp>
        <p:nvSpPr>
          <p:cNvPr id="485"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RollingUpdate Deployment </a:t>
            </a:r>
            <a:br/>
            <a:endParaRPr b="0" lang="pt-PT" sz="3600" spc="-1" strike="noStrike">
              <a:solidFill>
                <a:srgbClr val="000000"/>
              </a:solidFill>
              <a:latin typeface="Arial"/>
            </a:endParaRPr>
          </a:p>
        </p:txBody>
      </p:sp>
      <p:sp>
        <p:nvSpPr>
          <p:cNvPr id="486" name="TextShape 2"/>
          <p:cNvSpPr txBox="1"/>
          <p:nvPr/>
        </p:nvSpPr>
        <p:spPr>
          <a:xfrm>
            <a:off x="457200" y="4096800"/>
            <a:ext cx="3903840" cy="799200"/>
          </a:xfrm>
          <a:prstGeom prst="rect">
            <a:avLst/>
          </a:prstGeom>
          <a:noFill/>
          <a:ln w="19080">
            <a:solidFill>
              <a:srgbClr val="000000"/>
            </a:solidFill>
            <a:round/>
          </a:ln>
        </p:spPr>
        <p:txBody>
          <a:bodyPr tIns="91440" bIns="91440" anchor="ctr">
            <a:noAutofit/>
          </a:bodyPr>
          <a:p>
            <a:pPr>
              <a:lnSpc>
                <a:spcPct val="100000"/>
              </a:lnSpc>
            </a:pPr>
            <a:r>
              <a:rPr b="0" lang="pt-PT" sz="800" spc="-1" strike="noStrike">
                <a:solidFill>
                  <a:srgbClr val="783f04"/>
                </a:solidFill>
                <a:latin typeface="Roboto Mono"/>
                <a:ea typeface="Roboto Mono"/>
              </a:rPr>
              <a:t>$ kubectl get pods</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NAME                     READY     STATUS    RESTARTS   AGE</a:t>
            </a:r>
            <a:endParaRPr b="0" lang="pt-PT" sz="800" spc="-1" strike="noStrike">
              <a:solidFill>
                <a:srgbClr val="000000"/>
              </a:solidFill>
              <a:latin typeface="Arial"/>
            </a:endParaRPr>
          </a:p>
          <a:p>
            <a:pPr>
              <a:lnSpc>
                <a:spcPct val="100000"/>
              </a:lnSpc>
            </a:pPr>
            <a:r>
              <a:rPr b="1" lang="pt-PT" sz="800" spc="-1" strike="noStrike">
                <a:solidFill>
                  <a:srgbClr val="783f04"/>
                </a:solidFill>
                <a:latin typeface="Roboto Mono"/>
                <a:ea typeface="Roboto Mono"/>
              </a:rPr>
              <a:t>mydep-54f7ff7d6d-9gvll   1/1       Running   0          5s</a:t>
            </a:r>
            <a:endParaRPr b="0" lang="pt-PT" sz="800" spc="-1" strike="noStrike">
              <a:solidFill>
                <a:srgbClr val="000000"/>
              </a:solidFill>
              <a:latin typeface="Arial"/>
            </a:endParaRPr>
          </a:p>
          <a:p>
            <a:pPr>
              <a:lnSpc>
                <a:spcPct val="100000"/>
              </a:lnSpc>
            </a:pPr>
            <a:r>
              <a:rPr b="1" lang="pt-PT" sz="800" spc="-1" strike="noStrike">
                <a:solidFill>
                  <a:srgbClr val="783f04"/>
                </a:solidFill>
                <a:latin typeface="Roboto Mono"/>
                <a:ea typeface="Roboto Mono"/>
              </a:rPr>
              <a:t>mydep-54f7ff7d6d-cqvlq   1/1       Running   0          2s</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mydep-6766777fff-9r2zn   1/1       Running   0          5h</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mydep-6766777fff-hsfz9   1/1       Running   0          5h</a:t>
            </a:r>
            <a:endParaRPr b="0" lang="pt-PT" sz="800" spc="-1" strike="noStrike">
              <a:solidFill>
                <a:srgbClr val="000000"/>
              </a:solidFill>
              <a:latin typeface="Arial"/>
            </a:endParaRPr>
          </a:p>
        </p:txBody>
      </p:sp>
      <p:sp>
        <p:nvSpPr>
          <p:cNvPr id="487" name="TextShape 3"/>
          <p:cNvSpPr txBox="1"/>
          <p:nvPr/>
        </p:nvSpPr>
        <p:spPr>
          <a:xfrm>
            <a:off x="457200" y="3397680"/>
            <a:ext cx="3903840" cy="552960"/>
          </a:xfrm>
          <a:prstGeom prst="rect">
            <a:avLst/>
          </a:prstGeom>
          <a:noFill/>
          <a:ln w="19080">
            <a:solidFill>
              <a:srgbClr val="000000"/>
            </a:solidFill>
            <a:round/>
          </a:ln>
        </p:spPr>
        <p:txBody>
          <a:bodyPr tIns="91440" bIns="91440" anchor="ctr">
            <a:noAutofit/>
          </a:bodyPr>
          <a:p>
            <a:pPr>
              <a:lnSpc>
                <a:spcPct val="100000"/>
              </a:lnSpc>
            </a:pPr>
            <a:r>
              <a:rPr b="0" lang="pt-PT" sz="800" spc="-1" strike="noStrike">
                <a:solidFill>
                  <a:srgbClr val="783f04"/>
                </a:solidFill>
                <a:latin typeface="Roboto Mono"/>
                <a:ea typeface="Roboto Mono"/>
              </a:rPr>
              <a:t>$ kubectl get replicaset</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NAME                        DESIRED   CURRENT   READY     AGE</a:t>
            </a:r>
            <a:br/>
            <a:r>
              <a:rPr b="1" lang="pt-PT" sz="800" spc="-1" strike="noStrike">
                <a:solidFill>
                  <a:srgbClr val="783f04"/>
                </a:solidFill>
                <a:latin typeface="Roboto Mono"/>
                <a:ea typeface="Roboto Mono"/>
              </a:rPr>
              <a:t>mydep-54f7ff7d6d            2         2         2         8s</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mydep-6766777fff            2         2         2         5h</a:t>
            </a:r>
            <a:endParaRPr b="0" lang="pt-PT" sz="800" spc="-1" strike="noStrike">
              <a:solidFill>
                <a:srgbClr val="000000"/>
              </a:solidFill>
              <a:latin typeface="Arial"/>
            </a:endParaRPr>
          </a:p>
        </p:txBody>
      </p:sp>
      <p:sp>
        <p:nvSpPr>
          <p:cNvPr id="488" name="CustomShape 4"/>
          <p:cNvSpPr/>
          <p:nvPr/>
        </p:nvSpPr>
        <p:spPr>
          <a:xfrm>
            <a:off x="757800" y="1398600"/>
            <a:ext cx="3903840" cy="658440"/>
          </a:xfrm>
          <a:prstGeom prst="rect">
            <a:avLst/>
          </a:prstGeom>
          <a:noFill/>
          <a:ln>
            <a:noFill/>
          </a:ln>
        </p:spPr>
        <p:style>
          <a:lnRef idx="0"/>
          <a:fillRef idx="0"/>
          <a:effectRef idx="0"/>
          <a:fontRef idx="minor"/>
        </p:style>
        <p:txBody>
          <a:bodyPr tIns="91440" bIns="91440">
            <a:noAutofit/>
          </a:bodyPr>
          <a:p>
            <a:pPr>
              <a:lnSpc>
                <a:spcPct val="100000"/>
              </a:lnSpc>
            </a:pPr>
            <a:r>
              <a:rPr b="0" lang="pt-PT" sz="1800" spc="-1" strike="noStrike">
                <a:solidFill>
                  <a:srgbClr val="000000"/>
                </a:solidFill>
                <a:latin typeface="Arial"/>
                <a:ea typeface="Arial"/>
              </a:rPr>
              <a:t>Phase out of old Pods managed by </a:t>
            </a:r>
            <a:r>
              <a:rPr b="0" lang="pt-PT" sz="1800" spc="-1" strike="noStrike">
                <a:solidFill>
                  <a:srgbClr val="1155cc"/>
                </a:solidFill>
                <a:latin typeface="Roboto Mono"/>
                <a:ea typeface="Roboto Mono"/>
              </a:rPr>
              <a:t>maxSurge</a:t>
            </a:r>
            <a:r>
              <a:rPr b="0" lang="pt-PT" sz="1800" spc="-1" strike="noStrike">
                <a:solidFill>
                  <a:srgbClr val="000000"/>
                </a:solidFill>
                <a:latin typeface="Arial"/>
                <a:ea typeface="Arial"/>
              </a:rPr>
              <a:t> and </a:t>
            </a:r>
            <a:r>
              <a:rPr b="0" lang="pt-PT" sz="1800" spc="-1" strike="noStrike">
                <a:solidFill>
                  <a:srgbClr val="1155cc"/>
                </a:solidFill>
                <a:latin typeface="Roboto Mono"/>
                <a:ea typeface="Roboto Mono"/>
              </a:rPr>
              <a:t>maxUnavailable.</a:t>
            </a:r>
            <a:endParaRPr b="0" lang="pt-PT" sz="1800" spc="-1" strike="noStrike">
              <a:latin typeface="Arial"/>
            </a:endParaRPr>
          </a:p>
        </p:txBody>
      </p:sp>
      <p:sp>
        <p:nvSpPr>
          <p:cNvPr id="489" name="CustomShape 5"/>
          <p:cNvSpPr/>
          <p:nvPr/>
        </p:nvSpPr>
        <p:spPr>
          <a:xfrm>
            <a:off x="457200" y="2187720"/>
            <a:ext cx="2031480" cy="106200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1" lang="pt-PT" sz="1200" spc="-1" strike="noStrike">
                <a:solidFill>
                  <a:srgbClr val="000000"/>
                </a:solidFill>
                <a:latin typeface="Arial"/>
                <a:ea typeface="Arial"/>
              </a:rPr>
              <a:t>R1 pod-template-hash:</a:t>
            </a:r>
            <a:r>
              <a:rPr b="0" lang="pt-PT" sz="1200" spc="-1" strike="noStrike">
                <a:solidFill>
                  <a:srgbClr val="000000"/>
                </a:solidFill>
                <a:latin typeface="Arial"/>
                <a:ea typeface="Arial"/>
              </a:rPr>
              <a:t> </a:t>
            </a:r>
            <a:r>
              <a:rPr b="0" lang="pt-PT" sz="1400" spc="-1" strike="noStrike">
                <a:solidFill>
                  <a:srgbClr val="783f04"/>
                </a:solidFill>
                <a:latin typeface="Roboto Mono"/>
                <a:ea typeface="Roboto Mono"/>
              </a:rPr>
              <a:t>676677fff</a:t>
            </a:r>
            <a:endParaRPr b="0" lang="pt-PT" sz="1400" spc="-1" strike="noStrike">
              <a:latin typeface="Arial"/>
            </a:endParaRPr>
          </a:p>
          <a:p>
            <a:pPr>
              <a:lnSpc>
                <a:spcPct val="100000"/>
              </a:lnSpc>
            </a:pPr>
            <a:r>
              <a:rPr b="1" lang="pt-PT" sz="1200" spc="-1" strike="noStrike">
                <a:solidFill>
                  <a:srgbClr val="000000"/>
                </a:solidFill>
                <a:latin typeface="Arial"/>
                <a:ea typeface="Arial"/>
              </a:rPr>
              <a:t>R2 pod-template-hash:</a:t>
            </a:r>
            <a:r>
              <a:rPr b="0" lang="pt-PT" sz="1200" spc="-1" strike="noStrike">
                <a:solidFill>
                  <a:srgbClr val="000000"/>
                </a:solidFill>
                <a:latin typeface="Arial"/>
                <a:ea typeface="Arial"/>
              </a:rPr>
              <a:t> </a:t>
            </a:r>
            <a:r>
              <a:rPr b="1" lang="pt-PT" sz="1400" spc="-1" strike="noStrike">
                <a:solidFill>
                  <a:srgbClr val="783f04"/>
                </a:solidFill>
                <a:latin typeface="Roboto Mono"/>
                <a:ea typeface="Roboto Mono"/>
              </a:rPr>
              <a:t>54f7ff7d6d</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RollingUpdate Deployment </a:t>
            </a:r>
            <a:endParaRPr b="0" lang="pt-PT" sz="3600" spc="-1" strike="noStrike">
              <a:solidFill>
                <a:srgbClr val="000000"/>
              </a:solidFill>
              <a:latin typeface="Arial"/>
            </a:endParaRPr>
          </a:p>
        </p:txBody>
      </p:sp>
      <p:sp>
        <p:nvSpPr>
          <p:cNvPr id="491" name="TextShape 2"/>
          <p:cNvSpPr txBox="1"/>
          <p:nvPr/>
        </p:nvSpPr>
        <p:spPr>
          <a:xfrm>
            <a:off x="457200" y="3398400"/>
            <a:ext cx="3903840" cy="556560"/>
          </a:xfrm>
          <a:prstGeom prst="rect">
            <a:avLst/>
          </a:prstGeom>
          <a:noFill/>
          <a:ln w="19080">
            <a:solidFill>
              <a:srgbClr val="000000"/>
            </a:solidFill>
            <a:round/>
          </a:ln>
        </p:spPr>
        <p:txBody>
          <a:bodyPr tIns="91440" bIns="91440" anchor="ctr">
            <a:noAutofit/>
          </a:bodyPr>
          <a:p>
            <a:pPr>
              <a:lnSpc>
                <a:spcPct val="100000"/>
              </a:lnSpc>
            </a:pPr>
            <a:r>
              <a:rPr b="0" lang="pt-PT" sz="800" spc="-1" strike="noStrike">
                <a:solidFill>
                  <a:srgbClr val="783f04"/>
                </a:solidFill>
                <a:latin typeface="Roboto Mono"/>
                <a:ea typeface="Roboto Mono"/>
              </a:rPr>
              <a:t>$ kubectl get replicaset</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NAME                        DESIRED   CURRENT   READY     AGE</a:t>
            </a:r>
            <a:br/>
            <a:r>
              <a:rPr b="1" lang="pt-PT" sz="800" spc="-1" strike="noStrike">
                <a:solidFill>
                  <a:srgbClr val="783f04"/>
                </a:solidFill>
                <a:latin typeface="Roboto Mono"/>
                <a:ea typeface="Roboto Mono"/>
              </a:rPr>
              <a:t>mydep-54f7ff7d6d            3         3         3         10s</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mydep-6766777fff            0         1         1         5h</a:t>
            </a:r>
            <a:endParaRPr b="0" lang="pt-PT" sz="800" spc="-1" strike="noStrike">
              <a:solidFill>
                <a:srgbClr val="000000"/>
              </a:solidFill>
              <a:latin typeface="Arial"/>
            </a:endParaRPr>
          </a:p>
        </p:txBody>
      </p:sp>
      <p:sp>
        <p:nvSpPr>
          <p:cNvPr id="492" name="TextShape 3"/>
          <p:cNvSpPr txBox="1"/>
          <p:nvPr/>
        </p:nvSpPr>
        <p:spPr>
          <a:xfrm>
            <a:off x="457200" y="4104000"/>
            <a:ext cx="3903840" cy="798840"/>
          </a:xfrm>
          <a:prstGeom prst="rect">
            <a:avLst/>
          </a:prstGeom>
          <a:noFill/>
          <a:ln w="19080">
            <a:solidFill>
              <a:srgbClr val="000000"/>
            </a:solidFill>
            <a:round/>
          </a:ln>
        </p:spPr>
        <p:txBody>
          <a:bodyPr tIns="91440" bIns="91440" anchor="ctr">
            <a:noAutofit/>
          </a:bodyPr>
          <a:p>
            <a:pPr>
              <a:lnSpc>
                <a:spcPct val="100000"/>
              </a:lnSpc>
            </a:pPr>
            <a:r>
              <a:rPr b="0" lang="pt-PT" sz="800" spc="-1" strike="noStrike">
                <a:solidFill>
                  <a:srgbClr val="783f04"/>
                </a:solidFill>
                <a:latin typeface="Roboto Mono"/>
                <a:ea typeface="Roboto Mono"/>
              </a:rPr>
              <a:t>$ kubectl get pods</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NAME                     READY     STATUS    RESTARTS   AGE</a:t>
            </a:r>
            <a:endParaRPr b="0" lang="pt-PT" sz="800" spc="-1" strike="noStrike">
              <a:solidFill>
                <a:srgbClr val="000000"/>
              </a:solidFill>
              <a:latin typeface="Arial"/>
            </a:endParaRPr>
          </a:p>
          <a:p>
            <a:pPr>
              <a:lnSpc>
                <a:spcPct val="100000"/>
              </a:lnSpc>
            </a:pPr>
            <a:r>
              <a:rPr b="1" lang="pt-PT" sz="800" spc="-1" strike="noStrike">
                <a:solidFill>
                  <a:srgbClr val="783f04"/>
                </a:solidFill>
                <a:latin typeface="Roboto Mono"/>
                <a:ea typeface="Roboto Mono"/>
              </a:rPr>
              <a:t>mydep-54f7ff7d6d-9gvll   1/1       Running   0          7s</a:t>
            </a:r>
            <a:endParaRPr b="0" lang="pt-PT" sz="800" spc="-1" strike="noStrike">
              <a:solidFill>
                <a:srgbClr val="000000"/>
              </a:solidFill>
              <a:latin typeface="Arial"/>
            </a:endParaRPr>
          </a:p>
          <a:p>
            <a:pPr>
              <a:lnSpc>
                <a:spcPct val="100000"/>
              </a:lnSpc>
            </a:pPr>
            <a:r>
              <a:rPr b="1" lang="pt-PT" sz="800" spc="-1" strike="noStrike">
                <a:solidFill>
                  <a:srgbClr val="783f04"/>
                </a:solidFill>
                <a:latin typeface="Roboto Mono"/>
                <a:ea typeface="Roboto Mono"/>
              </a:rPr>
              <a:t>mydep-54f7ff7d6d-cqvlq   1/1       Running   0          5s</a:t>
            </a:r>
            <a:endParaRPr b="0" lang="pt-PT" sz="800" spc="-1" strike="noStrike">
              <a:solidFill>
                <a:srgbClr val="000000"/>
              </a:solidFill>
              <a:latin typeface="Arial"/>
            </a:endParaRPr>
          </a:p>
          <a:p>
            <a:pPr>
              <a:lnSpc>
                <a:spcPct val="100000"/>
              </a:lnSpc>
            </a:pPr>
            <a:r>
              <a:rPr b="1" lang="pt-PT" sz="800" spc="-1" strike="noStrike">
                <a:solidFill>
                  <a:srgbClr val="783f04"/>
                </a:solidFill>
                <a:latin typeface="Roboto Mono"/>
                <a:ea typeface="Roboto Mono"/>
              </a:rPr>
              <a:t>mydep-54f7ff7d6d-gccr6   1/1       Running   0          2s</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mydep-6766777fff-9r2zn   1/1       Running   0          5h</a:t>
            </a:r>
            <a:endParaRPr b="0" lang="pt-PT" sz="800" spc="-1" strike="noStrike">
              <a:solidFill>
                <a:srgbClr val="000000"/>
              </a:solidFill>
              <a:latin typeface="Arial"/>
            </a:endParaRPr>
          </a:p>
        </p:txBody>
      </p:sp>
      <p:sp>
        <p:nvSpPr>
          <p:cNvPr id="493" name="CustomShape 4"/>
          <p:cNvSpPr/>
          <p:nvPr/>
        </p:nvSpPr>
        <p:spPr>
          <a:xfrm>
            <a:off x="757800" y="1398600"/>
            <a:ext cx="3903840" cy="658440"/>
          </a:xfrm>
          <a:prstGeom prst="rect">
            <a:avLst/>
          </a:prstGeom>
          <a:noFill/>
          <a:ln>
            <a:noFill/>
          </a:ln>
        </p:spPr>
        <p:style>
          <a:lnRef idx="0"/>
          <a:fillRef idx="0"/>
          <a:effectRef idx="0"/>
          <a:fontRef idx="minor"/>
        </p:style>
        <p:txBody>
          <a:bodyPr tIns="91440" bIns="91440">
            <a:noAutofit/>
          </a:bodyPr>
          <a:p>
            <a:pPr>
              <a:lnSpc>
                <a:spcPct val="100000"/>
              </a:lnSpc>
            </a:pPr>
            <a:r>
              <a:rPr b="0" lang="pt-PT" sz="1800" spc="-1" strike="noStrike">
                <a:solidFill>
                  <a:srgbClr val="000000"/>
                </a:solidFill>
                <a:latin typeface="Arial"/>
                <a:ea typeface="Arial"/>
              </a:rPr>
              <a:t>Phase out of old Pods managed by </a:t>
            </a:r>
            <a:r>
              <a:rPr b="0" lang="pt-PT" sz="1800" spc="-1" strike="noStrike">
                <a:solidFill>
                  <a:srgbClr val="1155cc"/>
                </a:solidFill>
                <a:latin typeface="Roboto Mono"/>
                <a:ea typeface="Roboto Mono"/>
              </a:rPr>
              <a:t>maxSurge</a:t>
            </a:r>
            <a:r>
              <a:rPr b="0" lang="pt-PT" sz="1800" spc="-1" strike="noStrike">
                <a:solidFill>
                  <a:srgbClr val="000000"/>
                </a:solidFill>
                <a:latin typeface="Arial"/>
                <a:ea typeface="Arial"/>
              </a:rPr>
              <a:t> and </a:t>
            </a:r>
            <a:r>
              <a:rPr b="0" lang="pt-PT" sz="1800" spc="-1" strike="noStrike">
                <a:solidFill>
                  <a:srgbClr val="1155cc"/>
                </a:solidFill>
                <a:latin typeface="Roboto Mono"/>
                <a:ea typeface="Roboto Mono"/>
              </a:rPr>
              <a:t>maxUnavailable.</a:t>
            </a:r>
            <a:endParaRPr b="0" lang="pt-PT" sz="1800" spc="-1" strike="noStrike">
              <a:latin typeface="Arial"/>
            </a:endParaRPr>
          </a:p>
        </p:txBody>
      </p:sp>
      <p:pic>
        <p:nvPicPr>
          <p:cNvPr id="494" name="Google Shape;783;p111" descr=""/>
          <p:cNvPicPr/>
          <p:nvPr/>
        </p:nvPicPr>
        <p:blipFill>
          <a:blip r:embed="rId1"/>
          <a:stretch/>
        </p:blipFill>
        <p:spPr>
          <a:xfrm>
            <a:off x="2874240" y="702360"/>
            <a:ext cx="5472720" cy="4619880"/>
          </a:xfrm>
          <a:prstGeom prst="rect">
            <a:avLst/>
          </a:prstGeom>
          <a:ln>
            <a:noFill/>
          </a:ln>
        </p:spPr>
      </p:pic>
      <p:sp>
        <p:nvSpPr>
          <p:cNvPr id="495" name="CustomShape 5"/>
          <p:cNvSpPr/>
          <p:nvPr/>
        </p:nvSpPr>
        <p:spPr>
          <a:xfrm>
            <a:off x="457200" y="2187720"/>
            <a:ext cx="2031480" cy="106200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1" lang="pt-PT" sz="1200" spc="-1" strike="noStrike">
                <a:solidFill>
                  <a:srgbClr val="000000"/>
                </a:solidFill>
                <a:latin typeface="Arial"/>
                <a:ea typeface="Arial"/>
              </a:rPr>
              <a:t>R1 pod-template-hash:</a:t>
            </a:r>
            <a:r>
              <a:rPr b="0" lang="pt-PT" sz="1200" spc="-1" strike="noStrike">
                <a:solidFill>
                  <a:srgbClr val="000000"/>
                </a:solidFill>
                <a:latin typeface="Arial"/>
                <a:ea typeface="Arial"/>
              </a:rPr>
              <a:t> </a:t>
            </a:r>
            <a:r>
              <a:rPr b="0" lang="pt-PT" sz="1400" spc="-1" strike="noStrike">
                <a:solidFill>
                  <a:srgbClr val="783f04"/>
                </a:solidFill>
                <a:latin typeface="Roboto Mono"/>
                <a:ea typeface="Roboto Mono"/>
              </a:rPr>
              <a:t>676677fff</a:t>
            </a:r>
            <a:endParaRPr b="0" lang="pt-PT" sz="1400" spc="-1" strike="noStrike">
              <a:latin typeface="Arial"/>
            </a:endParaRPr>
          </a:p>
          <a:p>
            <a:pPr>
              <a:lnSpc>
                <a:spcPct val="100000"/>
              </a:lnSpc>
            </a:pPr>
            <a:r>
              <a:rPr b="1" lang="pt-PT" sz="1200" spc="-1" strike="noStrike">
                <a:solidFill>
                  <a:srgbClr val="000000"/>
                </a:solidFill>
                <a:latin typeface="Arial"/>
                <a:ea typeface="Arial"/>
              </a:rPr>
              <a:t>R2 pod-template-hash:</a:t>
            </a:r>
            <a:r>
              <a:rPr b="0" lang="pt-PT" sz="1200" spc="-1" strike="noStrike">
                <a:solidFill>
                  <a:srgbClr val="000000"/>
                </a:solidFill>
                <a:latin typeface="Arial"/>
                <a:ea typeface="Arial"/>
              </a:rPr>
              <a:t> </a:t>
            </a:r>
            <a:r>
              <a:rPr b="1" lang="pt-PT" sz="1400" spc="-1" strike="noStrike">
                <a:solidFill>
                  <a:srgbClr val="783f04"/>
                </a:solidFill>
                <a:latin typeface="Roboto Mono"/>
                <a:ea typeface="Roboto Mono"/>
              </a:rPr>
              <a:t>54f7ff7d6d</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RollingUpdate Deployment </a:t>
            </a:r>
            <a:endParaRPr b="0" lang="pt-PT" sz="3600" spc="-1" strike="noStrike">
              <a:solidFill>
                <a:srgbClr val="000000"/>
              </a:solidFill>
              <a:latin typeface="Arial"/>
            </a:endParaRPr>
          </a:p>
        </p:txBody>
      </p:sp>
      <p:sp>
        <p:nvSpPr>
          <p:cNvPr id="497" name="TextShape 2"/>
          <p:cNvSpPr txBox="1"/>
          <p:nvPr/>
        </p:nvSpPr>
        <p:spPr>
          <a:xfrm>
            <a:off x="457200" y="3399120"/>
            <a:ext cx="3903840" cy="555840"/>
          </a:xfrm>
          <a:prstGeom prst="rect">
            <a:avLst/>
          </a:prstGeom>
          <a:noFill/>
          <a:ln w="19080">
            <a:solidFill>
              <a:srgbClr val="000000"/>
            </a:solidFill>
            <a:round/>
          </a:ln>
        </p:spPr>
        <p:txBody>
          <a:bodyPr tIns="91440" bIns="91440" anchor="ctr">
            <a:noAutofit/>
          </a:bodyPr>
          <a:p>
            <a:pPr>
              <a:lnSpc>
                <a:spcPct val="100000"/>
              </a:lnSpc>
            </a:pPr>
            <a:r>
              <a:rPr b="0" lang="pt-PT" sz="800" spc="-1" strike="noStrike">
                <a:solidFill>
                  <a:srgbClr val="783f04"/>
                </a:solidFill>
                <a:latin typeface="Roboto Mono"/>
                <a:ea typeface="Roboto Mono"/>
              </a:rPr>
              <a:t>$ kubectl get replicaset</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NAME                        DESIRED   CURRENT   READY     AGE</a:t>
            </a:r>
            <a:endParaRPr b="0" lang="pt-PT" sz="800" spc="-1" strike="noStrike">
              <a:solidFill>
                <a:srgbClr val="000000"/>
              </a:solidFill>
              <a:latin typeface="Arial"/>
            </a:endParaRPr>
          </a:p>
          <a:p>
            <a:pPr>
              <a:lnSpc>
                <a:spcPct val="100000"/>
              </a:lnSpc>
            </a:pPr>
            <a:r>
              <a:rPr b="1" lang="pt-PT" sz="800" spc="-1" strike="noStrike">
                <a:solidFill>
                  <a:srgbClr val="783f04"/>
                </a:solidFill>
                <a:latin typeface="Roboto Mono"/>
                <a:ea typeface="Roboto Mono"/>
              </a:rPr>
              <a:t>mydep-54f7ff7d6d            3         3         3         13s</a:t>
            </a:r>
            <a:br/>
            <a:r>
              <a:rPr b="0" lang="pt-PT" sz="800" spc="-1" strike="noStrike">
                <a:solidFill>
                  <a:srgbClr val="783f04"/>
                </a:solidFill>
                <a:latin typeface="Roboto Mono"/>
                <a:ea typeface="Roboto Mono"/>
              </a:rPr>
              <a:t>mydep-6766777fff            0         0         0         5h</a:t>
            </a:r>
            <a:endParaRPr b="0" lang="pt-PT" sz="800" spc="-1" strike="noStrike">
              <a:solidFill>
                <a:srgbClr val="000000"/>
              </a:solidFill>
              <a:latin typeface="Arial"/>
            </a:endParaRPr>
          </a:p>
        </p:txBody>
      </p:sp>
      <p:sp>
        <p:nvSpPr>
          <p:cNvPr id="498" name="TextShape 3"/>
          <p:cNvSpPr txBox="1"/>
          <p:nvPr/>
        </p:nvSpPr>
        <p:spPr>
          <a:xfrm>
            <a:off x="457200" y="4104720"/>
            <a:ext cx="3903840" cy="789480"/>
          </a:xfrm>
          <a:prstGeom prst="rect">
            <a:avLst/>
          </a:prstGeom>
          <a:noFill/>
          <a:ln w="19080">
            <a:solidFill>
              <a:srgbClr val="000000"/>
            </a:solidFill>
            <a:round/>
          </a:ln>
        </p:spPr>
        <p:txBody>
          <a:bodyPr tIns="91440" bIns="91440" anchor="ctr">
            <a:noAutofit/>
          </a:bodyPr>
          <a:p>
            <a:pPr>
              <a:lnSpc>
                <a:spcPct val="100000"/>
              </a:lnSpc>
            </a:pPr>
            <a:r>
              <a:rPr b="0" lang="pt-PT" sz="800" spc="-1" strike="noStrike">
                <a:solidFill>
                  <a:srgbClr val="783f04"/>
                </a:solidFill>
                <a:latin typeface="Roboto Mono"/>
                <a:ea typeface="Roboto Mono"/>
              </a:rPr>
              <a:t>$ kubectl get pods</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NAME                     READY     STATUS    RESTARTS   AGE</a:t>
            </a:r>
            <a:endParaRPr b="0" lang="pt-PT" sz="800" spc="-1" strike="noStrike">
              <a:solidFill>
                <a:srgbClr val="000000"/>
              </a:solidFill>
              <a:latin typeface="Arial"/>
            </a:endParaRPr>
          </a:p>
          <a:p>
            <a:pPr>
              <a:lnSpc>
                <a:spcPct val="100000"/>
              </a:lnSpc>
            </a:pPr>
            <a:r>
              <a:rPr b="1" lang="pt-PT" sz="800" spc="-1" strike="noStrike">
                <a:solidFill>
                  <a:srgbClr val="783f04"/>
                </a:solidFill>
                <a:latin typeface="Roboto Mono"/>
                <a:ea typeface="Roboto Mono"/>
              </a:rPr>
              <a:t>mydep-54f7ff7d6d-9gvll   1/1       Running   0          10s</a:t>
            </a:r>
            <a:endParaRPr b="0" lang="pt-PT" sz="800" spc="-1" strike="noStrike">
              <a:solidFill>
                <a:srgbClr val="000000"/>
              </a:solidFill>
              <a:latin typeface="Arial"/>
            </a:endParaRPr>
          </a:p>
          <a:p>
            <a:pPr>
              <a:lnSpc>
                <a:spcPct val="100000"/>
              </a:lnSpc>
            </a:pPr>
            <a:r>
              <a:rPr b="1" lang="pt-PT" sz="800" spc="-1" strike="noStrike">
                <a:solidFill>
                  <a:srgbClr val="783f04"/>
                </a:solidFill>
                <a:latin typeface="Roboto Mono"/>
                <a:ea typeface="Roboto Mono"/>
              </a:rPr>
              <a:t>mydep-54f7ff7d6d-cqvlq   1/1       Running   0          8s</a:t>
            </a:r>
            <a:endParaRPr b="0" lang="pt-PT" sz="800" spc="-1" strike="noStrike">
              <a:solidFill>
                <a:srgbClr val="000000"/>
              </a:solidFill>
              <a:latin typeface="Arial"/>
            </a:endParaRPr>
          </a:p>
          <a:p>
            <a:pPr>
              <a:lnSpc>
                <a:spcPct val="100000"/>
              </a:lnSpc>
            </a:pPr>
            <a:r>
              <a:rPr b="1" lang="pt-PT" sz="800" spc="-1" strike="noStrike">
                <a:solidFill>
                  <a:srgbClr val="783f04"/>
                </a:solidFill>
                <a:latin typeface="Roboto Mono"/>
                <a:ea typeface="Roboto Mono"/>
              </a:rPr>
              <a:t>mydep-54f7ff7d6d-gccr6   1/1       Running   0          5s</a:t>
            </a:r>
            <a:endParaRPr b="0" lang="pt-PT" sz="800" spc="-1" strike="noStrike">
              <a:solidFill>
                <a:srgbClr val="000000"/>
              </a:solidFill>
              <a:latin typeface="Arial"/>
            </a:endParaRPr>
          </a:p>
        </p:txBody>
      </p:sp>
      <p:sp>
        <p:nvSpPr>
          <p:cNvPr id="499" name="CustomShape 4"/>
          <p:cNvSpPr/>
          <p:nvPr/>
        </p:nvSpPr>
        <p:spPr>
          <a:xfrm>
            <a:off x="757800" y="1398600"/>
            <a:ext cx="3903840" cy="658440"/>
          </a:xfrm>
          <a:prstGeom prst="rect">
            <a:avLst/>
          </a:prstGeom>
          <a:noFill/>
          <a:ln>
            <a:noFill/>
          </a:ln>
        </p:spPr>
        <p:style>
          <a:lnRef idx="0"/>
          <a:fillRef idx="0"/>
          <a:effectRef idx="0"/>
          <a:fontRef idx="minor"/>
        </p:style>
        <p:txBody>
          <a:bodyPr tIns="91440" bIns="91440">
            <a:noAutofit/>
          </a:bodyPr>
          <a:p>
            <a:pPr>
              <a:lnSpc>
                <a:spcPct val="100000"/>
              </a:lnSpc>
            </a:pPr>
            <a:r>
              <a:rPr b="0" lang="pt-PT" sz="1800" spc="-1" strike="noStrike">
                <a:solidFill>
                  <a:srgbClr val="000000"/>
                </a:solidFill>
                <a:latin typeface="Arial"/>
                <a:ea typeface="Arial"/>
              </a:rPr>
              <a:t>Phase out of old Pods managed by </a:t>
            </a:r>
            <a:r>
              <a:rPr b="0" lang="pt-PT" sz="1800" spc="-1" strike="noStrike">
                <a:solidFill>
                  <a:srgbClr val="1155cc"/>
                </a:solidFill>
                <a:latin typeface="Roboto Mono"/>
                <a:ea typeface="Roboto Mono"/>
              </a:rPr>
              <a:t>maxSurge</a:t>
            </a:r>
            <a:r>
              <a:rPr b="0" lang="pt-PT" sz="1800" spc="-1" strike="noStrike">
                <a:solidFill>
                  <a:srgbClr val="000000"/>
                </a:solidFill>
                <a:latin typeface="Arial"/>
                <a:ea typeface="Arial"/>
              </a:rPr>
              <a:t> and </a:t>
            </a:r>
            <a:r>
              <a:rPr b="0" lang="pt-PT" sz="1800" spc="-1" strike="noStrike">
                <a:solidFill>
                  <a:srgbClr val="1155cc"/>
                </a:solidFill>
                <a:latin typeface="Roboto Mono"/>
                <a:ea typeface="Roboto Mono"/>
              </a:rPr>
              <a:t>maxUnavailable.</a:t>
            </a:r>
            <a:endParaRPr b="0" lang="pt-PT" sz="1800" spc="-1" strike="noStrike">
              <a:latin typeface="Arial"/>
            </a:endParaRPr>
          </a:p>
        </p:txBody>
      </p:sp>
      <p:pic>
        <p:nvPicPr>
          <p:cNvPr id="500" name="Google Shape;793;p112" descr=""/>
          <p:cNvPicPr/>
          <p:nvPr/>
        </p:nvPicPr>
        <p:blipFill>
          <a:blip r:embed="rId1"/>
          <a:stretch/>
        </p:blipFill>
        <p:spPr>
          <a:xfrm>
            <a:off x="2865960" y="699480"/>
            <a:ext cx="5472720" cy="4619880"/>
          </a:xfrm>
          <a:prstGeom prst="rect">
            <a:avLst/>
          </a:prstGeom>
          <a:ln>
            <a:noFill/>
          </a:ln>
        </p:spPr>
      </p:pic>
      <p:sp>
        <p:nvSpPr>
          <p:cNvPr id="501" name="CustomShape 5"/>
          <p:cNvSpPr/>
          <p:nvPr/>
        </p:nvSpPr>
        <p:spPr>
          <a:xfrm>
            <a:off x="457200" y="2187720"/>
            <a:ext cx="2031480" cy="106200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1" lang="pt-PT" sz="1200" spc="-1" strike="noStrike">
                <a:solidFill>
                  <a:srgbClr val="000000"/>
                </a:solidFill>
                <a:latin typeface="Arial"/>
                <a:ea typeface="Arial"/>
              </a:rPr>
              <a:t>R1 pod-template-hash:</a:t>
            </a:r>
            <a:r>
              <a:rPr b="0" lang="pt-PT" sz="1200" spc="-1" strike="noStrike">
                <a:solidFill>
                  <a:srgbClr val="000000"/>
                </a:solidFill>
                <a:latin typeface="Arial"/>
                <a:ea typeface="Arial"/>
              </a:rPr>
              <a:t> </a:t>
            </a:r>
            <a:r>
              <a:rPr b="0" lang="pt-PT" sz="1400" spc="-1" strike="noStrike">
                <a:solidFill>
                  <a:srgbClr val="783f04"/>
                </a:solidFill>
                <a:latin typeface="Roboto Mono"/>
                <a:ea typeface="Roboto Mono"/>
              </a:rPr>
              <a:t>676677fff</a:t>
            </a:r>
            <a:endParaRPr b="0" lang="pt-PT" sz="1400" spc="-1" strike="noStrike">
              <a:latin typeface="Arial"/>
            </a:endParaRPr>
          </a:p>
          <a:p>
            <a:pPr>
              <a:lnSpc>
                <a:spcPct val="100000"/>
              </a:lnSpc>
            </a:pPr>
            <a:r>
              <a:rPr b="1" lang="pt-PT" sz="1200" spc="-1" strike="noStrike">
                <a:solidFill>
                  <a:srgbClr val="000000"/>
                </a:solidFill>
                <a:latin typeface="Arial"/>
                <a:ea typeface="Arial"/>
              </a:rPr>
              <a:t>R2 pod-template-hash:</a:t>
            </a:r>
            <a:r>
              <a:rPr b="0" lang="pt-PT" sz="1200" spc="-1" strike="noStrike">
                <a:solidFill>
                  <a:srgbClr val="000000"/>
                </a:solidFill>
                <a:latin typeface="Arial"/>
                <a:ea typeface="Arial"/>
              </a:rPr>
              <a:t> </a:t>
            </a:r>
            <a:r>
              <a:rPr b="1" lang="pt-PT" sz="1400" spc="-1" strike="noStrike">
                <a:solidFill>
                  <a:srgbClr val="783f04"/>
                </a:solidFill>
                <a:latin typeface="Roboto Mono"/>
                <a:ea typeface="Roboto Mono"/>
              </a:rPr>
              <a:t>54f7ff7d6d</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RollingUpdate Deployment </a:t>
            </a:r>
            <a:endParaRPr b="0" lang="pt-PT" sz="3600" spc="-1" strike="noStrike">
              <a:solidFill>
                <a:srgbClr val="000000"/>
              </a:solidFill>
              <a:latin typeface="Arial"/>
            </a:endParaRPr>
          </a:p>
        </p:txBody>
      </p:sp>
      <p:sp>
        <p:nvSpPr>
          <p:cNvPr id="503" name="TextShape 2"/>
          <p:cNvSpPr txBox="1"/>
          <p:nvPr/>
        </p:nvSpPr>
        <p:spPr>
          <a:xfrm>
            <a:off x="457200" y="3398040"/>
            <a:ext cx="3903840" cy="556920"/>
          </a:xfrm>
          <a:prstGeom prst="rect">
            <a:avLst/>
          </a:prstGeom>
          <a:noFill/>
          <a:ln w="19080">
            <a:solidFill>
              <a:srgbClr val="000000"/>
            </a:solidFill>
            <a:round/>
          </a:ln>
        </p:spPr>
        <p:txBody>
          <a:bodyPr tIns="91440" bIns="91440" anchor="ctr">
            <a:noAutofit/>
          </a:bodyPr>
          <a:p>
            <a:pPr>
              <a:lnSpc>
                <a:spcPct val="100000"/>
              </a:lnSpc>
            </a:pPr>
            <a:r>
              <a:rPr b="0" lang="pt-PT" sz="800" spc="-1" strike="noStrike">
                <a:solidFill>
                  <a:srgbClr val="783f04"/>
                </a:solidFill>
                <a:latin typeface="Roboto Mono"/>
                <a:ea typeface="Roboto Mono"/>
              </a:rPr>
              <a:t>$ kubectl get replicaset</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NAME                        DESIRED   CURRENT   READY     AGE</a:t>
            </a:r>
            <a:br/>
            <a:r>
              <a:rPr b="1" lang="pt-PT" sz="800" spc="-1" strike="noStrike">
                <a:solidFill>
                  <a:srgbClr val="783f04"/>
                </a:solidFill>
                <a:latin typeface="Roboto Mono"/>
                <a:ea typeface="Roboto Mono"/>
              </a:rPr>
              <a:t>mydep-54f7ff7d6d            3         3         3         15s</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mydep-6766777fff            0         0         0         5h</a:t>
            </a:r>
            <a:endParaRPr b="0" lang="pt-PT" sz="800" spc="-1" strike="noStrike">
              <a:solidFill>
                <a:srgbClr val="000000"/>
              </a:solidFill>
              <a:latin typeface="Arial"/>
            </a:endParaRPr>
          </a:p>
        </p:txBody>
      </p:sp>
      <p:sp>
        <p:nvSpPr>
          <p:cNvPr id="504" name="TextShape 3"/>
          <p:cNvSpPr txBox="1"/>
          <p:nvPr/>
        </p:nvSpPr>
        <p:spPr>
          <a:xfrm>
            <a:off x="457200" y="4103640"/>
            <a:ext cx="3903840" cy="789480"/>
          </a:xfrm>
          <a:prstGeom prst="rect">
            <a:avLst/>
          </a:prstGeom>
          <a:noFill/>
          <a:ln w="19080">
            <a:solidFill>
              <a:srgbClr val="000000"/>
            </a:solidFill>
            <a:round/>
          </a:ln>
        </p:spPr>
        <p:txBody>
          <a:bodyPr tIns="91440" bIns="91440" anchor="ctr">
            <a:noAutofit/>
          </a:bodyPr>
          <a:p>
            <a:pPr>
              <a:lnSpc>
                <a:spcPct val="100000"/>
              </a:lnSpc>
            </a:pPr>
            <a:r>
              <a:rPr b="0" lang="pt-PT" sz="800" spc="-1" strike="noStrike">
                <a:solidFill>
                  <a:srgbClr val="783f04"/>
                </a:solidFill>
                <a:latin typeface="Roboto Mono"/>
                <a:ea typeface="Roboto Mono"/>
              </a:rPr>
              <a:t>$ kubectl get pods</a:t>
            </a:r>
            <a:endParaRPr b="0" lang="pt-PT" sz="800" spc="-1" strike="noStrike">
              <a:solidFill>
                <a:srgbClr val="000000"/>
              </a:solidFill>
              <a:latin typeface="Arial"/>
            </a:endParaRPr>
          </a:p>
          <a:p>
            <a:pPr>
              <a:lnSpc>
                <a:spcPct val="100000"/>
              </a:lnSpc>
            </a:pPr>
            <a:r>
              <a:rPr b="0" lang="pt-PT" sz="800" spc="-1" strike="noStrike">
                <a:solidFill>
                  <a:srgbClr val="783f04"/>
                </a:solidFill>
                <a:latin typeface="Roboto Mono"/>
                <a:ea typeface="Roboto Mono"/>
              </a:rPr>
              <a:t>NAME                     READY     STATUS    RESTARTS   AGE</a:t>
            </a:r>
            <a:endParaRPr b="0" lang="pt-PT" sz="800" spc="-1" strike="noStrike">
              <a:solidFill>
                <a:srgbClr val="000000"/>
              </a:solidFill>
              <a:latin typeface="Arial"/>
            </a:endParaRPr>
          </a:p>
          <a:p>
            <a:pPr>
              <a:lnSpc>
                <a:spcPct val="100000"/>
              </a:lnSpc>
            </a:pPr>
            <a:r>
              <a:rPr b="1" lang="pt-PT" sz="800" spc="-1" strike="noStrike">
                <a:solidFill>
                  <a:srgbClr val="783f04"/>
                </a:solidFill>
                <a:latin typeface="Roboto Mono"/>
                <a:ea typeface="Roboto Mono"/>
              </a:rPr>
              <a:t>mydep-54f7ff7d6d-9gvll   1/1       Running   0          12s</a:t>
            </a:r>
            <a:endParaRPr b="0" lang="pt-PT" sz="800" spc="-1" strike="noStrike">
              <a:solidFill>
                <a:srgbClr val="000000"/>
              </a:solidFill>
              <a:latin typeface="Arial"/>
            </a:endParaRPr>
          </a:p>
          <a:p>
            <a:pPr>
              <a:lnSpc>
                <a:spcPct val="100000"/>
              </a:lnSpc>
            </a:pPr>
            <a:r>
              <a:rPr b="1" lang="pt-PT" sz="800" spc="-1" strike="noStrike">
                <a:solidFill>
                  <a:srgbClr val="783f04"/>
                </a:solidFill>
                <a:latin typeface="Roboto Mono"/>
                <a:ea typeface="Roboto Mono"/>
              </a:rPr>
              <a:t>mydep-54f7ff7d6d-cqvlq   1/1       Running   0          10s</a:t>
            </a:r>
            <a:endParaRPr b="0" lang="pt-PT" sz="800" spc="-1" strike="noStrike">
              <a:solidFill>
                <a:srgbClr val="000000"/>
              </a:solidFill>
              <a:latin typeface="Arial"/>
            </a:endParaRPr>
          </a:p>
          <a:p>
            <a:pPr>
              <a:lnSpc>
                <a:spcPct val="100000"/>
              </a:lnSpc>
            </a:pPr>
            <a:r>
              <a:rPr b="1" lang="pt-PT" sz="800" spc="-1" strike="noStrike">
                <a:solidFill>
                  <a:srgbClr val="783f04"/>
                </a:solidFill>
                <a:latin typeface="Roboto Mono"/>
                <a:ea typeface="Roboto Mono"/>
              </a:rPr>
              <a:t>mydep-54f7ff7d6d-gccr6   1/1       Running   0          7s</a:t>
            </a:r>
            <a:endParaRPr b="0" lang="pt-PT" sz="800" spc="-1" strike="noStrike">
              <a:solidFill>
                <a:srgbClr val="000000"/>
              </a:solidFill>
              <a:latin typeface="Arial"/>
            </a:endParaRPr>
          </a:p>
        </p:txBody>
      </p:sp>
      <p:sp>
        <p:nvSpPr>
          <p:cNvPr id="505" name="CustomShape 4"/>
          <p:cNvSpPr/>
          <p:nvPr/>
        </p:nvSpPr>
        <p:spPr>
          <a:xfrm>
            <a:off x="757800" y="1398600"/>
            <a:ext cx="3903840" cy="658440"/>
          </a:xfrm>
          <a:prstGeom prst="rect">
            <a:avLst/>
          </a:prstGeom>
          <a:noFill/>
          <a:ln>
            <a:noFill/>
          </a:ln>
        </p:spPr>
        <p:style>
          <a:lnRef idx="0"/>
          <a:fillRef idx="0"/>
          <a:effectRef idx="0"/>
          <a:fontRef idx="minor"/>
        </p:style>
        <p:txBody>
          <a:bodyPr tIns="91440" bIns="91440">
            <a:noAutofit/>
          </a:bodyPr>
          <a:p>
            <a:pPr>
              <a:lnSpc>
                <a:spcPct val="100000"/>
              </a:lnSpc>
            </a:pPr>
            <a:r>
              <a:rPr b="0" lang="pt-PT" sz="1800" spc="-1" strike="noStrike">
                <a:solidFill>
                  <a:srgbClr val="000000"/>
                </a:solidFill>
                <a:latin typeface="Arial"/>
                <a:ea typeface="Arial"/>
              </a:rPr>
              <a:t>Updated to new deployment revision completed.</a:t>
            </a:r>
            <a:endParaRPr b="0" lang="pt-PT" sz="1800" spc="-1" strike="noStrike">
              <a:latin typeface="Arial"/>
            </a:endParaRPr>
          </a:p>
        </p:txBody>
      </p:sp>
      <p:pic>
        <p:nvPicPr>
          <p:cNvPr id="506" name="Google Shape;803;p113" descr=""/>
          <p:cNvPicPr/>
          <p:nvPr/>
        </p:nvPicPr>
        <p:blipFill>
          <a:blip r:embed="rId1"/>
          <a:stretch/>
        </p:blipFill>
        <p:spPr>
          <a:xfrm>
            <a:off x="2850120" y="1543320"/>
            <a:ext cx="5504040" cy="2689920"/>
          </a:xfrm>
          <a:prstGeom prst="rect">
            <a:avLst/>
          </a:prstGeom>
          <a:ln>
            <a:noFill/>
          </a:ln>
        </p:spPr>
      </p:pic>
      <p:sp>
        <p:nvSpPr>
          <p:cNvPr id="507" name="CustomShape 5"/>
          <p:cNvSpPr/>
          <p:nvPr/>
        </p:nvSpPr>
        <p:spPr>
          <a:xfrm>
            <a:off x="457200" y="2187720"/>
            <a:ext cx="2031480" cy="106200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1" lang="pt-PT" sz="1200" spc="-1" strike="noStrike">
                <a:solidFill>
                  <a:srgbClr val="000000"/>
                </a:solidFill>
                <a:latin typeface="Arial"/>
                <a:ea typeface="Arial"/>
              </a:rPr>
              <a:t>R1 pod-template-hash:</a:t>
            </a:r>
            <a:r>
              <a:rPr b="0" lang="pt-PT" sz="1200" spc="-1" strike="noStrike">
                <a:solidFill>
                  <a:srgbClr val="000000"/>
                </a:solidFill>
                <a:latin typeface="Arial"/>
                <a:ea typeface="Arial"/>
              </a:rPr>
              <a:t> </a:t>
            </a:r>
            <a:r>
              <a:rPr b="0" lang="pt-PT" sz="1400" spc="-1" strike="noStrike">
                <a:solidFill>
                  <a:srgbClr val="783f04"/>
                </a:solidFill>
                <a:latin typeface="Roboto Mono"/>
                <a:ea typeface="Roboto Mono"/>
              </a:rPr>
              <a:t>676677fff</a:t>
            </a:r>
            <a:endParaRPr b="0" lang="pt-PT" sz="1400" spc="-1" strike="noStrike">
              <a:latin typeface="Arial"/>
            </a:endParaRPr>
          </a:p>
          <a:p>
            <a:pPr>
              <a:lnSpc>
                <a:spcPct val="100000"/>
              </a:lnSpc>
            </a:pPr>
            <a:r>
              <a:rPr b="1" lang="pt-PT" sz="1200" spc="-1" strike="noStrike">
                <a:solidFill>
                  <a:srgbClr val="000000"/>
                </a:solidFill>
                <a:latin typeface="Arial"/>
                <a:ea typeface="Arial"/>
              </a:rPr>
              <a:t>R2 pod-template-hash:</a:t>
            </a:r>
            <a:r>
              <a:rPr b="0" lang="pt-PT" sz="1200" spc="-1" strike="noStrike">
                <a:solidFill>
                  <a:srgbClr val="000000"/>
                </a:solidFill>
                <a:latin typeface="Arial"/>
                <a:ea typeface="Arial"/>
              </a:rPr>
              <a:t> </a:t>
            </a:r>
            <a:r>
              <a:rPr b="1" lang="pt-PT" sz="1400" spc="-1" strike="noStrike">
                <a:solidFill>
                  <a:srgbClr val="783f04"/>
                </a:solidFill>
                <a:latin typeface="Roboto Mono"/>
                <a:ea typeface="Roboto Mono"/>
              </a:rPr>
              <a:t>54f7ff7d6d</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Taints and Tolerations</a:t>
            </a:r>
            <a:endParaRPr b="0" lang="pt-PT" sz="3600" spc="-1" strike="noStrike">
              <a:solidFill>
                <a:srgbClr val="000000"/>
              </a:solidFill>
              <a:latin typeface="Arial"/>
            </a:endParaRPr>
          </a:p>
        </p:txBody>
      </p:sp>
      <p:sp>
        <p:nvSpPr>
          <p:cNvPr id="509" name="TextShape 2"/>
          <p:cNvSpPr txBox="1"/>
          <p:nvPr/>
        </p:nvSpPr>
        <p:spPr>
          <a:xfrm>
            <a:off x="105480" y="1200240"/>
            <a:ext cx="4345920" cy="3863880"/>
          </a:xfrm>
          <a:prstGeom prst="rect">
            <a:avLst/>
          </a:prstGeom>
          <a:noFill/>
          <a:ln w="19080">
            <a:solidFill>
              <a:srgbClr val="000000"/>
            </a:solidFill>
            <a:round/>
          </a:ln>
        </p:spPr>
        <p:txBody>
          <a:bodyPr tIns="91440" bIns="91440">
            <a:noAutofit/>
          </a:bodyPr>
          <a:p>
            <a:pPr>
              <a:lnSpc>
                <a:spcPct val="100000"/>
              </a:lnSpc>
            </a:pPr>
            <a:r>
              <a:rPr b="0" lang="pt-PT" sz="1100" spc="-1" strike="noStrike">
                <a:solidFill>
                  <a:srgbClr val="1155cc"/>
                </a:solidFill>
                <a:latin typeface="Roboto Mono"/>
                <a:ea typeface="Roboto Mono"/>
              </a:rPr>
              <a:t>$ kubectl taint nodes node1 key=value:NoSchedule</a:t>
            </a:r>
            <a:endParaRPr b="0" lang="pt-PT" sz="1100" spc="-1" strike="noStrike">
              <a:solidFill>
                <a:srgbClr val="000000"/>
              </a:solidFill>
              <a:latin typeface="Arial"/>
            </a:endParaRPr>
          </a:p>
          <a:p>
            <a:pPr>
              <a:lnSpc>
                <a:spcPct val="100000"/>
              </a:lnSpc>
            </a:pP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tolerations:</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key: "key"</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operator: "Equal"</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value: "value"</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effect: "NoSchedule”</a:t>
            </a:r>
            <a:endParaRPr b="0" lang="pt-PT" sz="1100" spc="-1" strike="noStrike">
              <a:solidFill>
                <a:srgbClr val="000000"/>
              </a:solidFill>
              <a:latin typeface="Arial"/>
            </a:endParaRPr>
          </a:p>
          <a:p>
            <a:pPr>
              <a:lnSpc>
                <a:spcPct val="100000"/>
              </a:lnSpc>
            </a:pP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tolerations:</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operator: "Exists"</a:t>
            </a:r>
            <a:endParaRPr b="0" lang="pt-PT" sz="1100" spc="-1" strike="noStrike">
              <a:solidFill>
                <a:srgbClr val="000000"/>
              </a:solidFill>
              <a:latin typeface="Arial"/>
            </a:endParaRPr>
          </a:p>
          <a:p>
            <a:pPr>
              <a:lnSpc>
                <a:spcPct val="100000"/>
              </a:lnSpc>
            </a:pP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tolerations:</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key: "key"</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operator: "Exists”</a:t>
            </a:r>
            <a:endParaRPr b="0" lang="pt-PT" sz="1100" spc="-1" strike="noStrike">
              <a:solidFill>
                <a:srgbClr val="000000"/>
              </a:solidFill>
              <a:latin typeface="Arial"/>
            </a:endParaRPr>
          </a:p>
          <a:p>
            <a:pPr>
              <a:lnSpc>
                <a:spcPct val="100000"/>
              </a:lnSpc>
            </a:pP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tolerations:</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key: "key1"</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operator: "Equal"</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value: "value1"</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effect: "NoExecute"</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tolerationSeconds: 3600</a:t>
            </a:r>
            <a:endParaRPr b="0" lang="pt-PT" sz="1100" spc="-1" strike="noStrike">
              <a:solidFill>
                <a:srgbClr val="000000"/>
              </a:solidFill>
              <a:latin typeface="Arial"/>
            </a:endParaRPr>
          </a:p>
        </p:txBody>
      </p:sp>
      <p:sp>
        <p:nvSpPr>
          <p:cNvPr id="510" name="TextShape 3"/>
          <p:cNvSpPr txBox="1"/>
          <p:nvPr/>
        </p:nvSpPr>
        <p:spPr>
          <a:xfrm>
            <a:off x="4572000" y="1200240"/>
            <a:ext cx="4448520" cy="3863880"/>
          </a:xfrm>
          <a:prstGeom prst="rect">
            <a:avLst/>
          </a:prstGeom>
          <a:noFill/>
          <a:ln w="19080">
            <a:solidFill>
              <a:srgbClr val="000000"/>
            </a:solidFill>
            <a:round/>
          </a:ln>
        </p:spPr>
        <p:txBody>
          <a:bodyPr tIns="91440" bIns="91440">
            <a:noAutofit/>
          </a:bodyPr>
          <a:p>
            <a:pPr>
              <a:lnSpc>
                <a:spcPct val="100000"/>
              </a:lnSpc>
            </a:pPr>
            <a:r>
              <a:rPr b="0" lang="pt-PT" sz="1100" spc="-1" strike="noStrike">
                <a:solidFill>
                  <a:srgbClr val="1155cc"/>
                </a:solidFill>
                <a:latin typeface="Roboto Mono"/>
                <a:ea typeface="Roboto Mono"/>
              </a:rPr>
              <a:t>$ kubectl taint nodes node1 gpu=nvidia:NoSchedule</a:t>
            </a:r>
            <a:endParaRPr b="0" lang="pt-PT" sz="1100" spc="-1" strike="noStrike">
              <a:solidFill>
                <a:srgbClr val="000000"/>
              </a:solidFill>
              <a:latin typeface="Arial"/>
            </a:endParaRPr>
          </a:p>
          <a:p>
            <a:pPr>
              <a:lnSpc>
                <a:spcPct val="100000"/>
              </a:lnSpc>
            </a:pP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apiVersion: v1</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kind: Pod</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metadata:</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name: nginx</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spec:</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containers:</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 image: nginx</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name: nginx</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tolerations:</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 key: gpu</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value: nvidia</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effect: NoSchedule</a:t>
            </a:r>
            <a:endParaRPr b="0" lang="pt-PT" sz="1100" spc="-1" strike="noStrike">
              <a:solidFill>
                <a:srgbClr val="000000"/>
              </a:solidFill>
              <a:latin typeface="Arial"/>
            </a:endParaRPr>
          </a:p>
          <a:p>
            <a:pPr>
              <a:lnSpc>
                <a:spcPct val="100000"/>
              </a:lnSpc>
            </a:pPr>
            <a:endParaRPr b="0" lang="pt-PT"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DaemonSet</a:t>
            </a:r>
            <a:endParaRPr b="0" lang="pt-PT" sz="3600" spc="-1" strike="noStrike">
              <a:solidFill>
                <a:srgbClr val="000000"/>
              </a:solidFill>
              <a:latin typeface="Arial"/>
            </a:endParaRPr>
          </a:p>
        </p:txBody>
      </p:sp>
      <p:sp>
        <p:nvSpPr>
          <p:cNvPr id="512" name="TextShape 2"/>
          <p:cNvSpPr txBox="1"/>
          <p:nvPr/>
        </p:nvSpPr>
        <p:spPr>
          <a:xfrm>
            <a:off x="457200" y="1200240"/>
            <a:ext cx="8229240" cy="3725280"/>
          </a:xfrm>
          <a:prstGeom prst="rect">
            <a:avLst/>
          </a:prstGeom>
          <a:noFill/>
          <a:ln>
            <a:noFill/>
          </a:ln>
        </p:spPr>
        <p:txBody>
          <a:bodyPr tIns="91440" bIns="91440">
            <a:noAutofit/>
          </a:bodyPr>
          <a:p>
            <a:pPr marL="457200" indent="-380520">
              <a:lnSpc>
                <a:spcPct val="100000"/>
              </a:lnSpc>
              <a:buClr>
                <a:srgbClr val="000000"/>
              </a:buClr>
              <a:buFont typeface="Arial"/>
              <a:buChar char="●"/>
            </a:pPr>
            <a:r>
              <a:rPr b="0" lang="pt-PT" sz="2400" spc="-1" strike="noStrike">
                <a:solidFill>
                  <a:srgbClr val="000000"/>
                </a:solidFill>
                <a:latin typeface="Arial"/>
                <a:ea typeface="Arial"/>
              </a:rPr>
              <a:t>Ensure that all nodes matching certain criteria will run an instance of the supplied Pod.</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Are ideal for cluster wide services such as log forwarding or monitoring.</a:t>
            </a:r>
            <a:endParaRPr b="0" lang="pt-PT" sz="2400" spc="-1" strike="noStrike">
              <a:solidFill>
                <a:srgbClr val="000000"/>
              </a:solidFill>
              <a:latin typeface="Arial"/>
            </a:endParaRPr>
          </a:p>
        </p:txBody>
      </p:sp>
      <p:pic>
        <p:nvPicPr>
          <p:cNvPr id="513" name="Google Shape;811;p114" descr=""/>
          <p:cNvPicPr/>
          <p:nvPr/>
        </p:nvPicPr>
        <p:blipFill>
          <a:blip r:embed="rId1"/>
          <a:stretch/>
        </p:blipFill>
        <p:spPr>
          <a:xfrm>
            <a:off x="1707840" y="3062880"/>
            <a:ext cx="5340240" cy="97164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StatefulSet</a:t>
            </a:r>
            <a:endParaRPr b="0" lang="pt-PT" sz="3600" spc="-1" strike="noStrike">
              <a:solidFill>
                <a:srgbClr val="000000"/>
              </a:solidFill>
              <a:latin typeface="Arial"/>
            </a:endParaRPr>
          </a:p>
        </p:txBody>
      </p:sp>
      <p:sp>
        <p:nvSpPr>
          <p:cNvPr id="515" name="TextShape 2"/>
          <p:cNvSpPr txBox="1"/>
          <p:nvPr/>
        </p:nvSpPr>
        <p:spPr>
          <a:xfrm>
            <a:off x="457200" y="1200240"/>
            <a:ext cx="8229240" cy="3725280"/>
          </a:xfrm>
          <a:prstGeom prst="rect">
            <a:avLst/>
          </a:prstGeom>
          <a:noFill/>
          <a:ln>
            <a:noFill/>
          </a:ln>
        </p:spPr>
        <p:txBody>
          <a:bodyPr tIns="91440" bIns="91440">
            <a:noAutofit/>
          </a:bodyPr>
          <a:p>
            <a:pPr marL="457200" indent="-380520">
              <a:lnSpc>
                <a:spcPct val="100000"/>
              </a:lnSpc>
              <a:buClr>
                <a:srgbClr val="000000"/>
              </a:buClr>
              <a:buFont typeface="Arial"/>
              <a:buChar char="●"/>
            </a:pPr>
            <a:r>
              <a:rPr b="0" lang="pt-PT" sz="2400" spc="-1" strike="noStrike">
                <a:solidFill>
                  <a:srgbClr val="000000"/>
                </a:solidFill>
                <a:latin typeface="Arial"/>
                <a:ea typeface="Arial"/>
              </a:rPr>
              <a:t>Tailored to managing Pods that must persist or maintain state. </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Pod lifecycle will be ordered and follow consistent patterns. </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Assigned a unique ordinal name following the convention of ‘</a:t>
            </a:r>
            <a:r>
              <a:rPr b="0" i="1" lang="pt-PT" sz="2400" spc="-1" strike="noStrike">
                <a:solidFill>
                  <a:srgbClr val="000000"/>
                </a:solidFill>
                <a:latin typeface="Arial"/>
                <a:ea typeface="Arial"/>
              </a:rPr>
              <a:t>&lt;statefulset name&gt;-&lt;ordinal index&gt;</a:t>
            </a:r>
            <a:r>
              <a:rPr b="0" lang="pt-PT" sz="2400" spc="-1" strike="noStrike">
                <a:solidFill>
                  <a:srgbClr val="000000"/>
                </a:solidFill>
                <a:latin typeface="Arial"/>
                <a:ea typeface="Arial"/>
              </a:rPr>
              <a:t>’.</a:t>
            </a:r>
            <a:endParaRPr b="0" lang="pt-PT" sz="2400" spc="-1" strike="noStrike">
              <a:solidFill>
                <a:srgbClr val="000000"/>
              </a:solidFill>
              <a:latin typeface="Arial"/>
            </a:endParaRPr>
          </a:p>
        </p:txBody>
      </p:sp>
      <p:pic>
        <p:nvPicPr>
          <p:cNvPr id="516" name="Google Shape;849;p119" descr=""/>
          <p:cNvPicPr/>
          <p:nvPr/>
        </p:nvPicPr>
        <p:blipFill>
          <a:blip r:embed="rId1"/>
          <a:stretch/>
        </p:blipFill>
        <p:spPr>
          <a:xfrm>
            <a:off x="1924560" y="4110840"/>
            <a:ext cx="5294160" cy="93240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Services</a:t>
            </a:r>
            <a:endParaRPr b="0" lang="pt-PT" sz="3600" spc="-1" strike="noStrike">
              <a:solidFill>
                <a:srgbClr val="000000"/>
              </a:solidFill>
              <a:latin typeface="Arial"/>
            </a:endParaRPr>
          </a:p>
        </p:txBody>
      </p:sp>
      <p:pic>
        <p:nvPicPr>
          <p:cNvPr id="308" name="Google Shape;197;p30" descr=""/>
          <p:cNvPicPr/>
          <p:nvPr/>
        </p:nvPicPr>
        <p:blipFill>
          <a:blip r:embed="rId1"/>
          <a:srcRect l="2880" t="2555" r="2709" b="3477"/>
          <a:stretch/>
        </p:blipFill>
        <p:spPr>
          <a:xfrm>
            <a:off x="4345560" y="1139040"/>
            <a:ext cx="4672800" cy="3953160"/>
          </a:xfrm>
          <a:prstGeom prst="rect">
            <a:avLst/>
          </a:prstGeom>
          <a:ln>
            <a:noFill/>
          </a:ln>
        </p:spPr>
      </p:pic>
      <p:sp>
        <p:nvSpPr>
          <p:cNvPr id="309" name="TextShape 2"/>
          <p:cNvSpPr txBox="1"/>
          <p:nvPr/>
        </p:nvSpPr>
        <p:spPr>
          <a:xfrm>
            <a:off x="457200" y="1200240"/>
            <a:ext cx="5171400" cy="857160"/>
          </a:xfrm>
          <a:prstGeom prst="rect">
            <a:avLst/>
          </a:prstGeom>
          <a:noFill/>
          <a:ln>
            <a:noFill/>
          </a:ln>
        </p:spPr>
        <p:txBody>
          <a:bodyPr tIns="91440" bIns="91440">
            <a:noAutofit/>
          </a:bodyPr>
          <a:p>
            <a:pPr marL="457200" indent="-380520">
              <a:lnSpc>
                <a:spcPct val="100000"/>
              </a:lnSpc>
              <a:spcAft>
                <a:spcPts val="1001"/>
              </a:spcAft>
              <a:buClr>
                <a:srgbClr val="000000"/>
              </a:buClr>
              <a:buFont typeface="Arial"/>
              <a:buChar char="●"/>
            </a:pPr>
            <a:r>
              <a:rPr b="1" lang="pt-PT" sz="2400" spc="-1" strike="noStrike">
                <a:solidFill>
                  <a:srgbClr val="000000"/>
                </a:solidFill>
                <a:latin typeface="Arial"/>
                <a:ea typeface="Arial"/>
              </a:rPr>
              <a:t>Unified method of accessing</a:t>
            </a:r>
            <a:r>
              <a:rPr b="0" lang="pt-PT" sz="2400" spc="-1" strike="noStrike">
                <a:solidFill>
                  <a:srgbClr val="000000"/>
                </a:solidFill>
                <a:latin typeface="Arial"/>
                <a:ea typeface="Arial"/>
              </a:rPr>
              <a:t> the exposed workloads of Pods. </a:t>
            </a:r>
            <a:endParaRPr b="0" lang="pt-PT" sz="2400" spc="-1" strike="noStrike">
              <a:solidFill>
                <a:srgbClr val="000000"/>
              </a:solidFill>
              <a:latin typeface="Arial"/>
            </a:endParaRPr>
          </a:p>
        </p:txBody>
      </p:sp>
      <p:sp>
        <p:nvSpPr>
          <p:cNvPr id="310" name="CustomShape 3"/>
          <p:cNvSpPr/>
          <p:nvPr/>
        </p:nvSpPr>
        <p:spPr>
          <a:xfrm>
            <a:off x="457200" y="1955880"/>
            <a:ext cx="4075560" cy="1617480"/>
          </a:xfrm>
          <a:prstGeom prst="rect">
            <a:avLst/>
          </a:prstGeom>
          <a:noFill/>
          <a:ln>
            <a:noFill/>
          </a:ln>
        </p:spPr>
        <p:style>
          <a:lnRef idx="0"/>
          <a:fillRef idx="0"/>
          <a:effectRef idx="0"/>
          <a:fontRef idx="minor"/>
        </p:style>
        <p:txBody>
          <a:bodyPr tIns="91440" bIns="91440">
            <a:noAutofit/>
          </a:bodyPr>
          <a:p>
            <a:pPr marL="457200" indent="-380520">
              <a:lnSpc>
                <a:spcPct val="100000"/>
              </a:lnSpc>
              <a:buClr>
                <a:srgbClr val="000000"/>
              </a:buClr>
              <a:buFont typeface="Arial"/>
              <a:buChar char="●"/>
            </a:pPr>
            <a:r>
              <a:rPr b="1" lang="pt-PT" sz="2400" spc="-1" strike="noStrike">
                <a:solidFill>
                  <a:srgbClr val="000000"/>
                </a:solidFill>
                <a:latin typeface="Arial"/>
                <a:ea typeface="Arial"/>
              </a:rPr>
              <a:t>Durable resource</a:t>
            </a:r>
            <a:endParaRPr b="0" lang="pt-PT" sz="2400" spc="-1" strike="noStrike">
              <a:latin typeface="Arial"/>
            </a:endParaRPr>
          </a:p>
          <a:p>
            <a:pPr lvl="1" marL="9144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static cluster IP</a:t>
            </a:r>
            <a:endParaRPr b="0" lang="pt-PT" sz="2400" spc="-1" strike="noStrike">
              <a:latin typeface="Arial"/>
            </a:endParaRPr>
          </a:p>
          <a:p>
            <a:pPr lvl="1" marL="914400" indent="-380520">
              <a:lnSpc>
                <a:spcPct val="100000"/>
              </a:lnSpc>
              <a:buClr>
                <a:srgbClr val="000000"/>
              </a:buClr>
              <a:buFont typeface="Arial"/>
              <a:buChar char="○"/>
            </a:pPr>
            <a:r>
              <a:rPr b="0" lang="pt-PT" sz="2400" spc="-1" strike="noStrike">
                <a:solidFill>
                  <a:srgbClr val="000000"/>
                </a:solidFill>
                <a:latin typeface="Arial"/>
                <a:ea typeface="Arial"/>
              </a:rPr>
              <a:t>static namespaced DNS name</a:t>
            </a: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StatefulSet</a:t>
            </a:r>
            <a:endParaRPr b="0" lang="pt-PT" sz="3600" spc="-1" strike="noStrike">
              <a:solidFill>
                <a:srgbClr val="000000"/>
              </a:solidFill>
              <a:latin typeface="Arial"/>
            </a:endParaRPr>
          </a:p>
        </p:txBody>
      </p:sp>
      <p:sp>
        <p:nvSpPr>
          <p:cNvPr id="518" name="TextShape 2"/>
          <p:cNvSpPr txBox="1"/>
          <p:nvPr/>
        </p:nvSpPr>
        <p:spPr>
          <a:xfrm>
            <a:off x="457200" y="1200240"/>
            <a:ext cx="3994200" cy="3725280"/>
          </a:xfrm>
          <a:prstGeom prst="rect">
            <a:avLst/>
          </a:prstGeom>
          <a:noFill/>
          <a:ln w="19080">
            <a:solidFill>
              <a:srgbClr val="000000"/>
            </a:solidFill>
            <a:round/>
          </a:ln>
        </p:spPr>
        <p:txBody>
          <a:bodyPr tIns="91440" bIns="91440">
            <a:noAutofit/>
          </a:bodyPr>
          <a:p>
            <a:pPr>
              <a:lnSpc>
                <a:spcPct val="100000"/>
              </a:lnSpc>
            </a:pPr>
            <a:r>
              <a:rPr b="0" lang="pt-PT" sz="1100" spc="-1" strike="noStrike">
                <a:solidFill>
                  <a:srgbClr val="1155cc"/>
                </a:solidFill>
                <a:latin typeface="Roboto Mono"/>
                <a:ea typeface="Roboto Mono"/>
              </a:rPr>
              <a:t>apiVersion: </a:t>
            </a:r>
            <a:r>
              <a:rPr b="0" lang="pt-PT" sz="1100" spc="-1" strike="noStrike">
                <a:solidFill>
                  <a:srgbClr val="cc0000"/>
                </a:solidFill>
                <a:latin typeface="Roboto Mono"/>
                <a:ea typeface="Roboto Mono"/>
              </a:rPr>
              <a:t>apps/v1</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kind: </a:t>
            </a:r>
            <a:r>
              <a:rPr b="0" lang="pt-PT" sz="1100" spc="-1" strike="noStrike">
                <a:solidFill>
                  <a:srgbClr val="cc0000"/>
                </a:solidFill>
                <a:latin typeface="Roboto Mono"/>
                <a:ea typeface="Roboto Mono"/>
              </a:rPr>
              <a:t>StatefulSet</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metadata:</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name:</a:t>
            </a:r>
            <a:r>
              <a:rPr b="0" lang="pt-PT" sz="1100" spc="-1" strike="noStrike">
                <a:solidFill>
                  <a:srgbClr val="000000"/>
                </a:solidFill>
                <a:latin typeface="Roboto Mono"/>
                <a:ea typeface="Roboto Mono"/>
              </a:rPr>
              <a:t> </a:t>
            </a:r>
            <a:r>
              <a:rPr b="0" lang="pt-PT" sz="1100" spc="-1" strike="noStrike">
                <a:solidFill>
                  <a:srgbClr val="cc0000"/>
                </a:solidFill>
                <a:latin typeface="Roboto Mono"/>
                <a:ea typeface="Roboto Mono"/>
              </a:rPr>
              <a:t>sts-example</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spec:</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replicas: </a:t>
            </a:r>
            <a:r>
              <a:rPr b="0" lang="pt-PT" sz="1100" spc="-1" strike="noStrike">
                <a:solidFill>
                  <a:srgbClr val="cc0000"/>
                </a:solidFill>
                <a:latin typeface="Roboto Mono"/>
                <a:ea typeface="Roboto Mono"/>
              </a:rPr>
              <a:t>2</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revisionHistoryLimit: </a:t>
            </a:r>
            <a:r>
              <a:rPr b="0" lang="pt-PT" sz="1100" spc="-1" strike="noStrike">
                <a:solidFill>
                  <a:srgbClr val="cc0000"/>
                </a:solidFill>
                <a:latin typeface="Roboto Mono"/>
                <a:ea typeface="Roboto Mono"/>
              </a:rPr>
              <a:t>3</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selector:</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matchLabels:</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app: </a:t>
            </a:r>
            <a:r>
              <a:rPr b="0" lang="pt-PT" sz="1100" spc="-1" strike="noStrike">
                <a:solidFill>
                  <a:srgbClr val="cc0000"/>
                </a:solidFill>
                <a:latin typeface="Roboto Mono"/>
                <a:ea typeface="Roboto Mono"/>
              </a:rPr>
              <a:t>stateful</a:t>
            </a:r>
            <a:endParaRPr b="0" lang="pt-PT" sz="1100" spc="-1" strike="noStrike">
              <a:solidFill>
                <a:srgbClr val="000000"/>
              </a:solidFill>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serviceName:</a:t>
            </a:r>
            <a:r>
              <a:rPr b="0" lang="pt-PT" sz="1100" spc="-1" strike="noStrike">
                <a:solidFill>
                  <a:srgbClr val="cc0000"/>
                </a:solidFill>
                <a:latin typeface="Roboto Mono"/>
                <a:ea typeface="Roboto Mono"/>
              </a:rPr>
              <a:t> app</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updateStrategy:</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type: </a:t>
            </a:r>
            <a:r>
              <a:rPr b="0" lang="pt-PT" sz="1100" spc="-1" strike="noStrike">
                <a:solidFill>
                  <a:srgbClr val="cc0000"/>
                </a:solidFill>
                <a:latin typeface="Roboto Mono"/>
                <a:ea typeface="Roboto Mono"/>
              </a:rPr>
              <a:t>RollingUpdate</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rollingUpdate:</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partition: </a:t>
            </a:r>
            <a:r>
              <a:rPr b="0" lang="pt-PT" sz="1100" spc="-1" strike="noStrike">
                <a:solidFill>
                  <a:srgbClr val="cc0000"/>
                </a:solidFill>
                <a:latin typeface="Roboto Mono"/>
                <a:ea typeface="Roboto Mono"/>
              </a:rPr>
              <a:t>0</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template:</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metadata:</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labels:</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app: </a:t>
            </a:r>
            <a:r>
              <a:rPr b="0" lang="pt-PT" sz="1100" spc="-1" strike="noStrike">
                <a:solidFill>
                  <a:srgbClr val="cc0000"/>
                </a:solidFill>
                <a:latin typeface="Roboto Mono"/>
                <a:ea typeface="Roboto Mono"/>
              </a:rPr>
              <a:t>stateful</a:t>
            </a:r>
            <a:endParaRPr b="0" lang="pt-PT" sz="1100" spc="-1" strike="noStrike">
              <a:solidFill>
                <a:srgbClr val="000000"/>
              </a:solidFill>
              <a:latin typeface="Arial"/>
            </a:endParaRPr>
          </a:p>
          <a:p>
            <a:pPr algn="ctr">
              <a:lnSpc>
                <a:spcPct val="100000"/>
              </a:lnSpc>
            </a:pPr>
            <a:r>
              <a:rPr b="1" lang="pt-PT" sz="1800" spc="-1" strike="noStrike">
                <a:solidFill>
                  <a:srgbClr val="a64d79"/>
                </a:solidFill>
                <a:latin typeface="Roboto Mono"/>
                <a:ea typeface="Roboto Mono"/>
              </a:rPr>
              <a:t>&lt;continued&gt;</a:t>
            </a:r>
            <a:endParaRPr b="0" lang="pt-PT" sz="1800" spc="-1" strike="noStrike">
              <a:solidFill>
                <a:srgbClr val="000000"/>
              </a:solidFill>
              <a:latin typeface="Arial"/>
            </a:endParaRPr>
          </a:p>
          <a:p>
            <a:pPr>
              <a:lnSpc>
                <a:spcPct val="100000"/>
              </a:lnSpc>
            </a:pPr>
            <a:endParaRPr b="0" lang="pt-PT" sz="1800" spc="-1" strike="noStrike">
              <a:solidFill>
                <a:srgbClr val="000000"/>
              </a:solidFill>
              <a:latin typeface="Arial"/>
            </a:endParaRPr>
          </a:p>
        </p:txBody>
      </p:sp>
      <p:sp>
        <p:nvSpPr>
          <p:cNvPr id="519" name="TextShape 3"/>
          <p:cNvSpPr txBox="1"/>
          <p:nvPr/>
        </p:nvSpPr>
        <p:spPr>
          <a:xfrm>
            <a:off x="4692240" y="1200240"/>
            <a:ext cx="3994200" cy="3725280"/>
          </a:xfrm>
          <a:prstGeom prst="rect">
            <a:avLst/>
          </a:prstGeom>
          <a:noFill/>
          <a:ln w="19080">
            <a:solidFill>
              <a:srgbClr val="000000"/>
            </a:solidFill>
            <a:round/>
          </a:ln>
        </p:spPr>
        <p:txBody>
          <a:bodyPr tIns="91440" bIns="91440">
            <a:noAutofit/>
          </a:bodyPr>
          <a:p>
            <a:pPr algn="ctr">
              <a:lnSpc>
                <a:spcPct val="100000"/>
              </a:lnSpc>
            </a:pPr>
            <a:r>
              <a:rPr b="1" lang="pt-PT" sz="1800" spc="-1" strike="noStrike">
                <a:solidFill>
                  <a:srgbClr val="a64d79"/>
                </a:solidFill>
                <a:latin typeface="Roboto Mono"/>
                <a:ea typeface="Roboto Mono"/>
              </a:rPr>
              <a:t>&lt;continued&gt;</a:t>
            </a:r>
            <a:endParaRPr b="0" lang="pt-PT" sz="1800" spc="-1" strike="noStrike">
              <a:solidFill>
                <a:srgbClr val="000000"/>
              </a:solidFill>
              <a:latin typeface="Arial"/>
            </a:endParaRPr>
          </a:p>
          <a:p>
            <a:pPr>
              <a:lnSpc>
                <a:spcPct val="100000"/>
              </a:lnSpc>
            </a:pPr>
            <a:r>
              <a:rPr b="0" lang="pt-PT" sz="1000" spc="-1" strike="noStrike">
                <a:solidFill>
                  <a:srgbClr val="1155cc"/>
                </a:solidFill>
                <a:latin typeface="Roboto Mono"/>
                <a:ea typeface="Roboto Mono"/>
              </a:rPr>
              <a:t>  </a:t>
            </a: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spec:</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containers:</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 name: </a:t>
            </a:r>
            <a:r>
              <a:rPr b="0" lang="pt-PT" sz="1100" spc="-1" strike="noStrike">
                <a:solidFill>
                  <a:srgbClr val="cc0000"/>
                </a:solidFill>
                <a:latin typeface="Roboto Mono"/>
                <a:ea typeface="Roboto Mono"/>
              </a:rPr>
              <a:t>nginx</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image: </a:t>
            </a:r>
            <a:r>
              <a:rPr b="0" lang="pt-PT" sz="1100" spc="-1" strike="noStrike">
                <a:solidFill>
                  <a:srgbClr val="cc0000"/>
                </a:solidFill>
                <a:latin typeface="Roboto Mono"/>
                <a:ea typeface="Roboto Mono"/>
              </a:rPr>
              <a:t>nginx:stable-alpine</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ports:</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 containerPort: </a:t>
            </a:r>
            <a:r>
              <a:rPr b="0" lang="pt-PT" sz="1100" spc="-1" strike="noStrike">
                <a:solidFill>
                  <a:srgbClr val="cc0000"/>
                </a:solidFill>
                <a:latin typeface="Roboto Mono"/>
                <a:ea typeface="Roboto Mono"/>
              </a:rPr>
              <a:t>80</a:t>
            </a:r>
            <a:endParaRPr b="0" lang="pt-PT" sz="1100" spc="-1" strike="noStrike">
              <a:solidFill>
                <a:srgbClr val="000000"/>
              </a:solidFill>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volumeMounts:</a:t>
            </a:r>
            <a:endParaRPr b="0" lang="pt-PT" sz="1100" spc="-1" strike="noStrike">
              <a:solidFill>
                <a:srgbClr val="000000"/>
              </a:solidFill>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 name:</a:t>
            </a:r>
            <a:r>
              <a:rPr b="0" lang="pt-PT" sz="1100" spc="-1" strike="noStrike">
                <a:solidFill>
                  <a:srgbClr val="cc0000"/>
                </a:solidFill>
                <a:latin typeface="Roboto Mono"/>
                <a:ea typeface="Roboto Mono"/>
              </a:rPr>
              <a:t> www</a:t>
            </a:r>
            <a:endParaRPr b="0" lang="pt-PT" sz="1100" spc="-1" strike="noStrike">
              <a:solidFill>
                <a:srgbClr val="000000"/>
              </a:solidFill>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mountPath:</a:t>
            </a:r>
            <a:r>
              <a:rPr b="0" lang="pt-PT" sz="1100" spc="-1" strike="noStrike">
                <a:solidFill>
                  <a:srgbClr val="cc0000"/>
                </a:solidFill>
                <a:latin typeface="Roboto Mono"/>
                <a:ea typeface="Roboto Mono"/>
              </a:rPr>
              <a:t> /usr/share/nginx/html</a:t>
            </a:r>
            <a:endParaRPr b="0" lang="pt-PT" sz="1100" spc="-1" strike="noStrike">
              <a:solidFill>
                <a:srgbClr val="000000"/>
              </a:solidFill>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volumeClaimTemplates:</a:t>
            </a:r>
            <a:endParaRPr b="0" lang="pt-PT" sz="1100" spc="-1" strike="noStrike">
              <a:solidFill>
                <a:srgbClr val="000000"/>
              </a:solidFill>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 metadata:</a:t>
            </a:r>
            <a:endParaRPr b="0" lang="pt-PT" sz="1100" spc="-1" strike="noStrike">
              <a:solidFill>
                <a:srgbClr val="000000"/>
              </a:solidFill>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name:</a:t>
            </a:r>
            <a:r>
              <a:rPr b="0" lang="pt-PT" sz="1100" spc="-1" strike="noStrike">
                <a:solidFill>
                  <a:srgbClr val="cc0000"/>
                </a:solidFill>
                <a:latin typeface="Roboto Mono"/>
                <a:ea typeface="Roboto Mono"/>
              </a:rPr>
              <a:t> www</a:t>
            </a:r>
            <a:endParaRPr b="0" lang="pt-PT" sz="1100" spc="-1" strike="noStrike">
              <a:solidFill>
                <a:srgbClr val="000000"/>
              </a:solidFill>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spec:</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accessModes: </a:t>
            </a:r>
            <a:r>
              <a:rPr b="0" lang="pt-PT" sz="1100" spc="-1" strike="noStrike">
                <a:solidFill>
                  <a:srgbClr val="cc0000"/>
                </a:solidFill>
                <a:latin typeface="Roboto Mono"/>
                <a:ea typeface="Roboto Mono"/>
              </a:rPr>
              <a:t>[ "ReadWriteOnce" ]</a:t>
            </a:r>
            <a:endParaRPr b="0" lang="pt-PT" sz="1100" spc="-1" strike="noStrike">
              <a:solidFill>
                <a:srgbClr val="000000"/>
              </a:solidFill>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storageClassName:</a:t>
            </a:r>
            <a:r>
              <a:rPr b="0" lang="pt-PT" sz="1100" spc="-1" strike="noStrike">
                <a:solidFill>
                  <a:srgbClr val="cc0000"/>
                </a:solidFill>
                <a:latin typeface="Roboto Mono"/>
                <a:ea typeface="Roboto Mono"/>
              </a:rPr>
              <a:t> standard</a:t>
            </a:r>
            <a:endParaRPr b="0" lang="pt-PT" sz="1100" spc="-1" strike="noStrike">
              <a:solidFill>
                <a:srgbClr val="000000"/>
              </a:solidFill>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resources:</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requests:</a:t>
            </a:r>
            <a:endParaRPr b="0" lang="pt-PT" sz="1100" spc="-1" strike="noStrike">
              <a:solidFill>
                <a:srgbClr val="000000"/>
              </a:solidFill>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storage:</a:t>
            </a:r>
            <a:r>
              <a:rPr b="0" lang="pt-PT" sz="1100" spc="-1" strike="noStrike">
                <a:solidFill>
                  <a:srgbClr val="cc0000"/>
                </a:solidFill>
                <a:latin typeface="Roboto Mono"/>
                <a:ea typeface="Roboto Mono"/>
              </a:rPr>
              <a:t> 1Gi</a:t>
            </a:r>
            <a:endParaRPr b="0" lang="pt-PT" sz="1100" spc="-1" strike="noStrike">
              <a:solidFill>
                <a:srgbClr val="000000"/>
              </a:solidFill>
              <a:latin typeface="Arial"/>
            </a:endParaRPr>
          </a:p>
          <a:p>
            <a:pPr>
              <a:lnSpc>
                <a:spcPct val="100000"/>
              </a:lnSpc>
            </a:pPr>
            <a:endParaRPr b="0" lang="pt-PT"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StatefulSet</a:t>
            </a:r>
            <a:endParaRPr b="0" lang="pt-PT" sz="3600" spc="-1" strike="noStrike">
              <a:solidFill>
                <a:srgbClr val="000000"/>
              </a:solidFill>
              <a:latin typeface="Arial"/>
            </a:endParaRPr>
          </a:p>
        </p:txBody>
      </p:sp>
      <p:sp>
        <p:nvSpPr>
          <p:cNvPr id="521" name="TextShape 2"/>
          <p:cNvSpPr txBox="1"/>
          <p:nvPr/>
        </p:nvSpPr>
        <p:spPr>
          <a:xfrm>
            <a:off x="5881320" y="1288080"/>
            <a:ext cx="2805120" cy="3637440"/>
          </a:xfrm>
          <a:prstGeom prst="rect">
            <a:avLst/>
          </a:prstGeom>
          <a:noFill/>
          <a:ln w="19080">
            <a:solidFill>
              <a:srgbClr val="000000"/>
            </a:solidFill>
            <a:round/>
          </a:ln>
        </p:spPr>
        <p:txBody>
          <a:bodyPr tIns="91440" bIns="91440">
            <a:noAutofit/>
          </a:bodyPr>
          <a:p>
            <a:pPr>
              <a:lnSpc>
                <a:spcPct val="100000"/>
              </a:lnSpc>
            </a:pPr>
            <a:r>
              <a:rPr b="0" lang="pt-PT" sz="1300" spc="-1" strike="noStrike">
                <a:solidFill>
                  <a:srgbClr val="1155cc"/>
                </a:solidFill>
                <a:latin typeface="Roboto Mono"/>
                <a:ea typeface="Roboto Mono"/>
              </a:rPr>
              <a:t>apiVersion: </a:t>
            </a:r>
            <a:r>
              <a:rPr b="0" lang="pt-PT" sz="1300" spc="-1" strike="noStrike">
                <a:solidFill>
                  <a:srgbClr val="cc0000"/>
                </a:solidFill>
                <a:latin typeface="Roboto Mono"/>
                <a:ea typeface="Roboto Mono"/>
              </a:rPr>
              <a:t>apps/v1</a:t>
            </a:r>
            <a:endParaRPr b="0" lang="pt-PT" sz="1300" spc="-1" strike="noStrike">
              <a:solidFill>
                <a:srgbClr val="000000"/>
              </a:solidFill>
              <a:latin typeface="Arial"/>
            </a:endParaRPr>
          </a:p>
          <a:p>
            <a:pPr>
              <a:lnSpc>
                <a:spcPct val="100000"/>
              </a:lnSpc>
            </a:pPr>
            <a:r>
              <a:rPr b="0" lang="pt-PT" sz="1300" spc="-1" strike="noStrike">
                <a:solidFill>
                  <a:srgbClr val="1155cc"/>
                </a:solidFill>
                <a:latin typeface="Roboto Mono"/>
                <a:ea typeface="Roboto Mono"/>
              </a:rPr>
              <a:t>kind: </a:t>
            </a:r>
            <a:r>
              <a:rPr b="0" lang="pt-PT" sz="1300" spc="-1" strike="noStrike">
                <a:solidFill>
                  <a:srgbClr val="cc0000"/>
                </a:solidFill>
                <a:latin typeface="Roboto Mono"/>
                <a:ea typeface="Roboto Mono"/>
              </a:rPr>
              <a:t>StatefulSet</a:t>
            </a:r>
            <a:endParaRPr b="0" lang="pt-PT" sz="1300" spc="-1" strike="noStrike">
              <a:solidFill>
                <a:srgbClr val="000000"/>
              </a:solidFill>
              <a:latin typeface="Arial"/>
            </a:endParaRPr>
          </a:p>
          <a:p>
            <a:pPr>
              <a:lnSpc>
                <a:spcPct val="100000"/>
              </a:lnSpc>
            </a:pPr>
            <a:r>
              <a:rPr b="0" lang="pt-PT" sz="1300" spc="-1" strike="noStrike">
                <a:solidFill>
                  <a:srgbClr val="1155cc"/>
                </a:solidFill>
                <a:latin typeface="Roboto Mono"/>
                <a:ea typeface="Roboto Mono"/>
              </a:rPr>
              <a:t>metadata:</a:t>
            </a:r>
            <a:endParaRPr b="0" lang="pt-PT" sz="1300" spc="-1" strike="noStrike">
              <a:solidFill>
                <a:srgbClr val="000000"/>
              </a:solidFill>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1155cc"/>
                </a:solidFill>
                <a:latin typeface="Roboto Mono"/>
                <a:ea typeface="Roboto Mono"/>
              </a:rPr>
              <a:t>name:</a:t>
            </a:r>
            <a:r>
              <a:rPr b="0" lang="pt-PT" sz="1300" spc="-1" strike="noStrike">
                <a:solidFill>
                  <a:srgbClr val="000000"/>
                </a:solidFill>
                <a:latin typeface="Roboto Mono"/>
                <a:ea typeface="Roboto Mono"/>
              </a:rPr>
              <a:t> </a:t>
            </a:r>
            <a:r>
              <a:rPr b="0" lang="pt-PT" sz="1300" spc="-1" strike="noStrike">
                <a:solidFill>
                  <a:srgbClr val="cc0000"/>
                </a:solidFill>
                <a:latin typeface="Roboto Mono"/>
                <a:ea typeface="Roboto Mono"/>
              </a:rPr>
              <a:t>sts-example</a:t>
            </a:r>
            <a:endParaRPr b="0" lang="pt-PT" sz="1300" spc="-1" strike="noStrike">
              <a:solidFill>
                <a:srgbClr val="000000"/>
              </a:solidFill>
              <a:latin typeface="Arial"/>
            </a:endParaRPr>
          </a:p>
          <a:p>
            <a:pPr>
              <a:lnSpc>
                <a:spcPct val="100000"/>
              </a:lnSpc>
            </a:pPr>
            <a:r>
              <a:rPr b="0" lang="pt-PT" sz="1300" spc="-1" strike="noStrike">
                <a:solidFill>
                  <a:srgbClr val="1155cc"/>
                </a:solidFill>
                <a:latin typeface="Roboto Mono"/>
                <a:ea typeface="Roboto Mono"/>
              </a:rPr>
              <a:t>spec:</a:t>
            </a:r>
            <a:endParaRPr b="0" lang="pt-PT" sz="1300" spc="-1" strike="noStrike">
              <a:solidFill>
                <a:srgbClr val="000000"/>
              </a:solidFill>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1155cc"/>
                </a:solidFill>
                <a:latin typeface="Roboto Mono"/>
                <a:ea typeface="Roboto Mono"/>
              </a:rPr>
              <a:t>replicas: </a:t>
            </a:r>
            <a:r>
              <a:rPr b="0" lang="pt-PT" sz="1300" spc="-1" strike="noStrike">
                <a:solidFill>
                  <a:srgbClr val="cc0000"/>
                </a:solidFill>
                <a:latin typeface="Roboto Mono"/>
                <a:ea typeface="Roboto Mono"/>
              </a:rPr>
              <a:t>2</a:t>
            </a:r>
            <a:endParaRPr b="0" lang="pt-PT" sz="1300" spc="-1" strike="noStrike">
              <a:solidFill>
                <a:srgbClr val="000000"/>
              </a:solidFill>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1155cc"/>
                </a:solidFill>
                <a:latin typeface="Roboto Mono"/>
                <a:ea typeface="Roboto Mono"/>
              </a:rPr>
              <a:t>revisionHistoryLimit: </a:t>
            </a:r>
            <a:r>
              <a:rPr b="0" lang="pt-PT" sz="1300" spc="-1" strike="noStrike">
                <a:solidFill>
                  <a:srgbClr val="cc0000"/>
                </a:solidFill>
                <a:latin typeface="Roboto Mono"/>
                <a:ea typeface="Roboto Mono"/>
              </a:rPr>
              <a:t>3</a:t>
            </a:r>
            <a:endParaRPr b="0" lang="pt-PT" sz="1300" spc="-1" strike="noStrike">
              <a:solidFill>
                <a:srgbClr val="000000"/>
              </a:solidFill>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1155cc"/>
                </a:solidFill>
                <a:latin typeface="Roboto Mono"/>
                <a:ea typeface="Roboto Mono"/>
              </a:rPr>
              <a:t>selector:</a:t>
            </a:r>
            <a:endParaRPr b="0" lang="pt-PT" sz="1300" spc="-1" strike="noStrike">
              <a:solidFill>
                <a:srgbClr val="000000"/>
              </a:solidFill>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1155cc"/>
                </a:solidFill>
                <a:latin typeface="Roboto Mono"/>
                <a:ea typeface="Roboto Mono"/>
              </a:rPr>
              <a:t>matchLabels:</a:t>
            </a:r>
            <a:endParaRPr b="0" lang="pt-PT" sz="1300" spc="-1" strike="noStrike">
              <a:solidFill>
                <a:srgbClr val="000000"/>
              </a:solidFill>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1155cc"/>
                </a:solidFill>
                <a:latin typeface="Roboto Mono"/>
                <a:ea typeface="Roboto Mono"/>
              </a:rPr>
              <a:t>app: </a:t>
            </a:r>
            <a:r>
              <a:rPr b="0" lang="pt-PT" sz="1300" spc="-1" strike="noStrike">
                <a:solidFill>
                  <a:srgbClr val="cc0000"/>
                </a:solidFill>
                <a:latin typeface="Roboto Mono"/>
                <a:ea typeface="Roboto Mono"/>
              </a:rPr>
              <a:t>stateful</a:t>
            </a:r>
            <a:endParaRPr b="0" lang="pt-PT" sz="1300" spc="-1" strike="noStrike">
              <a:solidFill>
                <a:srgbClr val="000000"/>
              </a:solidFill>
              <a:latin typeface="Arial"/>
            </a:endParaRPr>
          </a:p>
          <a:p>
            <a:pPr>
              <a:lnSpc>
                <a:spcPct val="100000"/>
              </a:lnSpc>
            </a:pPr>
            <a:r>
              <a:rPr b="0" lang="pt-PT" sz="1300" spc="-1" strike="noStrike">
                <a:solidFill>
                  <a:srgbClr val="cc0000"/>
                </a:solidFill>
                <a:latin typeface="Roboto Mono"/>
                <a:ea typeface="Roboto Mono"/>
              </a:rPr>
              <a:t>  </a:t>
            </a:r>
            <a:r>
              <a:rPr b="0" lang="pt-PT" sz="1300" spc="-1" strike="noStrike">
                <a:solidFill>
                  <a:srgbClr val="1155cc"/>
                </a:solidFill>
                <a:latin typeface="Roboto Mono"/>
                <a:ea typeface="Roboto Mono"/>
              </a:rPr>
              <a:t>serviceName:</a:t>
            </a:r>
            <a:r>
              <a:rPr b="0" lang="pt-PT" sz="1300" spc="-1" strike="noStrike">
                <a:solidFill>
                  <a:srgbClr val="cc0000"/>
                </a:solidFill>
                <a:latin typeface="Roboto Mono"/>
                <a:ea typeface="Roboto Mono"/>
              </a:rPr>
              <a:t> app</a:t>
            </a:r>
            <a:endParaRPr b="0" lang="pt-PT" sz="1300" spc="-1" strike="noStrike">
              <a:solidFill>
                <a:srgbClr val="000000"/>
              </a:solidFill>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1155cc"/>
                </a:solidFill>
                <a:latin typeface="Roboto Mono"/>
                <a:ea typeface="Roboto Mono"/>
              </a:rPr>
              <a:t>updateStrategy:</a:t>
            </a:r>
            <a:endParaRPr b="0" lang="pt-PT" sz="1300" spc="-1" strike="noStrike">
              <a:solidFill>
                <a:srgbClr val="000000"/>
              </a:solidFill>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1155cc"/>
                </a:solidFill>
                <a:latin typeface="Roboto Mono"/>
                <a:ea typeface="Roboto Mono"/>
              </a:rPr>
              <a:t>type: </a:t>
            </a:r>
            <a:r>
              <a:rPr b="0" lang="pt-PT" sz="1300" spc="-1" strike="noStrike">
                <a:solidFill>
                  <a:srgbClr val="cc0000"/>
                </a:solidFill>
                <a:latin typeface="Roboto Mono"/>
                <a:ea typeface="Roboto Mono"/>
              </a:rPr>
              <a:t>RollingUpdate</a:t>
            </a:r>
            <a:endParaRPr b="0" lang="pt-PT" sz="1300" spc="-1" strike="noStrike">
              <a:solidFill>
                <a:srgbClr val="000000"/>
              </a:solidFill>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1155cc"/>
                </a:solidFill>
                <a:latin typeface="Roboto Mono"/>
                <a:ea typeface="Roboto Mono"/>
              </a:rPr>
              <a:t>rollingUpdate:</a:t>
            </a:r>
            <a:endParaRPr b="0" lang="pt-PT" sz="1300" spc="-1" strike="noStrike">
              <a:solidFill>
                <a:srgbClr val="000000"/>
              </a:solidFill>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1155cc"/>
                </a:solidFill>
                <a:latin typeface="Roboto Mono"/>
                <a:ea typeface="Roboto Mono"/>
              </a:rPr>
              <a:t>partition: </a:t>
            </a:r>
            <a:r>
              <a:rPr b="0" lang="pt-PT" sz="1300" spc="-1" strike="noStrike">
                <a:solidFill>
                  <a:srgbClr val="cc0000"/>
                </a:solidFill>
                <a:latin typeface="Roboto Mono"/>
                <a:ea typeface="Roboto Mono"/>
              </a:rPr>
              <a:t>0</a:t>
            </a:r>
            <a:endParaRPr b="0" lang="pt-PT" sz="1300" spc="-1" strike="noStrike">
              <a:solidFill>
                <a:srgbClr val="000000"/>
              </a:solidFill>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1155cc"/>
                </a:solidFill>
                <a:latin typeface="Roboto Mono"/>
                <a:ea typeface="Roboto Mono"/>
              </a:rPr>
              <a:t>template:</a:t>
            </a:r>
            <a:endParaRPr b="0" lang="pt-PT" sz="1300" spc="-1" strike="noStrike">
              <a:solidFill>
                <a:srgbClr val="000000"/>
              </a:solidFill>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38761d"/>
                </a:solidFill>
                <a:latin typeface="Roboto Mono"/>
                <a:ea typeface="Roboto Mono"/>
              </a:rPr>
              <a:t>&lt;pod template&gt;</a:t>
            </a:r>
            <a:endParaRPr b="0" lang="pt-PT" sz="1300" spc="-1" strike="noStrike">
              <a:solidFill>
                <a:srgbClr val="000000"/>
              </a:solidFill>
              <a:latin typeface="Arial"/>
            </a:endParaRPr>
          </a:p>
        </p:txBody>
      </p:sp>
      <p:sp>
        <p:nvSpPr>
          <p:cNvPr id="522" name="TextShape 3"/>
          <p:cNvSpPr txBox="1"/>
          <p:nvPr/>
        </p:nvSpPr>
        <p:spPr>
          <a:xfrm>
            <a:off x="457200" y="1288080"/>
            <a:ext cx="4999320" cy="3637440"/>
          </a:xfrm>
          <a:prstGeom prst="rect">
            <a:avLst/>
          </a:prstGeom>
          <a:noFill/>
          <a:ln>
            <a:noFill/>
          </a:ln>
        </p:spPr>
        <p:txBody>
          <a:bodyPr tIns="91440" bIns="91440">
            <a:noAutofit/>
          </a:bodyPr>
          <a:p>
            <a:pPr marL="457200" indent="-342720">
              <a:lnSpc>
                <a:spcPct val="100000"/>
              </a:lnSpc>
              <a:spcBef>
                <a:spcPts val="1001"/>
              </a:spcBef>
              <a:buClr>
                <a:srgbClr val="000000"/>
              </a:buClr>
              <a:buFont typeface="Arial"/>
              <a:buChar char="●"/>
            </a:pPr>
            <a:r>
              <a:rPr b="0" lang="pt-PT" sz="1800" spc="-1" strike="noStrike">
                <a:solidFill>
                  <a:srgbClr val="1155cc"/>
                </a:solidFill>
                <a:latin typeface="Roboto Mono"/>
                <a:ea typeface="Roboto Mono"/>
              </a:rPr>
              <a:t>revisionHistoryLimit: </a:t>
            </a:r>
            <a:r>
              <a:rPr b="0" lang="pt-PT" sz="1800" spc="-1" strike="noStrike">
                <a:solidFill>
                  <a:srgbClr val="000000"/>
                </a:solidFill>
                <a:latin typeface="Arial"/>
                <a:ea typeface="Arial"/>
              </a:rPr>
              <a:t>The number of previous iterations of the StatefulSet to retain.</a:t>
            </a:r>
            <a:endParaRPr b="0" lang="pt-PT" sz="1800" spc="-1" strike="noStrike">
              <a:solidFill>
                <a:srgbClr val="000000"/>
              </a:solidFill>
              <a:latin typeface="Arial"/>
            </a:endParaRPr>
          </a:p>
          <a:p>
            <a:pPr marL="457200" indent="-342720">
              <a:lnSpc>
                <a:spcPct val="100000"/>
              </a:lnSpc>
              <a:spcBef>
                <a:spcPts val="1001"/>
              </a:spcBef>
              <a:buClr>
                <a:srgbClr val="000000"/>
              </a:buClr>
              <a:buFont typeface="Arial"/>
              <a:buChar char="●"/>
            </a:pPr>
            <a:r>
              <a:rPr b="0" lang="pt-PT" sz="1800" spc="-1" strike="noStrike">
                <a:solidFill>
                  <a:srgbClr val="1155cc"/>
                </a:solidFill>
                <a:latin typeface="Roboto Mono"/>
                <a:ea typeface="Roboto Mono"/>
              </a:rPr>
              <a:t>serviceName: </a:t>
            </a:r>
            <a:r>
              <a:rPr b="0" lang="pt-PT" sz="1800" spc="-1" strike="noStrike">
                <a:solidFill>
                  <a:srgbClr val="000000"/>
                </a:solidFill>
                <a:latin typeface="Arial"/>
                <a:ea typeface="Arial"/>
              </a:rPr>
              <a:t>The name of the associated headless service; or a service without a </a:t>
            </a:r>
            <a:r>
              <a:rPr b="1" lang="pt-PT" sz="1800" spc="-1" strike="noStrike">
                <a:solidFill>
                  <a:srgbClr val="000000"/>
                </a:solidFill>
                <a:latin typeface="Arial"/>
                <a:ea typeface="Arial"/>
              </a:rPr>
              <a:t>ClusterIP</a:t>
            </a:r>
            <a:r>
              <a:rPr b="0" lang="pt-PT" sz="1800" spc="-1" strike="noStrike">
                <a:solidFill>
                  <a:srgbClr val="000000"/>
                </a:solidFill>
                <a:latin typeface="Arial"/>
                <a:ea typeface="Arial"/>
              </a:rPr>
              <a:t>.</a:t>
            </a:r>
            <a:endParaRPr b="0" lang="pt-PT" sz="1800" spc="-1" strike="noStrike">
              <a:solidFill>
                <a:srgbClr val="000000"/>
              </a:solidFill>
              <a:latin typeface="Arial"/>
            </a:endParaRPr>
          </a:p>
          <a:p>
            <a:pPr>
              <a:lnSpc>
                <a:spcPct val="100000"/>
              </a:lnSpc>
              <a:spcBef>
                <a:spcPts val="1001"/>
              </a:spcBef>
            </a:pPr>
            <a:endParaRPr b="0" lang="pt-PT" sz="1800" spc="-1" strike="noStrike">
              <a:solidFill>
                <a:srgbClr val="000000"/>
              </a:solidFill>
              <a:latin typeface="Arial"/>
            </a:endParaRPr>
          </a:p>
          <a:p>
            <a:pPr>
              <a:lnSpc>
                <a:spcPct val="100000"/>
              </a:lnSpc>
            </a:pPr>
            <a:endParaRPr b="0" lang="pt-PT" sz="1800" spc="-1" strike="noStrike">
              <a:solidFill>
                <a:srgbClr val="000000"/>
              </a:solidFill>
              <a:latin typeface="Arial"/>
            </a:endParaRPr>
          </a:p>
          <a:p>
            <a:pPr>
              <a:lnSpc>
                <a:spcPct val="100000"/>
              </a:lnSpc>
            </a:pPr>
            <a:endParaRPr b="0" lang="pt-PT" sz="1800" spc="-1" strike="noStrike">
              <a:solidFill>
                <a:srgbClr val="000000"/>
              </a:solidFill>
              <a:latin typeface="Arial"/>
            </a:endParaRPr>
          </a:p>
          <a:p>
            <a:pPr>
              <a:lnSpc>
                <a:spcPct val="100000"/>
              </a:lnSpc>
            </a:pPr>
            <a:endParaRPr b="0" lang="pt-PT" sz="1800" spc="-1" strike="noStrike">
              <a:solidFill>
                <a:srgbClr val="000000"/>
              </a:solidFill>
              <a:latin typeface="Arial"/>
            </a:endParaRPr>
          </a:p>
          <a:p>
            <a:pPr>
              <a:lnSpc>
                <a:spcPct val="100000"/>
              </a:lnSpc>
            </a:pPr>
            <a:endParaRPr b="0" lang="pt-PT" sz="1800" spc="-1" strike="noStrike">
              <a:solidFill>
                <a:srgbClr val="000000"/>
              </a:solidFill>
              <a:latin typeface="Arial"/>
            </a:endParaRPr>
          </a:p>
          <a:p>
            <a:pPr>
              <a:lnSpc>
                <a:spcPct val="100000"/>
              </a:lnSpc>
            </a:pPr>
            <a:endParaRPr b="0" lang="pt-PT" sz="1800" spc="-1" strike="noStrike">
              <a:solidFill>
                <a:srgbClr val="000000"/>
              </a:solidFill>
              <a:latin typeface="Arial"/>
            </a:endParaRPr>
          </a:p>
          <a:p>
            <a:pPr>
              <a:lnSpc>
                <a:spcPct val="100000"/>
              </a:lnSpc>
            </a:pPr>
            <a:endParaRPr b="0" lang="pt-PT" sz="1800" spc="-1" strike="noStrike">
              <a:solidFill>
                <a:srgbClr val="000000"/>
              </a:solidFill>
              <a:latin typeface="Arial"/>
            </a:endParaRPr>
          </a:p>
          <a:p>
            <a:pPr>
              <a:lnSpc>
                <a:spcPct val="100000"/>
              </a:lnSpc>
            </a:pPr>
            <a:endParaRPr b="0" lang="pt-P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Headless Service</a:t>
            </a:r>
            <a:endParaRPr b="0" lang="pt-PT" sz="3600" spc="-1" strike="noStrike">
              <a:solidFill>
                <a:srgbClr val="000000"/>
              </a:solidFill>
              <a:latin typeface="Arial"/>
            </a:endParaRPr>
          </a:p>
        </p:txBody>
      </p:sp>
      <p:sp>
        <p:nvSpPr>
          <p:cNvPr id="524" name="CustomShape 2"/>
          <p:cNvSpPr/>
          <p:nvPr/>
        </p:nvSpPr>
        <p:spPr>
          <a:xfrm>
            <a:off x="3384720" y="2914200"/>
            <a:ext cx="5301720" cy="96336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endParaRPr b="0" lang="pt-PT" sz="1400" spc="-1" strike="noStrike">
              <a:latin typeface="Arial"/>
            </a:endParaRPr>
          </a:p>
          <a:p>
            <a:pPr>
              <a:lnSpc>
                <a:spcPct val="100000"/>
              </a:lnSpc>
            </a:pPr>
            <a:r>
              <a:rPr b="0" lang="pt-PT" sz="800" spc="-1" strike="noStrike">
                <a:solidFill>
                  <a:srgbClr val="783f04"/>
                </a:solidFill>
                <a:latin typeface="Roboto Mono"/>
                <a:ea typeface="Roboto Mono"/>
              </a:rPr>
              <a:t>/ # dig sts-example-0.app.default.svc.cluster.local +noall +answer</a:t>
            </a:r>
            <a:endParaRPr b="0" lang="pt-PT" sz="800" spc="-1" strike="noStrike">
              <a:latin typeface="Arial"/>
            </a:endParaRPr>
          </a:p>
          <a:p>
            <a:pPr>
              <a:lnSpc>
                <a:spcPct val="100000"/>
              </a:lnSpc>
            </a:pPr>
            <a:endParaRPr b="0" lang="pt-PT" sz="800" spc="-1" strike="noStrike">
              <a:latin typeface="Arial"/>
            </a:endParaRPr>
          </a:p>
          <a:p>
            <a:pPr>
              <a:lnSpc>
                <a:spcPct val="100000"/>
              </a:lnSpc>
            </a:pPr>
            <a:r>
              <a:rPr b="0" lang="pt-PT" sz="800" spc="-1" strike="noStrike">
                <a:solidFill>
                  <a:srgbClr val="783f04"/>
                </a:solidFill>
                <a:latin typeface="Roboto Mono"/>
                <a:ea typeface="Roboto Mono"/>
              </a:rPr>
              <a:t>; &lt;&lt;&gt;&gt; DiG 9.11.2-P1 &lt;&lt;&gt;&gt; sts-example-0.app.default.svc.cluster.local +noall +answer</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 global options: +cmd</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sts-example-0.app.default.svc.cluster.local. 20 IN A 10.255.0.2</a:t>
            </a:r>
            <a:endParaRPr b="0" lang="pt-PT" sz="800" spc="-1" strike="noStrike">
              <a:latin typeface="Arial"/>
            </a:endParaRPr>
          </a:p>
          <a:p>
            <a:pPr>
              <a:lnSpc>
                <a:spcPct val="100000"/>
              </a:lnSpc>
            </a:pPr>
            <a:endParaRPr b="0" lang="pt-PT" sz="800" spc="-1" strike="noStrike">
              <a:latin typeface="Arial"/>
            </a:endParaRPr>
          </a:p>
        </p:txBody>
      </p:sp>
      <p:sp>
        <p:nvSpPr>
          <p:cNvPr id="525" name="TextShape 3"/>
          <p:cNvSpPr txBox="1"/>
          <p:nvPr/>
        </p:nvSpPr>
        <p:spPr>
          <a:xfrm>
            <a:off x="457200" y="1693440"/>
            <a:ext cx="2850120" cy="2315520"/>
          </a:xfrm>
          <a:prstGeom prst="rect">
            <a:avLst/>
          </a:prstGeom>
          <a:noFill/>
          <a:ln w="19080">
            <a:solidFill>
              <a:srgbClr val="000000"/>
            </a:solidFill>
            <a:round/>
          </a:ln>
        </p:spPr>
        <p:txBody>
          <a:bodyPr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v1</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Service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a:t>
            </a:r>
            <a:r>
              <a:rPr b="0" lang="pt-PT" sz="1200" spc="-1" strike="noStrike">
                <a:solidFill>
                  <a:srgbClr val="000000"/>
                </a:solidFill>
                <a:latin typeface="Roboto Mono"/>
                <a:ea typeface="Roboto Mono"/>
              </a:rPr>
              <a:t> </a:t>
            </a:r>
            <a:r>
              <a:rPr b="0" lang="pt-PT" sz="1200" spc="-1" strike="noStrike">
                <a:solidFill>
                  <a:srgbClr val="cc0000"/>
                </a:solidFill>
                <a:latin typeface="Roboto Mono"/>
                <a:ea typeface="Roboto Mono"/>
              </a:rPr>
              <a:t>app</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clusterIP: </a:t>
            </a:r>
            <a:r>
              <a:rPr b="0" lang="pt-PT" sz="1200" spc="-1" strike="noStrike">
                <a:solidFill>
                  <a:srgbClr val="cc0000"/>
                </a:solidFill>
                <a:latin typeface="Roboto Mono"/>
                <a:ea typeface="Roboto Mono"/>
              </a:rPr>
              <a:t>None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selector:</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app: </a:t>
            </a:r>
            <a:r>
              <a:rPr b="0" lang="pt-PT" sz="1200" spc="-1" strike="noStrike">
                <a:solidFill>
                  <a:srgbClr val="cc0000"/>
                </a:solidFill>
                <a:latin typeface="Roboto Mono"/>
                <a:ea typeface="Roboto Mono"/>
              </a:rPr>
              <a:t>stateful</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ports:</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protocol: </a:t>
            </a:r>
            <a:r>
              <a:rPr b="0" lang="pt-PT" sz="1200" spc="-1" strike="noStrike">
                <a:solidFill>
                  <a:srgbClr val="cc0000"/>
                </a:solidFill>
                <a:latin typeface="Roboto Mono"/>
                <a:ea typeface="Roboto Mono"/>
              </a:rPr>
              <a:t>TCP</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port: </a:t>
            </a:r>
            <a:r>
              <a:rPr b="0" lang="pt-PT" sz="1200" spc="-1" strike="noStrike">
                <a:solidFill>
                  <a:srgbClr val="cc0000"/>
                </a:solidFill>
                <a:latin typeface="Roboto Mono"/>
                <a:ea typeface="Roboto Mono"/>
              </a:rPr>
              <a:t>80</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targetPort: </a:t>
            </a:r>
            <a:r>
              <a:rPr b="0" lang="pt-PT" sz="1200" spc="-1" strike="noStrike">
                <a:solidFill>
                  <a:srgbClr val="cc0000"/>
                </a:solidFill>
                <a:latin typeface="Roboto Mono"/>
                <a:ea typeface="Roboto Mono"/>
              </a:rPr>
              <a:t>80</a:t>
            </a:r>
            <a:endParaRPr b="0" lang="pt-PT" sz="1200" spc="-1" strike="noStrike">
              <a:solidFill>
                <a:srgbClr val="000000"/>
              </a:solidFill>
              <a:latin typeface="Arial"/>
            </a:endParaRPr>
          </a:p>
        </p:txBody>
      </p:sp>
      <p:sp>
        <p:nvSpPr>
          <p:cNvPr id="526" name="CustomShape 4"/>
          <p:cNvSpPr/>
          <p:nvPr/>
        </p:nvSpPr>
        <p:spPr>
          <a:xfrm>
            <a:off x="457200" y="4169520"/>
            <a:ext cx="2850120" cy="78012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0" lang="pt-PT" sz="700" spc="-1" strike="noStrike">
                <a:solidFill>
                  <a:srgbClr val="783f04"/>
                </a:solidFill>
                <a:latin typeface="Roboto Mono"/>
                <a:ea typeface="Roboto Mono"/>
              </a:rPr>
              <a:t>$ kubectl get pods</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NAME            READY     STATUS    RESTARTS   AGE</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sts-example-0   1/1       Running   0          11m</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sts-example-1   1/1       Running   0          11m</a:t>
            </a:r>
            <a:endParaRPr b="0" lang="pt-PT" sz="700" spc="-1" strike="noStrike">
              <a:latin typeface="Arial"/>
            </a:endParaRPr>
          </a:p>
          <a:p>
            <a:pPr>
              <a:lnSpc>
                <a:spcPct val="100000"/>
              </a:lnSpc>
            </a:pPr>
            <a:endParaRPr b="0" lang="pt-PT" sz="700" spc="-1" strike="noStrike">
              <a:latin typeface="Arial"/>
            </a:endParaRPr>
          </a:p>
        </p:txBody>
      </p:sp>
      <p:sp>
        <p:nvSpPr>
          <p:cNvPr id="527" name="CustomShape 5"/>
          <p:cNvSpPr/>
          <p:nvPr/>
        </p:nvSpPr>
        <p:spPr>
          <a:xfrm>
            <a:off x="482760" y="1063440"/>
            <a:ext cx="8178120" cy="443520"/>
          </a:xfrm>
          <a:prstGeom prst="rect">
            <a:avLst/>
          </a:prstGeom>
          <a:noFill/>
          <a:ln>
            <a:noFill/>
          </a:ln>
        </p:spPr>
        <p:style>
          <a:lnRef idx="0"/>
          <a:fillRef idx="0"/>
          <a:effectRef idx="0"/>
          <a:fontRef idx="minor"/>
        </p:style>
        <p:txBody>
          <a:bodyPr tIns="91440" bIns="91440" anchor="ctr">
            <a:noAutofit/>
          </a:bodyPr>
          <a:p>
            <a:pPr algn="ctr">
              <a:lnSpc>
                <a:spcPct val="100000"/>
              </a:lnSpc>
              <a:spcBef>
                <a:spcPts val="601"/>
              </a:spcBef>
            </a:pPr>
            <a:r>
              <a:rPr b="1" lang="pt-PT" sz="1400" spc="-1" strike="noStrike">
                <a:solidFill>
                  <a:srgbClr val="cc4125"/>
                </a:solidFill>
                <a:latin typeface="Roboto Mono"/>
                <a:ea typeface="Roboto Mono"/>
              </a:rPr>
              <a:t>&lt;StatefulSet Name&gt;-&lt;ordinal&gt;</a:t>
            </a:r>
            <a:r>
              <a:rPr b="1" lang="pt-PT" sz="1400" spc="-1" strike="noStrike">
                <a:solidFill>
                  <a:srgbClr val="000000"/>
                </a:solidFill>
                <a:latin typeface="Roboto Mono"/>
                <a:ea typeface="Roboto Mono"/>
              </a:rPr>
              <a:t>.</a:t>
            </a:r>
            <a:r>
              <a:rPr b="1" lang="pt-PT" sz="1400" spc="-1" strike="noStrike">
                <a:solidFill>
                  <a:srgbClr val="f6b26b"/>
                </a:solidFill>
                <a:latin typeface="Roboto Mono"/>
                <a:ea typeface="Roboto Mono"/>
              </a:rPr>
              <a:t>&lt;service name&gt;</a:t>
            </a:r>
            <a:r>
              <a:rPr b="1" lang="pt-PT" sz="1400" spc="-1" strike="noStrike">
                <a:solidFill>
                  <a:srgbClr val="000000"/>
                </a:solidFill>
                <a:latin typeface="Roboto Mono"/>
                <a:ea typeface="Roboto Mono"/>
              </a:rPr>
              <a:t>.</a:t>
            </a:r>
            <a:r>
              <a:rPr b="1" lang="pt-PT" sz="1400" spc="-1" strike="noStrike">
                <a:solidFill>
                  <a:srgbClr val="1155cc"/>
                </a:solidFill>
                <a:latin typeface="Roboto Mono"/>
                <a:ea typeface="Roboto Mono"/>
              </a:rPr>
              <a:t>&lt;namespace&gt;</a:t>
            </a:r>
            <a:r>
              <a:rPr b="1" lang="pt-PT" sz="1400" spc="-1" strike="noStrike">
                <a:solidFill>
                  <a:srgbClr val="000000"/>
                </a:solidFill>
                <a:latin typeface="Roboto Mono"/>
                <a:ea typeface="Roboto Mono"/>
              </a:rPr>
              <a:t>.svc.cluster.local</a:t>
            </a:r>
            <a:endParaRPr b="0" lang="pt-PT" sz="1400" spc="-1" strike="noStrike">
              <a:latin typeface="Arial"/>
            </a:endParaRPr>
          </a:p>
        </p:txBody>
      </p:sp>
      <p:sp>
        <p:nvSpPr>
          <p:cNvPr id="528" name="CustomShape 6"/>
          <p:cNvSpPr/>
          <p:nvPr/>
        </p:nvSpPr>
        <p:spPr>
          <a:xfrm>
            <a:off x="3384720" y="1693440"/>
            <a:ext cx="5301720" cy="110052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0" lang="pt-PT" sz="800" spc="-1" strike="noStrike">
                <a:solidFill>
                  <a:srgbClr val="783f04"/>
                </a:solidFill>
                <a:latin typeface="Roboto Mono"/>
                <a:ea typeface="Roboto Mono"/>
              </a:rPr>
              <a:t>/ # dig app.default.svc.cluster.local +noall +answer</a:t>
            </a:r>
            <a:endParaRPr b="0" lang="pt-PT" sz="800" spc="-1" strike="noStrike">
              <a:latin typeface="Arial"/>
            </a:endParaRPr>
          </a:p>
          <a:p>
            <a:pPr>
              <a:lnSpc>
                <a:spcPct val="100000"/>
              </a:lnSpc>
            </a:pPr>
            <a:endParaRPr b="0" lang="pt-PT" sz="800" spc="-1" strike="noStrike">
              <a:latin typeface="Arial"/>
            </a:endParaRPr>
          </a:p>
          <a:p>
            <a:pPr>
              <a:lnSpc>
                <a:spcPct val="100000"/>
              </a:lnSpc>
            </a:pPr>
            <a:r>
              <a:rPr b="0" lang="pt-PT" sz="800" spc="-1" strike="noStrike">
                <a:solidFill>
                  <a:srgbClr val="783f04"/>
                </a:solidFill>
                <a:latin typeface="Roboto Mono"/>
                <a:ea typeface="Roboto Mono"/>
              </a:rPr>
              <a:t>; &lt;&lt;&gt;&gt; DiG 9.11.2-P1 &lt;&lt;&gt;&gt; app.default.svc.cluster.local +noall +answer</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 global options: +cmd</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app.default.svc.cluster.local. 2 IN A</a:t>
            </a:r>
            <a:r>
              <a:rPr b="0" lang="pt-PT" sz="800" spc="-1" strike="noStrike">
                <a:solidFill>
                  <a:srgbClr val="783f04"/>
                </a:solidFill>
                <a:latin typeface="Roboto Mono"/>
                <a:ea typeface="Roboto Mono"/>
              </a:rPr>
              <a:t>	</a:t>
            </a:r>
            <a:r>
              <a:rPr b="0" lang="pt-PT" sz="800" spc="-1" strike="noStrike">
                <a:solidFill>
                  <a:srgbClr val="783f04"/>
                </a:solidFill>
                <a:latin typeface="Roboto Mono"/>
                <a:ea typeface="Roboto Mono"/>
              </a:rPr>
              <a:t>10.255.0.5</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app.default.svc.cluster.local. 2 IN A</a:t>
            </a:r>
            <a:r>
              <a:rPr b="0" lang="pt-PT" sz="800" spc="-1" strike="noStrike">
                <a:solidFill>
                  <a:srgbClr val="783f04"/>
                </a:solidFill>
                <a:latin typeface="Roboto Mono"/>
                <a:ea typeface="Roboto Mono"/>
              </a:rPr>
              <a:t>	</a:t>
            </a:r>
            <a:r>
              <a:rPr b="0" lang="pt-PT" sz="800" spc="-1" strike="noStrike">
                <a:solidFill>
                  <a:srgbClr val="783f04"/>
                </a:solidFill>
                <a:latin typeface="Roboto Mono"/>
                <a:ea typeface="Roboto Mono"/>
              </a:rPr>
              <a:t>10.255.0.2</a:t>
            </a:r>
            <a:endParaRPr b="0" lang="pt-PT" sz="800" spc="-1" strike="noStrike">
              <a:latin typeface="Arial"/>
            </a:endParaRPr>
          </a:p>
          <a:p>
            <a:pPr>
              <a:lnSpc>
                <a:spcPct val="100000"/>
              </a:lnSpc>
            </a:pPr>
            <a:endParaRPr b="0" lang="pt-PT" sz="800" spc="-1" strike="noStrike">
              <a:latin typeface="Arial"/>
            </a:endParaRPr>
          </a:p>
        </p:txBody>
      </p:sp>
      <p:sp>
        <p:nvSpPr>
          <p:cNvPr id="529" name="CustomShape 7"/>
          <p:cNvSpPr/>
          <p:nvPr/>
        </p:nvSpPr>
        <p:spPr>
          <a:xfrm>
            <a:off x="3384720" y="3986280"/>
            <a:ext cx="5301720" cy="96336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0" lang="pt-PT" sz="800" spc="-1" strike="noStrike">
                <a:solidFill>
                  <a:srgbClr val="783f04"/>
                </a:solidFill>
                <a:latin typeface="Roboto Mono"/>
                <a:ea typeface="Roboto Mono"/>
              </a:rPr>
              <a:t>/ # dig sts-example-1.app.default.svc.cluster.local +noall +answer</a:t>
            </a:r>
            <a:endParaRPr b="0" lang="pt-PT" sz="800" spc="-1" strike="noStrike">
              <a:latin typeface="Arial"/>
            </a:endParaRPr>
          </a:p>
          <a:p>
            <a:pPr>
              <a:lnSpc>
                <a:spcPct val="100000"/>
              </a:lnSpc>
            </a:pPr>
            <a:endParaRPr b="0" lang="pt-PT" sz="800" spc="-1" strike="noStrike">
              <a:latin typeface="Arial"/>
            </a:endParaRPr>
          </a:p>
          <a:p>
            <a:pPr>
              <a:lnSpc>
                <a:spcPct val="100000"/>
              </a:lnSpc>
            </a:pPr>
            <a:r>
              <a:rPr b="0" lang="pt-PT" sz="800" spc="-1" strike="noStrike">
                <a:solidFill>
                  <a:srgbClr val="783f04"/>
                </a:solidFill>
                <a:latin typeface="Roboto Mono"/>
                <a:ea typeface="Roboto Mono"/>
              </a:rPr>
              <a:t>; &lt;&lt;&gt;&gt; DiG 9.11.2-P1 &lt;&lt;&gt;&gt; sts-example-1.app.default.svc.cluster.local +noall +answer</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 global options: +cmd</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sts-example-1.app.default.svc.cluster.local. 30 IN A 10.255.0.5</a:t>
            </a:r>
            <a:endParaRPr b="0" lang="pt-PT" sz="800" spc="-1" strike="noStrike">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Headless Service</a:t>
            </a:r>
            <a:endParaRPr b="0" lang="pt-PT" sz="3600" spc="-1" strike="noStrike">
              <a:solidFill>
                <a:srgbClr val="000000"/>
              </a:solidFill>
              <a:latin typeface="Arial"/>
            </a:endParaRPr>
          </a:p>
        </p:txBody>
      </p:sp>
      <p:sp>
        <p:nvSpPr>
          <p:cNvPr id="531" name="CustomShape 2"/>
          <p:cNvSpPr/>
          <p:nvPr/>
        </p:nvSpPr>
        <p:spPr>
          <a:xfrm>
            <a:off x="3384720" y="2914200"/>
            <a:ext cx="5301720" cy="96336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endParaRPr b="0" lang="pt-PT" sz="1400" spc="-1" strike="noStrike">
              <a:latin typeface="Arial"/>
            </a:endParaRPr>
          </a:p>
          <a:p>
            <a:pPr>
              <a:lnSpc>
                <a:spcPct val="100000"/>
              </a:lnSpc>
            </a:pPr>
            <a:r>
              <a:rPr b="0" lang="pt-PT" sz="800" spc="-1" strike="noStrike">
                <a:solidFill>
                  <a:srgbClr val="783f04"/>
                </a:solidFill>
                <a:latin typeface="Roboto Mono"/>
                <a:ea typeface="Roboto Mono"/>
              </a:rPr>
              <a:t>/ # dig sts-example-0.app.default.svc.cluster.local +noall +answer</a:t>
            </a:r>
            <a:endParaRPr b="0" lang="pt-PT" sz="800" spc="-1" strike="noStrike">
              <a:latin typeface="Arial"/>
            </a:endParaRPr>
          </a:p>
          <a:p>
            <a:pPr>
              <a:lnSpc>
                <a:spcPct val="100000"/>
              </a:lnSpc>
            </a:pPr>
            <a:endParaRPr b="0" lang="pt-PT" sz="800" spc="-1" strike="noStrike">
              <a:latin typeface="Arial"/>
            </a:endParaRPr>
          </a:p>
          <a:p>
            <a:pPr>
              <a:lnSpc>
                <a:spcPct val="100000"/>
              </a:lnSpc>
            </a:pPr>
            <a:r>
              <a:rPr b="0" lang="pt-PT" sz="800" spc="-1" strike="noStrike">
                <a:solidFill>
                  <a:srgbClr val="783f04"/>
                </a:solidFill>
                <a:latin typeface="Roboto Mono"/>
                <a:ea typeface="Roboto Mono"/>
              </a:rPr>
              <a:t>; &lt;&lt;&gt;&gt; DiG 9.11.2-P1 &lt;&lt;&gt;&gt; sts-example-0.app.default.svc.cluster.local +noall +answer</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 global options: +cmd</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sts-example-0.app.default.svc.cluster.local. 20 IN A 10.255.0.2</a:t>
            </a:r>
            <a:endParaRPr b="0" lang="pt-PT" sz="800" spc="-1" strike="noStrike">
              <a:latin typeface="Arial"/>
            </a:endParaRPr>
          </a:p>
          <a:p>
            <a:pPr>
              <a:lnSpc>
                <a:spcPct val="100000"/>
              </a:lnSpc>
            </a:pPr>
            <a:endParaRPr b="0" lang="pt-PT" sz="800" spc="-1" strike="noStrike">
              <a:latin typeface="Arial"/>
            </a:endParaRPr>
          </a:p>
        </p:txBody>
      </p:sp>
      <p:sp>
        <p:nvSpPr>
          <p:cNvPr id="532" name="TextShape 3"/>
          <p:cNvSpPr txBox="1"/>
          <p:nvPr/>
        </p:nvSpPr>
        <p:spPr>
          <a:xfrm>
            <a:off x="457200" y="1693440"/>
            <a:ext cx="2850120" cy="2315520"/>
          </a:xfrm>
          <a:prstGeom prst="rect">
            <a:avLst/>
          </a:prstGeom>
          <a:noFill/>
          <a:ln w="19080">
            <a:solidFill>
              <a:srgbClr val="000000"/>
            </a:solidFill>
            <a:round/>
          </a:ln>
        </p:spPr>
        <p:txBody>
          <a:bodyPr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v1</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Service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a:t>
            </a:r>
            <a:r>
              <a:rPr b="0" lang="pt-PT" sz="1200" spc="-1" strike="noStrike">
                <a:solidFill>
                  <a:srgbClr val="000000"/>
                </a:solidFill>
                <a:latin typeface="Roboto Mono"/>
                <a:ea typeface="Roboto Mono"/>
              </a:rPr>
              <a:t> </a:t>
            </a:r>
            <a:r>
              <a:rPr b="0" lang="pt-PT" sz="1200" spc="-1" strike="noStrike">
                <a:solidFill>
                  <a:srgbClr val="cc0000"/>
                </a:solidFill>
                <a:latin typeface="Roboto Mono"/>
                <a:ea typeface="Roboto Mono"/>
              </a:rPr>
              <a:t>app</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clusterIP: </a:t>
            </a:r>
            <a:r>
              <a:rPr b="0" lang="pt-PT" sz="1200" spc="-1" strike="noStrike">
                <a:solidFill>
                  <a:srgbClr val="cc0000"/>
                </a:solidFill>
                <a:latin typeface="Roboto Mono"/>
                <a:ea typeface="Roboto Mono"/>
              </a:rPr>
              <a:t>None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selector:</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app: </a:t>
            </a:r>
            <a:r>
              <a:rPr b="0" lang="pt-PT" sz="1200" spc="-1" strike="noStrike">
                <a:solidFill>
                  <a:srgbClr val="cc0000"/>
                </a:solidFill>
                <a:latin typeface="Roboto Mono"/>
                <a:ea typeface="Roboto Mono"/>
              </a:rPr>
              <a:t>stateful</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ports:</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protocol: </a:t>
            </a:r>
            <a:r>
              <a:rPr b="0" lang="pt-PT" sz="1200" spc="-1" strike="noStrike">
                <a:solidFill>
                  <a:srgbClr val="cc0000"/>
                </a:solidFill>
                <a:latin typeface="Roboto Mono"/>
                <a:ea typeface="Roboto Mono"/>
              </a:rPr>
              <a:t>TCP</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port: </a:t>
            </a:r>
            <a:r>
              <a:rPr b="0" lang="pt-PT" sz="1200" spc="-1" strike="noStrike">
                <a:solidFill>
                  <a:srgbClr val="cc0000"/>
                </a:solidFill>
                <a:latin typeface="Roboto Mono"/>
                <a:ea typeface="Roboto Mono"/>
              </a:rPr>
              <a:t>80</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targetPort: </a:t>
            </a:r>
            <a:r>
              <a:rPr b="0" lang="pt-PT" sz="1200" spc="-1" strike="noStrike">
                <a:solidFill>
                  <a:srgbClr val="cc0000"/>
                </a:solidFill>
                <a:latin typeface="Roboto Mono"/>
                <a:ea typeface="Roboto Mono"/>
              </a:rPr>
              <a:t>80</a:t>
            </a:r>
            <a:endParaRPr b="0" lang="pt-PT" sz="1200" spc="-1" strike="noStrike">
              <a:solidFill>
                <a:srgbClr val="000000"/>
              </a:solidFill>
              <a:latin typeface="Arial"/>
            </a:endParaRPr>
          </a:p>
        </p:txBody>
      </p:sp>
      <p:sp>
        <p:nvSpPr>
          <p:cNvPr id="533" name="CustomShape 4"/>
          <p:cNvSpPr/>
          <p:nvPr/>
        </p:nvSpPr>
        <p:spPr>
          <a:xfrm>
            <a:off x="457200" y="4169520"/>
            <a:ext cx="2850120" cy="78012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0" lang="pt-PT" sz="700" spc="-1" strike="noStrike">
                <a:solidFill>
                  <a:srgbClr val="783f04"/>
                </a:solidFill>
                <a:latin typeface="Roboto Mono"/>
                <a:ea typeface="Roboto Mono"/>
              </a:rPr>
              <a:t>$ kubectl get pods</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NAME            READY     STATUS    RESTARTS   AGE</a:t>
            </a:r>
            <a:endParaRPr b="0" lang="pt-PT" sz="700" spc="-1" strike="noStrike">
              <a:latin typeface="Arial"/>
            </a:endParaRPr>
          </a:p>
          <a:p>
            <a:pPr>
              <a:lnSpc>
                <a:spcPct val="100000"/>
              </a:lnSpc>
            </a:pPr>
            <a:r>
              <a:rPr b="1" lang="pt-PT" sz="700" spc="-1" strike="noStrike">
                <a:solidFill>
                  <a:srgbClr val="783f04"/>
                </a:solidFill>
                <a:latin typeface="Roboto Mono"/>
                <a:ea typeface="Roboto Mono"/>
              </a:rPr>
              <a:t>sts-example-0</a:t>
            </a:r>
            <a:r>
              <a:rPr b="0" lang="pt-PT" sz="700" spc="-1" strike="noStrike">
                <a:solidFill>
                  <a:srgbClr val="783f04"/>
                </a:solidFill>
                <a:latin typeface="Roboto Mono"/>
                <a:ea typeface="Roboto Mono"/>
              </a:rPr>
              <a:t>   1/1       Running   0          11m</a:t>
            </a:r>
            <a:endParaRPr b="0" lang="pt-PT" sz="700" spc="-1" strike="noStrike">
              <a:latin typeface="Arial"/>
            </a:endParaRPr>
          </a:p>
          <a:p>
            <a:pPr>
              <a:lnSpc>
                <a:spcPct val="100000"/>
              </a:lnSpc>
            </a:pPr>
            <a:r>
              <a:rPr b="1" lang="pt-PT" sz="700" spc="-1" strike="noStrike">
                <a:solidFill>
                  <a:srgbClr val="783f04"/>
                </a:solidFill>
                <a:latin typeface="Roboto Mono"/>
                <a:ea typeface="Roboto Mono"/>
              </a:rPr>
              <a:t>sts-example-1</a:t>
            </a:r>
            <a:r>
              <a:rPr b="0" lang="pt-PT" sz="700" spc="-1" strike="noStrike">
                <a:solidFill>
                  <a:srgbClr val="783f04"/>
                </a:solidFill>
                <a:latin typeface="Roboto Mono"/>
                <a:ea typeface="Roboto Mono"/>
              </a:rPr>
              <a:t>   1/1       Running   0          11m</a:t>
            </a:r>
            <a:endParaRPr b="0" lang="pt-PT" sz="700" spc="-1" strike="noStrike">
              <a:latin typeface="Arial"/>
            </a:endParaRPr>
          </a:p>
          <a:p>
            <a:pPr>
              <a:lnSpc>
                <a:spcPct val="100000"/>
              </a:lnSpc>
            </a:pPr>
            <a:endParaRPr b="0" lang="pt-PT" sz="700" spc="-1" strike="noStrike">
              <a:latin typeface="Arial"/>
            </a:endParaRPr>
          </a:p>
        </p:txBody>
      </p:sp>
      <p:sp>
        <p:nvSpPr>
          <p:cNvPr id="534" name="CustomShape 5"/>
          <p:cNvSpPr/>
          <p:nvPr/>
        </p:nvSpPr>
        <p:spPr>
          <a:xfrm>
            <a:off x="482760" y="1063440"/>
            <a:ext cx="8178120" cy="443520"/>
          </a:xfrm>
          <a:prstGeom prst="rect">
            <a:avLst/>
          </a:prstGeom>
          <a:noFill/>
          <a:ln>
            <a:noFill/>
          </a:ln>
        </p:spPr>
        <p:style>
          <a:lnRef idx="0"/>
          <a:fillRef idx="0"/>
          <a:effectRef idx="0"/>
          <a:fontRef idx="minor"/>
        </p:style>
        <p:txBody>
          <a:bodyPr tIns="91440" bIns="91440" anchor="ctr">
            <a:noAutofit/>
          </a:bodyPr>
          <a:p>
            <a:pPr algn="ctr">
              <a:lnSpc>
                <a:spcPct val="100000"/>
              </a:lnSpc>
              <a:spcBef>
                <a:spcPts val="601"/>
              </a:spcBef>
            </a:pPr>
            <a:r>
              <a:rPr b="1" lang="pt-PT" sz="1400" spc="-1" strike="noStrike">
                <a:solidFill>
                  <a:srgbClr val="cc4125"/>
                </a:solidFill>
                <a:latin typeface="Roboto Mono"/>
                <a:ea typeface="Roboto Mono"/>
              </a:rPr>
              <a:t>&lt;StatefulSet Name&gt;-&lt;ordinal&gt;</a:t>
            </a:r>
            <a:r>
              <a:rPr b="1" lang="pt-PT" sz="1400" spc="-1" strike="noStrike">
                <a:solidFill>
                  <a:srgbClr val="000000"/>
                </a:solidFill>
                <a:latin typeface="Roboto Mono"/>
                <a:ea typeface="Roboto Mono"/>
              </a:rPr>
              <a:t>.</a:t>
            </a:r>
            <a:r>
              <a:rPr b="1" lang="pt-PT" sz="1400" spc="-1" strike="noStrike">
                <a:solidFill>
                  <a:srgbClr val="f6b26b"/>
                </a:solidFill>
                <a:latin typeface="Roboto Mono"/>
                <a:ea typeface="Roboto Mono"/>
              </a:rPr>
              <a:t>&lt;service name&gt;</a:t>
            </a:r>
            <a:r>
              <a:rPr b="1" lang="pt-PT" sz="1400" spc="-1" strike="noStrike">
                <a:solidFill>
                  <a:srgbClr val="000000"/>
                </a:solidFill>
                <a:latin typeface="Roboto Mono"/>
                <a:ea typeface="Roboto Mono"/>
              </a:rPr>
              <a:t>.</a:t>
            </a:r>
            <a:r>
              <a:rPr b="1" lang="pt-PT" sz="1400" spc="-1" strike="noStrike">
                <a:solidFill>
                  <a:srgbClr val="1155cc"/>
                </a:solidFill>
                <a:latin typeface="Roboto Mono"/>
                <a:ea typeface="Roboto Mono"/>
              </a:rPr>
              <a:t>&lt;namespace&gt;</a:t>
            </a:r>
            <a:r>
              <a:rPr b="1" lang="pt-PT" sz="1400" spc="-1" strike="noStrike">
                <a:solidFill>
                  <a:srgbClr val="000000"/>
                </a:solidFill>
                <a:latin typeface="Roboto Mono"/>
                <a:ea typeface="Roboto Mono"/>
              </a:rPr>
              <a:t>.svc.cluster.local</a:t>
            </a:r>
            <a:endParaRPr b="0" lang="pt-PT" sz="1400" spc="-1" strike="noStrike">
              <a:latin typeface="Arial"/>
            </a:endParaRPr>
          </a:p>
        </p:txBody>
      </p:sp>
      <p:sp>
        <p:nvSpPr>
          <p:cNvPr id="535" name="CustomShape 6"/>
          <p:cNvSpPr/>
          <p:nvPr/>
        </p:nvSpPr>
        <p:spPr>
          <a:xfrm>
            <a:off x="3384720" y="1693440"/>
            <a:ext cx="5301720" cy="110052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0" lang="pt-PT" sz="800" spc="-1" strike="noStrike">
                <a:solidFill>
                  <a:srgbClr val="783f04"/>
                </a:solidFill>
                <a:latin typeface="Roboto Mono"/>
                <a:ea typeface="Roboto Mono"/>
              </a:rPr>
              <a:t>/ # dig </a:t>
            </a:r>
            <a:r>
              <a:rPr b="1" lang="pt-PT" sz="800" spc="-1" strike="noStrike">
                <a:solidFill>
                  <a:srgbClr val="783f04"/>
                </a:solidFill>
                <a:latin typeface="Roboto Mono"/>
                <a:ea typeface="Roboto Mono"/>
              </a:rPr>
              <a:t>app.default.svc.cluster.local</a:t>
            </a:r>
            <a:r>
              <a:rPr b="0" lang="pt-PT" sz="800" spc="-1" strike="noStrike">
                <a:solidFill>
                  <a:srgbClr val="783f04"/>
                </a:solidFill>
                <a:latin typeface="Roboto Mono"/>
                <a:ea typeface="Roboto Mono"/>
              </a:rPr>
              <a:t> +noall +answer</a:t>
            </a:r>
            <a:endParaRPr b="0" lang="pt-PT" sz="800" spc="-1" strike="noStrike">
              <a:latin typeface="Arial"/>
            </a:endParaRPr>
          </a:p>
          <a:p>
            <a:pPr>
              <a:lnSpc>
                <a:spcPct val="100000"/>
              </a:lnSpc>
            </a:pPr>
            <a:endParaRPr b="0" lang="pt-PT" sz="800" spc="-1" strike="noStrike">
              <a:latin typeface="Arial"/>
            </a:endParaRPr>
          </a:p>
          <a:p>
            <a:pPr>
              <a:lnSpc>
                <a:spcPct val="100000"/>
              </a:lnSpc>
            </a:pPr>
            <a:r>
              <a:rPr b="0" lang="pt-PT" sz="800" spc="-1" strike="noStrike">
                <a:solidFill>
                  <a:srgbClr val="783f04"/>
                </a:solidFill>
                <a:latin typeface="Roboto Mono"/>
                <a:ea typeface="Roboto Mono"/>
              </a:rPr>
              <a:t>; &lt;&lt;&gt;&gt; DiG 9.11.2-P1 &lt;&lt;&gt;&gt; </a:t>
            </a:r>
            <a:r>
              <a:rPr b="1" lang="pt-PT" sz="800" spc="-1" strike="noStrike">
                <a:solidFill>
                  <a:srgbClr val="783f04"/>
                </a:solidFill>
                <a:latin typeface="Roboto Mono"/>
                <a:ea typeface="Roboto Mono"/>
              </a:rPr>
              <a:t>app.default.svc.cluster.local</a:t>
            </a:r>
            <a:r>
              <a:rPr b="0" lang="pt-PT" sz="800" spc="-1" strike="noStrike">
                <a:solidFill>
                  <a:srgbClr val="783f04"/>
                </a:solidFill>
                <a:latin typeface="Roboto Mono"/>
                <a:ea typeface="Roboto Mono"/>
              </a:rPr>
              <a:t> +noall +answer</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 global options: +cmd</a:t>
            </a:r>
            <a:endParaRPr b="0" lang="pt-PT" sz="800" spc="-1" strike="noStrike">
              <a:latin typeface="Arial"/>
            </a:endParaRPr>
          </a:p>
          <a:p>
            <a:pPr>
              <a:lnSpc>
                <a:spcPct val="100000"/>
              </a:lnSpc>
            </a:pPr>
            <a:r>
              <a:rPr b="1" lang="pt-PT" sz="800" spc="-1" strike="noStrike">
                <a:solidFill>
                  <a:srgbClr val="783f04"/>
                </a:solidFill>
                <a:latin typeface="Roboto Mono"/>
                <a:ea typeface="Roboto Mono"/>
              </a:rPr>
              <a:t>app.default.svc.cluster.local.</a:t>
            </a:r>
            <a:r>
              <a:rPr b="0" lang="pt-PT" sz="800" spc="-1" strike="noStrike">
                <a:solidFill>
                  <a:srgbClr val="783f04"/>
                </a:solidFill>
                <a:latin typeface="Roboto Mono"/>
                <a:ea typeface="Roboto Mono"/>
              </a:rPr>
              <a:t> 2 IN A</a:t>
            </a:r>
            <a:r>
              <a:rPr b="0" lang="pt-PT" sz="800" spc="-1" strike="noStrike">
                <a:solidFill>
                  <a:srgbClr val="783f04"/>
                </a:solidFill>
                <a:latin typeface="Roboto Mono"/>
                <a:ea typeface="Roboto Mono"/>
              </a:rPr>
              <a:t>	</a:t>
            </a:r>
            <a:r>
              <a:rPr b="1" lang="pt-PT" sz="800" spc="-1" strike="noStrike">
                <a:solidFill>
                  <a:srgbClr val="783f04"/>
                </a:solidFill>
                <a:latin typeface="Roboto Mono"/>
                <a:ea typeface="Roboto Mono"/>
              </a:rPr>
              <a:t>10.255.0.5</a:t>
            </a:r>
            <a:endParaRPr b="0" lang="pt-PT" sz="800" spc="-1" strike="noStrike">
              <a:latin typeface="Arial"/>
            </a:endParaRPr>
          </a:p>
          <a:p>
            <a:pPr>
              <a:lnSpc>
                <a:spcPct val="100000"/>
              </a:lnSpc>
            </a:pPr>
            <a:r>
              <a:rPr b="1" lang="pt-PT" sz="800" spc="-1" strike="noStrike">
                <a:solidFill>
                  <a:srgbClr val="783f04"/>
                </a:solidFill>
                <a:latin typeface="Roboto Mono"/>
                <a:ea typeface="Roboto Mono"/>
              </a:rPr>
              <a:t>app.default.svc.cluster.local.</a:t>
            </a:r>
            <a:r>
              <a:rPr b="0" lang="pt-PT" sz="800" spc="-1" strike="noStrike">
                <a:solidFill>
                  <a:srgbClr val="783f04"/>
                </a:solidFill>
                <a:latin typeface="Roboto Mono"/>
                <a:ea typeface="Roboto Mono"/>
              </a:rPr>
              <a:t> 2 IN A</a:t>
            </a:r>
            <a:r>
              <a:rPr b="0" lang="pt-PT" sz="800" spc="-1" strike="noStrike">
                <a:solidFill>
                  <a:srgbClr val="783f04"/>
                </a:solidFill>
                <a:latin typeface="Roboto Mono"/>
                <a:ea typeface="Roboto Mono"/>
              </a:rPr>
              <a:t>	</a:t>
            </a:r>
            <a:r>
              <a:rPr b="1" lang="pt-PT" sz="800" spc="-1" strike="noStrike">
                <a:solidFill>
                  <a:srgbClr val="783f04"/>
                </a:solidFill>
                <a:latin typeface="Roboto Mono"/>
                <a:ea typeface="Roboto Mono"/>
              </a:rPr>
              <a:t>10.255.0.2</a:t>
            </a:r>
            <a:endParaRPr b="0" lang="pt-PT" sz="800" spc="-1" strike="noStrike">
              <a:latin typeface="Arial"/>
            </a:endParaRPr>
          </a:p>
          <a:p>
            <a:pPr>
              <a:lnSpc>
                <a:spcPct val="100000"/>
              </a:lnSpc>
            </a:pPr>
            <a:endParaRPr b="0" lang="pt-PT" sz="800" spc="-1" strike="noStrike">
              <a:latin typeface="Arial"/>
            </a:endParaRPr>
          </a:p>
        </p:txBody>
      </p:sp>
      <p:sp>
        <p:nvSpPr>
          <p:cNvPr id="536" name="CustomShape 7"/>
          <p:cNvSpPr/>
          <p:nvPr/>
        </p:nvSpPr>
        <p:spPr>
          <a:xfrm>
            <a:off x="3384720" y="3986280"/>
            <a:ext cx="5301720" cy="96336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0" lang="pt-PT" sz="800" spc="-1" strike="noStrike">
                <a:solidFill>
                  <a:srgbClr val="783f04"/>
                </a:solidFill>
                <a:latin typeface="Roboto Mono"/>
                <a:ea typeface="Roboto Mono"/>
              </a:rPr>
              <a:t>/ # dig </a:t>
            </a:r>
            <a:r>
              <a:rPr b="1" lang="pt-PT" sz="800" spc="-1" strike="noStrike">
                <a:solidFill>
                  <a:srgbClr val="783f04"/>
                </a:solidFill>
                <a:latin typeface="Roboto Mono"/>
                <a:ea typeface="Roboto Mono"/>
              </a:rPr>
              <a:t>sts-example-1.app.default.svc.cluster.local </a:t>
            </a:r>
            <a:r>
              <a:rPr b="0" lang="pt-PT" sz="800" spc="-1" strike="noStrike">
                <a:solidFill>
                  <a:srgbClr val="783f04"/>
                </a:solidFill>
                <a:latin typeface="Roboto Mono"/>
                <a:ea typeface="Roboto Mono"/>
              </a:rPr>
              <a:t>+noall +answer</a:t>
            </a:r>
            <a:endParaRPr b="0" lang="pt-PT" sz="800" spc="-1" strike="noStrike">
              <a:latin typeface="Arial"/>
            </a:endParaRPr>
          </a:p>
          <a:p>
            <a:pPr>
              <a:lnSpc>
                <a:spcPct val="100000"/>
              </a:lnSpc>
            </a:pPr>
            <a:endParaRPr b="0" lang="pt-PT" sz="800" spc="-1" strike="noStrike">
              <a:latin typeface="Arial"/>
            </a:endParaRPr>
          </a:p>
          <a:p>
            <a:pPr>
              <a:lnSpc>
                <a:spcPct val="100000"/>
              </a:lnSpc>
            </a:pPr>
            <a:r>
              <a:rPr b="0" lang="pt-PT" sz="800" spc="-1" strike="noStrike">
                <a:solidFill>
                  <a:srgbClr val="783f04"/>
                </a:solidFill>
                <a:latin typeface="Roboto Mono"/>
                <a:ea typeface="Roboto Mono"/>
              </a:rPr>
              <a:t>; &lt;&lt;&gt;&gt; DiG 9.11.2-P1 &lt;&lt;&gt;&gt; sts-example-1.app.default.svc.cluster.local +noall +answer</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 global options: +cmd</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sts-example-1.app.default.svc.cluster.local. 30 IN A 10.255.0.5</a:t>
            </a:r>
            <a:endParaRPr b="0" lang="pt-PT" sz="800" spc="-1" strike="noStrike">
              <a:latin typeface="Arial"/>
            </a:endParaRPr>
          </a:p>
        </p:txBody>
      </p:sp>
      <p:sp>
        <p:nvSpPr>
          <p:cNvPr id="537" name="CustomShape 8"/>
          <p:cNvSpPr/>
          <p:nvPr/>
        </p:nvSpPr>
        <p:spPr>
          <a:xfrm>
            <a:off x="482760" y="4458240"/>
            <a:ext cx="876960" cy="286920"/>
          </a:xfrm>
          <a:prstGeom prst="rect">
            <a:avLst/>
          </a:prstGeom>
          <a:noFill/>
          <a:ln w="38160">
            <a:solidFill>
              <a:srgbClr val="cc0000"/>
            </a:solidFill>
            <a:round/>
          </a:ln>
        </p:spPr>
        <p:style>
          <a:lnRef idx="0"/>
          <a:fillRef idx="0"/>
          <a:effectRef idx="0"/>
          <a:fontRef idx="minor"/>
        </p:style>
      </p:sp>
      <p:sp>
        <p:nvSpPr>
          <p:cNvPr id="538" name="CustomShape 9"/>
          <p:cNvSpPr/>
          <p:nvPr/>
        </p:nvSpPr>
        <p:spPr>
          <a:xfrm>
            <a:off x="3446640" y="2243880"/>
            <a:ext cx="2982600" cy="40536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TextShape 1"/>
          <p:cNvSpPr txBox="1"/>
          <p:nvPr/>
        </p:nvSpPr>
        <p:spPr>
          <a:xfrm>
            <a:off x="457200" y="205920"/>
            <a:ext cx="8229240" cy="857160"/>
          </a:xfrm>
          <a:prstGeom prst="rect">
            <a:avLst/>
          </a:prstGeom>
          <a:noFill/>
          <a:ln>
            <a:noFill/>
          </a:ln>
        </p:spPr>
        <p:txBody>
          <a:bodyPr tIns="91440" bIns="91440">
            <a:noAutofit/>
          </a:bodyPr>
          <a:p>
            <a:pPr algn="ctr">
              <a:lnSpc>
                <a:spcPct val="100000"/>
              </a:lnSpc>
            </a:pPr>
            <a:r>
              <a:rPr b="1" lang="pt-PT" sz="3600" spc="-1" strike="noStrike">
                <a:solidFill>
                  <a:srgbClr val="000000"/>
                </a:solidFill>
                <a:latin typeface="Arial"/>
                <a:ea typeface="Arial"/>
              </a:rPr>
              <a:t>Headless Service</a:t>
            </a:r>
            <a:endParaRPr b="0" lang="pt-PT" sz="3600" spc="-1" strike="noStrike">
              <a:solidFill>
                <a:srgbClr val="000000"/>
              </a:solidFill>
              <a:latin typeface="Arial"/>
            </a:endParaRPr>
          </a:p>
        </p:txBody>
      </p:sp>
      <p:sp>
        <p:nvSpPr>
          <p:cNvPr id="540" name="CustomShape 2"/>
          <p:cNvSpPr/>
          <p:nvPr/>
        </p:nvSpPr>
        <p:spPr>
          <a:xfrm>
            <a:off x="3384720" y="2914200"/>
            <a:ext cx="5301720" cy="96336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endParaRPr b="0" lang="pt-PT" sz="1400" spc="-1" strike="noStrike">
              <a:latin typeface="Arial"/>
            </a:endParaRPr>
          </a:p>
          <a:p>
            <a:pPr>
              <a:lnSpc>
                <a:spcPct val="100000"/>
              </a:lnSpc>
            </a:pPr>
            <a:r>
              <a:rPr b="0" lang="pt-PT" sz="800" spc="-1" strike="noStrike">
                <a:solidFill>
                  <a:srgbClr val="783f04"/>
                </a:solidFill>
                <a:latin typeface="Roboto Mono"/>
                <a:ea typeface="Roboto Mono"/>
              </a:rPr>
              <a:t>/ # dig </a:t>
            </a:r>
            <a:r>
              <a:rPr b="1" lang="pt-PT" sz="800" spc="-1" strike="noStrike">
                <a:solidFill>
                  <a:srgbClr val="783f04"/>
                </a:solidFill>
                <a:latin typeface="Roboto Mono"/>
                <a:ea typeface="Roboto Mono"/>
              </a:rPr>
              <a:t>sts-example-0.app.default.svc.cluster.local</a:t>
            </a:r>
            <a:r>
              <a:rPr b="0" lang="pt-PT" sz="800" spc="-1" strike="noStrike">
                <a:solidFill>
                  <a:srgbClr val="783f04"/>
                </a:solidFill>
                <a:latin typeface="Roboto Mono"/>
                <a:ea typeface="Roboto Mono"/>
              </a:rPr>
              <a:t> +noall +answer</a:t>
            </a:r>
            <a:endParaRPr b="0" lang="pt-PT" sz="800" spc="-1" strike="noStrike">
              <a:latin typeface="Arial"/>
            </a:endParaRPr>
          </a:p>
          <a:p>
            <a:pPr>
              <a:lnSpc>
                <a:spcPct val="100000"/>
              </a:lnSpc>
            </a:pPr>
            <a:endParaRPr b="0" lang="pt-PT" sz="800" spc="-1" strike="noStrike">
              <a:latin typeface="Arial"/>
            </a:endParaRPr>
          </a:p>
          <a:p>
            <a:pPr>
              <a:lnSpc>
                <a:spcPct val="100000"/>
              </a:lnSpc>
            </a:pPr>
            <a:r>
              <a:rPr b="0" lang="pt-PT" sz="800" spc="-1" strike="noStrike">
                <a:solidFill>
                  <a:srgbClr val="783f04"/>
                </a:solidFill>
                <a:latin typeface="Roboto Mono"/>
                <a:ea typeface="Roboto Mono"/>
              </a:rPr>
              <a:t>; &lt;&lt;&gt;&gt; DiG 9.11.2-P1 &lt;&lt;&gt;&gt; </a:t>
            </a:r>
            <a:r>
              <a:rPr b="1" lang="pt-PT" sz="800" spc="-1" strike="noStrike">
                <a:solidFill>
                  <a:srgbClr val="783f04"/>
                </a:solidFill>
                <a:latin typeface="Roboto Mono"/>
                <a:ea typeface="Roboto Mono"/>
              </a:rPr>
              <a:t>sts-example-0.app.default.svc.cluster.local</a:t>
            </a:r>
            <a:r>
              <a:rPr b="0" lang="pt-PT" sz="800" spc="-1" strike="noStrike">
                <a:solidFill>
                  <a:srgbClr val="783f04"/>
                </a:solidFill>
                <a:latin typeface="Roboto Mono"/>
                <a:ea typeface="Roboto Mono"/>
              </a:rPr>
              <a:t> +noall +answer</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 global options: +cmd</a:t>
            </a:r>
            <a:endParaRPr b="0" lang="pt-PT" sz="800" spc="-1" strike="noStrike">
              <a:latin typeface="Arial"/>
            </a:endParaRPr>
          </a:p>
          <a:p>
            <a:pPr>
              <a:lnSpc>
                <a:spcPct val="100000"/>
              </a:lnSpc>
            </a:pPr>
            <a:r>
              <a:rPr b="1" lang="pt-PT" sz="800" spc="-1" strike="noStrike">
                <a:solidFill>
                  <a:srgbClr val="783f04"/>
                </a:solidFill>
                <a:latin typeface="Roboto Mono"/>
                <a:ea typeface="Roboto Mono"/>
              </a:rPr>
              <a:t>sts-example-0.app.default.svc.cluster.local.</a:t>
            </a:r>
            <a:r>
              <a:rPr b="0" lang="pt-PT" sz="800" spc="-1" strike="noStrike">
                <a:solidFill>
                  <a:srgbClr val="783f04"/>
                </a:solidFill>
                <a:latin typeface="Roboto Mono"/>
                <a:ea typeface="Roboto Mono"/>
              </a:rPr>
              <a:t> 20 IN A </a:t>
            </a:r>
            <a:r>
              <a:rPr b="1" lang="pt-PT" sz="800" spc="-1" strike="noStrike">
                <a:solidFill>
                  <a:srgbClr val="783f04"/>
                </a:solidFill>
                <a:latin typeface="Roboto Mono"/>
                <a:ea typeface="Roboto Mono"/>
              </a:rPr>
              <a:t>10.255.0.2</a:t>
            </a:r>
            <a:endParaRPr b="0" lang="pt-PT" sz="800" spc="-1" strike="noStrike">
              <a:latin typeface="Arial"/>
            </a:endParaRPr>
          </a:p>
          <a:p>
            <a:pPr>
              <a:lnSpc>
                <a:spcPct val="100000"/>
              </a:lnSpc>
            </a:pPr>
            <a:endParaRPr b="0" lang="pt-PT" sz="800" spc="-1" strike="noStrike">
              <a:latin typeface="Arial"/>
            </a:endParaRPr>
          </a:p>
        </p:txBody>
      </p:sp>
      <p:sp>
        <p:nvSpPr>
          <p:cNvPr id="541" name="TextShape 3"/>
          <p:cNvSpPr txBox="1"/>
          <p:nvPr/>
        </p:nvSpPr>
        <p:spPr>
          <a:xfrm>
            <a:off x="457200" y="1693440"/>
            <a:ext cx="2850120" cy="2315520"/>
          </a:xfrm>
          <a:prstGeom prst="rect">
            <a:avLst/>
          </a:prstGeom>
          <a:noFill/>
          <a:ln w="19080">
            <a:solidFill>
              <a:srgbClr val="000000"/>
            </a:solidFill>
            <a:round/>
          </a:ln>
        </p:spPr>
        <p:txBody>
          <a:bodyPr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v1</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Service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a:t>
            </a:r>
            <a:r>
              <a:rPr b="0" lang="pt-PT" sz="1200" spc="-1" strike="noStrike">
                <a:solidFill>
                  <a:srgbClr val="000000"/>
                </a:solidFill>
                <a:latin typeface="Roboto Mono"/>
                <a:ea typeface="Roboto Mono"/>
              </a:rPr>
              <a:t> </a:t>
            </a:r>
            <a:r>
              <a:rPr b="0" lang="pt-PT" sz="1200" spc="-1" strike="noStrike">
                <a:solidFill>
                  <a:srgbClr val="cc0000"/>
                </a:solidFill>
                <a:latin typeface="Roboto Mono"/>
                <a:ea typeface="Roboto Mono"/>
              </a:rPr>
              <a:t>app</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clusterIP: </a:t>
            </a:r>
            <a:r>
              <a:rPr b="0" lang="pt-PT" sz="1200" spc="-1" strike="noStrike">
                <a:solidFill>
                  <a:srgbClr val="cc0000"/>
                </a:solidFill>
                <a:latin typeface="Roboto Mono"/>
                <a:ea typeface="Roboto Mono"/>
              </a:rPr>
              <a:t>None</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selector:</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app: </a:t>
            </a:r>
            <a:r>
              <a:rPr b="0" lang="pt-PT" sz="1200" spc="-1" strike="noStrike">
                <a:solidFill>
                  <a:srgbClr val="cc0000"/>
                </a:solidFill>
                <a:latin typeface="Roboto Mono"/>
                <a:ea typeface="Roboto Mono"/>
              </a:rPr>
              <a:t>stateful</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ports:</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protocol: </a:t>
            </a:r>
            <a:r>
              <a:rPr b="0" lang="pt-PT" sz="1200" spc="-1" strike="noStrike">
                <a:solidFill>
                  <a:srgbClr val="cc0000"/>
                </a:solidFill>
                <a:latin typeface="Roboto Mono"/>
                <a:ea typeface="Roboto Mono"/>
              </a:rPr>
              <a:t>TCP</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port: </a:t>
            </a:r>
            <a:r>
              <a:rPr b="0" lang="pt-PT" sz="1200" spc="-1" strike="noStrike">
                <a:solidFill>
                  <a:srgbClr val="cc0000"/>
                </a:solidFill>
                <a:latin typeface="Roboto Mono"/>
                <a:ea typeface="Roboto Mono"/>
              </a:rPr>
              <a:t>80</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targetPort: </a:t>
            </a:r>
            <a:r>
              <a:rPr b="0" lang="pt-PT" sz="1200" spc="-1" strike="noStrike">
                <a:solidFill>
                  <a:srgbClr val="cc0000"/>
                </a:solidFill>
                <a:latin typeface="Roboto Mono"/>
                <a:ea typeface="Roboto Mono"/>
              </a:rPr>
              <a:t>80</a:t>
            </a:r>
            <a:endParaRPr b="0" lang="pt-PT" sz="1200" spc="-1" strike="noStrike">
              <a:solidFill>
                <a:srgbClr val="000000"/>
              </a:solidFill>
              <a:latin typeface="Arial"/>
            </a:endParaRPr>
          </a:p>
        </p:txBody>
      </p:sp>
      <p:sp>
        <p:nvSpPr>
          <p:cNvPr id="542" name="CustomShape 4"/>
          <p:cNvSpPr/>
          <p:nvPr/>
        </p:nvSpPr>
        <p:spPr>
          <a:xfrm>
            <a:off x="457200" y="4169520"/>
            <a:ext cx="2850120" cy="78012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0" lang="pt-PT" sz="700" spc="-1" strike="noStrike">
                <a:solidFill>
                  <a:srgbClr val="783f04"/>
                </a:solidFill>
                <a:latin typeface="Roboto Mono"/>
                <a:ea typeface="Roboto Mono"/>
              </a:rPr>
              <a:t>$ kubectl get pods</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NAME            READY     STATUS    RESTARTS   AGE</a:t>
            </a:r>
            <a:endParaRPr b="0" lang="pt-PT" sz="700" spc="-1" strike="noStrike">
              <a:latin typeface="Arial"/>
            </a:endParaRPr>
          </a:p>
          <a:p>
            <a:pPr>
              <a:lnSpc>
                <a:spcPct val="100000"/>
              </a:lnSpc>
            </a:pPr>
            <a:r>
              <a:rPr b="1" lang="pt-PT" sz="700" spc="-1" strike="noStrike">
                <a:solidFill>
                  <a:srgbClr val="783f04"/>
                </a:solidFill>
                <a:latin typeface="Roboto Mono"/>
                <a:ea typeface="Roboto Mono"/>
              </a:rPr>
              <a:t>sts-example-0</a:t>
            </a:r>
            <a:r>
              <a:rPr b="0" lang="pt-PT" sz="700" spc="-1" strike="noStrike">
                <a:solidFill>
                  <a:srgbClr val="783f04"/>
                </a:solidFill>
                <a:latin typeface="Roboto Mono"/>
                <a:ea typeface="Roboto Mono"/>
              </a:rPr>
              <a:t>   1/1       Running   0          11m</a:t>
            </a:r>
            <a:endParaRPr b="0" lang="pt-PT" sz="700" spc="-1" strike="noStrike">
              <a:latin typeface="Arial"/>
            </a:endParaRPr>
          </a:p>
          <a:p>
            <a:pPr>
              <a:lnSpc>
                <a:spcPct val="100000"/>
              </a:lnSpc>
            </a:pPr>
            <a:r>
              <a:rPr b="1" lang="pt-PT" sz="700" spc="-1" strike="noStrike">
                <a:solidFill>
                  <a:srgbClr val="783f04"/>
                </a:solidFill>
                <a:latin typeface="Roboto Mono"/>
                <a:ea typeface="Roboto Mono"/>
              </a:rPr>
              <a:t>sts-example-1</a:t>
            </a:r>
            <a:r>
              <a:rPr b="0" lang="pt-PT" sz="700" spc="-1" strike="noStrike">
                <a:solidFill>
                  <a:srgbClr val="783f04"/>
                </a:solidFill>
                <a:latin typeface="Roboto Mono"/>
                <a:ea typeface="Roboto Mono"/>
              </a:rPr>
              <a:t>   1/1       Running   0          11m</a:t>
            </a:r>
            <a:endParaRPr b="0" lang="pt-PT" sz="700" spc="-1" strike="noStrike">
              <a:latin typeface="Arial"/>
            </a:endParaRPr>
          </a:p>
          <a:p>
            <a:pPr>
              <a:lnSpc>
                <a:spcPct val="100000"/>
              </a:lnSpc>
            </a:pPr>
            <a:endParaRPr b="0" lang="pt-PT" sz="700" spc="-1" strike="noStrike">
              <a:latin typeface="Arial"/>
            </a:endParaRPr>
          </a:p>
        </p:txBody>
      </p:sp>
      <p:sp>
        <p:nvSpPr>
          <p:cNvPr id="543" name="CustomShape 5"/>
          <p:cNvSpPr/>
          <p:nvPr/>
        </p:nvSpPr>
        <p:spPr>
          <a:xfrm>
            <a:off x="482760" y="1063440"/>
            <a:ext cx="8178120" cy="443520"/>
          </a:xfrm>
          <a:prstGeom prst="rect">
            <a:avLst/>
          </a:prstGeom>
          <a:noFill/>
          <a:ln>
            <a:noFill/>
          </a:ln>
        </p:spPr>
        <p:style>
          <a:lnRef idx="0"/>
          <a:fillRef idx="0"/>
          <a:effectRef idx="0"/>
          <a:fontRef idx="minor"/>
        </p:style>
        <p:txBody>
          <a:bodyPr tIns="91440" bIns="91440" anchor="ctr">
            <a:noAutofit/>
          </a:bodyPr>
          <a:p>
            <a:pPr algn="ctr">
              <a:lnSpc>
                <a:spcPct val="100000"/>
              </a:lnSpc>
              <a:spcBef>
                <a:spcPts val="601"/>
              </a:spcBef>
            </a:pPr>
            <a:r>
              <a:rPr b="1" lang="pt-PT" sz="1400" spc="-1" strike="noStrike">
                <a:solidFill>
                  <a:srgbClr val="cc4125"/>
                </a:solidFill>
                <a:latin typeface="Roboto Mono"/>
                <a:ea typeface="Roboto Mono"/>
              </a:rPr>
              <a:t>&lt;StatefulSet Name&gt;-&lt;ordinal&gt;</a:t>
            </a:r>
            <a:r>
              <a:rPr b="1" lang="pt-PT" sz="1400" spc="-1" strike="noStrike">
                <a:solidFill>
                  <a:srgbClr val="000000"/>
                </a:solidFill>
                <a:latin typeface="Roboto Mono"/>
                <a:ea typeface="Roboto Mono"/>
              </a:rPr>
              <a:t>.</a:t>
            </a:r>
            <a:r>
              <a:rPr b="1" lang="pt-PT" sz="1400" spc="-1" strike="noStrike">
                <a:solidFill>
                  <a:srgbClr val="f6b26b"/>
                </a:solidFill>
                <a:latin typeface="Roboto Mono"/>
                <a:ea typeface="Roboto Mono"/>
              </a:rPr>
              <a:t>&lt;service name&gt;</a:t>
            </a:r>
            <a:r>
              <a:rPr b="1" lang="pt-PT" sz="1400" spc="-1" strike="noStrike">
                <a:solidFill>
                  <a:srgbClr val="000000"/>
                </a:solidFill>
                <a:latin typeface="Roboto Mono"/>
                <a:ea typeface="Roboto Mono"/>
              </a:rPr>
              <a:t>.</a:t>
            </a:r>
            <a:r>
              <a:rPr b="1" lang="pt-PT" sz="1400" spc="-1" strike="noStrike">
                <a:solidFill>
                  <a:srgbClr val="1155cc"/>
                </a:solidFill>
                <a:latin typeface="Roboto Mono"/>
                <a:ea typeface="Roboto Mono"/>
              </a:rPr>
              <a:t>&lt;namespace&gt;</a:t>
            </a:r>
            <a:r>
              <a:rPr b="1" lang="pt-PT" sz="1400" spc="-1" strike="noStrike">
                <a:solidFill>
                  <a:srgbClr val="000000"/>
                </a:solidFill>
                <a:latin typeface="Roboto Mono"/>
                <a:ea typeface="Roboto Mono"/>
              </a:rPr>
              <a:t>.svc.cluster.local</a:t>
            </a:r>
            <a:endParaRPr b="0" lang="pt-PT" sz="1400" spc="-1" strike="noStrike">
              <a:latin typeface="Arial"/>
            </a:endParaRPr>
          </a:p>
        </p:txBody>
      </p:sp>
      <p:sp>
        <p:nvSpPr>
          <p:cNvPr id="544" name="CustomShape 6"/>
          <p:cNvSpPr/>
          <p:nvPr/>
        </p:nvSpPr>
        <p:spPr>
          <a:xfrm>
            <a:off x="3384720" y="1693440"/>
            <a:ext cx="5301720" cy="110052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0" lang="pt-PT" sz="800" spc="-1" strike="noStrike">
                <a:solidFill>
                  <a:srgbClr val="783f04"/>
                </a:solidFill>
                <a:latin typeface="Roboto Mono"/>
                <a:ea typeface="Roboto Mono"/>
              </a:rPr>
              <a:t>/ # dig app.default.svc.cluster.local +noall +answer</a:t>
            </a:r>
            <a:endParaRPr b="0" lang="pt-PT" sz="800" spc="-1" strike="noStrike">
              <a:latin typeface="Arial"/>
            </a:endParaRPr>
          </a:p>
          <a:p>
            <a:pPr>
              <a:lnSpc>
                <a:spcPct val="100000"/>
              </a:lnSpc>
            </a:pPr>
            <a:endParaRPr b="0" lang="pt-PT" sz="800" spc="-1" strike="noStrike">
              <a:latin typeface="Arial"/>
            </a:endParaRPr>
          </a:p>
          <a:p>
            <a:pPr>
              <a:lnSpc>
                <a:spcPct val="100000"/>
              </a:lnSpc>
            </a:pPr>
            <a:r>
              <a:rPr b="0" lang="pt-PT" sz="800" spc="-1" strike="noStrike">
                <a:solidFill>
                  <a:srgbClr val="783f04"/>
                </a:solidFill>
                <a:latin typeface="Roboto Mono"/>
                <a:ea typeface="Roboto Mono"/>
              </a:rPr>
              <a:t>; &lt;&lt;&gt;&gt; DiG 9.11.2-P1 &lt;&lt;&gt;&gt; app.default.svc.cluster.local +noall +answer</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 global options: +cmd</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app.default.svc.cluster.local. 2 IN A</a:t>
            </a:r>
            <a:r>
              <a:rPr b="0" lang="pt-PT" sz="800" spc="-1" strike="noStrike">
                <a:solidFill>
                  <a:srgbClr val="783f04"/>
                </a:solidFill>
                <a:latin typeface="Roboto Mono"/>
                <a:ea typeface="Roboto Mono"/>
              </a:rPr>
              <a:t>	</a:t>
            </a:r>
            <a:r>
              <a:rPr b="0" lang="pt-PT" sz="800" spc="-1" strike="noStrike">
                <a:solidFill>
                  <a:srgbClr val="783f04"/>
                </a:solidFill>
                <a:latin typeface="Roboto Mono"/>
                <a:ea typeface="Roboto Mono"/>
              </a:rPr>
              <a:t>10.255.0.5</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app.default.svc.cluster.local. 2 IN A</a:t>
            </a:r>
            <a:r>
              <a:rPr b="0" lang="pt-PT" sz="800" spc="-1" strike="noStrike">
                <a:solidFill>
                  <a:srgbClr val="783f04"/>
                </a:solidFill>
                <a:latin typeface="Roboto Mono"/>
                <a:ea typeface="Roboto Mono"/>
              </a:rPr>
              <a:t>	</a:t>
            </a:r>
            <a:r>
              <a:rPr b="0" lang="pt-PT" sz="800" spc="-1" strike="noStrike">
                <a:solidFill>
                  <a:srgbClr val="783f04"/>
                </a:solidFill>
                <a:latin typeface="Roboto Mono"/>
                <a:ea typeface="Roboto Mono"/>
              </a:rPr>
              <a:t>10.255.0.2</a:t>
            </a:r>
            <a:endParaRPr b="0" lang="pt-PT" sz="800" spc="-1" strike="noStrike">
              <a:latin typeface="Arial"/>
            </a:endParaRPr>
          </a:p>
          <a:p>
            <a:pPr>
              <a:lnSpc>
                <a:spcPct val="100000"/>
              </a:lnSpc>
            </a:pPr>
            <a:endParaRPr b="0" lang="pt-PT" sz="800" spc="-1" strike="noStrike">
              <a:latin typeface="Arial"/>
            </a:endParaRPr>
          </a:p>
        </p:txBody>
      </p:sp>
      <p:sp>
        <p:nvSpPr>
          <p:cNvPr id="545" name="CustomShape 7"/>
          <p:cNvSpPr/>
          <p:nvPr/>
        </p:nvSpPr>
        <p:spPr>
          <a:xfrm>
            <a:off x="3384720" y="3986280"/>
            <a:ext cx="5301720" cy="963360"/>
          </a:xfrm>
          <a:prstGeom prst="rect">
            <a:avLst/>
          </a:prstGeom>
          <a:noFill/>
          <a:ln w="19080">
            <a:solidFill>
              <a:srgbClr val="000000"/>
            </a:solidFill>
            <a:round/>
          </a:ln>
        </p:spPr>
        <p:style>
          <a:lnRef idx="0"/>
          <a:fillRef idx="0"/>
          <a:effectRef idx="0"/>
          <a:fontRef idx="minor"/>
        </p:style>
        <p:txBody>
          <a:bodyPr tIns="91440" bIns="91440" anchor="ctr">
            <a:noAutofit/>
          </a:bodyPr>
          <a:p>
            <a:pPr>
              <a:lnSpc>
                <a:spcPct val="100000"/>
              </a:lnSpc>
            </a:pPr>
            <a:r>
              <a:rPr b="0" lang="pt-PT" sz="800" spc="-1" strike="noStrike">
                <a:solidFill>
                  <a:srgbClr val="783f04"/>
                </a:solidFill>
                <a:latin typeface="Roboto Mono"/>
                <a:ea typeface="Roboto Mono"/>
              </a:rPr>
              <a:t>/ # dig </a:t>
            </a:r>
            <a:r>
              <a:rPr b="1" lang="pt-PT" sz="800" spc="-1" strike="noStrike">
                <a:solidFill>
                  <a:srgbClr val="783f04"/>
                </a:solidFill>
                <a:latin typeface="Roboto Mono"/>
                <a:ea typeface="Roboto Mono"/>
              </a:rPr>
              <a:t>sts-example-1.app.default.svc.cluster.local</a:t>
            </a:r>
            <a:r>
              <a:rPr b="0" lang="pt-PT" sz="800" spc="-1" strike="noStrike">
                <a:solidFill>
                  <a:srgbClr val="783f04"/>
                </a:solidFill>
                <a:latin typeface="Roboto Mono"/>
                <a:ea typeface="Roboto Mono"/>
              </a:rPr>
              <a:t> +noall +answer</a:t>
            </a:r>
            <a:endParaRPr b="0" lang="pt-PT" sz="800" spc="-1" strike="noStrike">
              <a:latin typeface="Arial"/>
            </a:endParaRPr>
          </a:p>
          <a:p>
            <a:pPr>
              <a:lnSpc>
                <a:spcPct val="100000"/>
              </a:lnSpc>
            </a:pPr>
            <a:endParaRPr b="0" lang="pt-PT" sz="800" spc="-1" strike="noStrike">
              <a:latin typeface="Arial"/>
            </a:endParaRPr>
          </a:p>
          <a:p>
            <a:pPr>
              <a:lnSpc>
                <a:spcPct val="100000"/>
              </a:lnSpc>
            </a:pPr>
            <a:r>
              <a:rPr b="0" lang="pt-PT" sz="800" spc="-1" strike="noStrike">
                <a:solidFill>
                  <a:srgbClr val="783f04"/>
                </a:solidFill>
                <a:latin typeface="Roboto Mono"/>
                <a:ea typeface="Roboto Mono"/>
              </a:rPr>
              <a:t>; &lt;&lt;&gt;&gt; DiG 9.11.2-P1 &lt;&lt;&gt;&gt; </a:t>
            </a:r>
            <a:r>
              <a:rPr b="1" lang="pt-PT" sz="800" spc="-1" strike="noStrike">
                <a:solidFill>
                  <a:srgbClr val="783f04"/>
                </a:solidFill>
                <a:latin typeface="Roboto Mono"/>
                <a:ea typeface="Roboto Mono"/>
              </a:rPr>
              <a:t>sts-example-1.app.default.svc.cluster.local</a:t>
            </a:r>
            <a:r>
              <a:rPr b="0" lang="pt-PT" sz="800" spc="-1" strike="noStrike">
                <a:solidFill>
                  <a:srgbClr val="783f04"/>
                </a:solidFill>
                <a:latin typeface="Roboto Mono"/>
                <a:ea typeface="Roboto Mono"/>
              </a:rPr>
              <a:t> +noall +answer</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 global options: +cmd</a:t>
            </a:r>
            <a:endParaRPr b="0" lang="pt-PT" sz="800" spc="-1" strike="noStrike">
              <a:latin typeface="Arial"/>
            </a:endParaRPr>
          </a:p>
          <a:p>
            <a:pPr>
              <a:lnSpc>
                <a:spcPct val="100000"/>
              </a:lnSpc>
            </a:pPr>
            <a:r>
              <a:rPr b="1" lang="pt-PT" sz="800" spc="-1" strike="noStrike">
                <a:solidFill>
                  <a:srgbClr val="783f04"/>
                </a:solidFill>
                <a:latin typeface="Roboto Mono"/>
                <a:ea typeface="Roboto Mono"/>
              </a:rPr>
              <a:t>sts-example-1.app.default.svc.cluster.local.</a:t>
            </a:r>
            <a:r>
              <a:rPr b="0" lang="pt-PT" sz="800" spc="-1" strike="noStrike">
                <a:solidFill>
                  <a:srgbClr val="783f04"/>
                </a:solidFill>
                <a:latin typeface="Roboto Mono"/>
                <a:ea typeface="Roboto Mono"/>
              </a:rPr>
              <a:t> 30 IN A </a:t>
            </a:r>
            <a:r>
              <a:rPr b="1" lang="pt-PT" sz="800" spc="-1" strike="noStrike">
                <a:solidFill>
                  <a:srgbClr val="783f04"/>
                </a:solidFill>
                <a:latin typeface="Roboto Mono"/>
                <a:ea typeface="Roboto Mono"/>
              </a:rPr>
              <a:t>10.255.0.5</a:t>
            </a:r>
            <a:endParaRPr b="0" lang="pt-PT" sz="800" spc="-1" strike="noStrike">
              <a:latin typeface="Arial"/>
            </a:endParaRPr>
          </a:p>
        </p:txBody>
      </p:sp>
      <p:sp>
        <p:nvSpPr>
          <p:cNvPr id="546" name="CustomShape 8"/>
          <p:cNvSpPr/>
          <p:nvPr/>
        </p:nvSpPr>
        <p:spPr>
          <a:xfrm>
            <a:off x="482760" y="4458240"/>
            <a:ext cx="876960" cy="286920"/>
          </a:xfrm>
          <a:prstGeom prst="rect">
            <a:avLst/>
          </a:prstGeom>
          <a:noFill/>
          <a:ln w="38160">
            <a:solidFill>
              <a:srgbClr val="cc0000"/>
            </a:solidFill>
            <a:round/>
          </a:ln>
        </p:spPr>
        <p:style>
          <a:lnRef idx="0"/>
          <a:fillRef idx="0"/>
          <a:effectRef idx="0"/>
          <a:fontRef idx="minor"/>
        </p:style>
      </p:sp>
      <p:sp>
        <p:nvSpPr>
          <p:cNvPr id="547" name="CustomShape 9"/>
          <p:cNvSpPr/>
          <p:nvPr/>
        </p:nvSpPr>
        <p:spPr>
          <a:xfrm>
            <a:off x="3446640" y="3508920"/>
            <a:ext cx="3975120" cy="244440"/>
          </a:xfrm>
          <a:prstGeom prst="rect">
            <a:avLst/>
          </a:prstGeom>
          <a:noFill/>
          <a:ln w="38160">
            <a:solidFill>
              <a:srgbClr val="cc0000"/>
            </a:solidFill>
            <a:round/>
          </a:ln>
        </p:spPr>
        <p:style>
          <a:lnRef idx="0"/>
          <a:fillRef idx="0"/>
          <a:effectRef idx="0"/>
          <a:fontRef idx="minor"/>
        </p:style>
      </p:sp>
      <p:sp>
        <p:nvSpPr>
          <p:cNvPr id="548" name="CustomShape 10"/>
          <p:cNvSpPr/>
          <p:nvPr/>
        </p:nvSpPr>
        <p:spPr>
          <a:xfrm>
            <a:off x="3446640" y="4598640"/>
            <a:ext cx="3975120" cy="24444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CronJob</a:t>
            </a:r>
            <a:endParaRPr b="0" lang="pt-PT" sz="3600" spc="-1" strike="noStrike">
              <a:solidFill>
                <a:srgbClr val="000000"/>
              </a:solidFill>
              <a:latin typeface="Arial"/>
            </a:endParaRPr>
          </a:p>
        </p:txBody>
      </p:sp>
      <p:sp>
        <p:nvSpPr>
          <p:cNvPr id="550" name="TextShape 2"/>
          <p:cNvSpPr txBox="1"/>
          <p:nvPr/>
        </p:nvSpPr>
        <p:spPr>
          <a:xfrm>
            <a:off x="457200" y="1200240"/>
            <a:ext cx="8229240" cy="3725280"/>
          </a:xfrm>
          <a:prstGeom prst="rect">
            <a:avLst/>
          </a:prstGeom>
          <a:noFill/>
          <a:ln>
            <a:noFill/>
          </a:ln>
        </p:spPr>
        <p:txBody>
          <a:bodyPr tIns="91440" bIns="91440">
            <a:noAutofit/>
          </a:bodyPr>
          <a:p>
            <a:pPr>
              <a:lnSpc>
                <a:spcPct val="100000"/>
              </a:lnSpc>
              <a:spcBef>
                <a:spcPts val="601"/>
              </a:spcBef>
            </a:pPr>
            <a:r>
              <a:rPr b="0" lang="pt-PT" sz="2400" spc="-1" strike="noStrike">
                <a:solidFill>
                  <a:srgbClr val="000000"/>
                </a:solidFill>
                <a:latin typeface="Arial"/>
                <a:ea typeface="Arial"/>
              </a:rPr>
              <a:t>An extension of the Job Controller, it provides a method of executing jobs on a cron-like schedule.</a:t>
            </a:r>
            <a:endParaRPr b="0" lang="pt-PT" sz="2400" spc="-1" strike="noStrike">
              <a:solidFill>
                <a:srgbClr val="000000"/>
              </a:solidFill>
              <a:latin typeface="Arial"/>
            </a:endParaRPr>
          </a:p>
          <a:p>
            <a:pPr>
              <a:lnSpc>
                <a:spcPct val="100000"/>
              </a:lnSpc>
              <a:spcBef>
                <a:spcPts val="601"/>
              </a:spcBef>
            </a:pPr>
            <a:endParaRPr b="0" lang="pt-PT" sz="2400" spc="-1" strike="noStrike">
              <a:solidFill>
                <a:srgbClr val="000000"/>
              </a:solidFill>
              <a:latin typeface="Arial"/>
            </a:endParaRPr>
          </a:p>
          <a:p>
            <a:pPr algn="ctr">
              <a:lnSpc>
                <a:spcPct val="100000"/>
              </a:lnSpc>
              <a:spcBef>
                <a:spcPts val="601"/>
              </a:spcBef>
            </a:pPr>
            <a:r>
              <a:rPr b="0" lang="pt-PT" sz="3600" spc="-1" strike="noStrike">
                <a:solidFill>
                  <a:srgbClr val="000000"/>
                </a:solidFill>
                <a:latin typeface="Arial"/>
                <a:ea typeface="Arial"/>
              </a:rPr>
              <a:t>CronJobs within Kubernetes</a:t>
            </a:r>
            <a:br/>
            <a:r>
              <a:rPr b="0" lang="pt-PT" sz="3600" spc="-1" strike="noStrike">
                <a:solidFill>
                  <a:srgbClr val="000000"/>
                </a:solidFill>
                <a:latin typeface="Arial"/>
                <a:ea typeface="Arial"/>
              </a:rPr>
              <a:t> use </a:t>
            </a:r>
            <a:r>
              <a:rPr b="1" lang="pt-PT" sz="3600" spc="-1" strike="noStrike">
                <a:solidFill>
                  <a:srgbClr val="000000"/>
                </a:solidFill>
                <a:latin typeface="Arial"/>
                <a:ea typeface="Arial"/>
              </a:rPr>
              <a:t>UTC ONLY</a:t>
            </a:r>
            <a:r>
              <a:rPr b="0" lang="pt-PT" sz="3600" spc="-1" strike="noStrike">
                <a:solidFill>
                  <a:srgbClr val="000000"/>
                </a:solidFill>
                <a:latin typeface="Arial"/>
                <a:ea typeface="Arial"/>
              </a:rPr>
              <a:t>.</a:t>
            </a:r>
            <a:endParaRPr b="0" lang="pt-PT" sz="3600" spc="-1" strike="noStrike">
              <a:solidFill>
                <a:srgbClr val="000000"/>
              </a:solidFill>
              <a:latin typeface="Arial"/>
            </a:endParaRPr>
          </a:p>
        </p:txBody>
      </p:sp>
      <p:pic>
        <p:nvPicPr>
          <p:cNvPr id="551" name="Google Shape;960;p132" descr=""/>
          <p:cNvPicPr/>
          <p:nvPr/>
        </p:nvPicPr>
        <p:blipFill>
          <a:blip r:embed="rId1"/>
          <a:stretch/>
        </p:blipFill>
        <p:spPr>
          <a:xfrm>
            <a:off x="1889640" y="4102560"/>
            <a:ext cx="5364720" cy="893160"/>
          </a:xfrm>
          <a:prstGeom prst="rect">
            <a:avLst/>
          </a:prstGeom>
          <a:ln>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CronJob</a:t>
            </a:r>
            <a:endParaRPr b="0" lang="pt-PT" sz="3600" spc="-1" strike="noStrike">
              <a:solidFill>
                <a:srgbClr val="000000"/>
              </a:solidFill>
              <a:latin typeface="Arial"/>
            </a:endParaRPr>
          </a:p>
        </p:txBody>
      </p:sp>
      <p:sp>
        <p:nvSpPr>
          <p:cNvPr id="553" name="TextShape 2"/>
          <p:cNvSpPr txBox="1"/>
          <p:nvPr/>
        </p:nvSpPr>
        <p:spPr>
          <a:xfrm>
            <a:off x="457200" y="1200240"/>
            <a:ext cx="4458240" cy="3725280"/>
          </a:xfrm>
          <a:prstGeom prst="rect">
            <a:avLst/>
          </a:prstGeom>
          <a:noFill/>
          <a:ln>
            <a:noFill/>
          </a:ln>
        </p:spPr>
        <p:txBody>
          <a:bodyPr tIns="91440" bIns="91440">
            <a:noAutofit/>
          </a:bodyPr>
          <a:p>
            <a:pPr marL="457200" indent="-342720">
              <a:lnSpc>
                <a:spcPct val="100000"/>
              </a:lnSpc>
              <a:spcBef>
                <a:spcPts val="601"/>
              </a:spcBef>
              <a:buClr>
                <a:srgbClr val="000000"/>
              </a:buClr>
              <a:buFont typeface="Arial"/>
              <a:buChar char="●"/>
            </a:pPr>
            <a:r>
              <a:rPr b="0" lang="pt-PT" sz="1800" spc="-1" strike="noStrike">
                <a:solidFill>
                  <a:srgbClr val="1155cc"/>
                </a:solidFill>
                <a:latin typeface="Roboto Mono"/>
                <a:ea typeface="Roboto Mono"/>
              </a:rPr>
              <a:t>schedule: </a:t>
            </a:r>
            <a:r>
              <a:rPr b="0" lang="pt-PT" sz="1800" spc="-1" strike="noStrike">
                <a:solidFill>
                  <a:srgbClr val="000000"/>
                </a:solidFill>
                <a:latin typeface="Arial"/>
                <a:ea typeface="Arial"/>
              </a:rPr>
              <a:t>The cron schedule for the job.</a:t>
            </a:r>
            <a:endParaRPr b="0" lang="pt-PT" sz="1800" spc="-1" strike="noStrike">
              <a:solidFill>
                <a:srgbClr val="000000"/>
              </a:solidFill>
              <a:latin typeface="Arial"/>
            </a:endParaRPr>
          </a:p>
          <a:p>
            <a:pPr marL="457200" indent="-342720">
              <a:lnSpc>
                <a:spcPct val="100000"/>
              </a:lnSpc>
              <a:spcBef>
                <a:spcPts val="1001"/>
              </a:spcBef>
              <a:buClr>
                <a:srgbClr val="000000"/>
              </a:buClr>
              <a:buFont typeface="Arial"/>
              <a:buChar char="●"/>
            </a:pPr>
            <a:r>
              <a:rPr b="0" lang="pt-PT" sz="1800" spc="-1" strike="noStrike">
                <a:solidFill>
                  <a:srgbClr val="1155cc"/>
                </a:solidFill>
                <a:latin typeface="Roboto Mono"/>
                <a:ea typeface="Roboto Mono"/>
              </a:rPr>
              <a:t>successfulJobHistoryLimit: </a:t>
            </a:r>
            <a:r>
              <a:rPr b="0" lang="pt-PT" sz="1800" spc="-1" strike="noStrike">
                <a:solidFill>
                  <a:srgbClr val="000000"/>
                </a:solidFill>
                <a:latin typeface="Arial"/>
                <a:ea typeface="Arial"/>
              </a:rPr>
              <a:t>The number of successful jobs to retain.</a:t>
            </a:r>
            <a:endParaRPr b="0" lang="pt-PT" sz="1800" spc="-1" strike="noStrike">
              <a:solidFill>
                <a:srgbClr val="000000"/>
              </a:solidFill>
              <a:latin typeface="Arial"/>
            </a:endParaRPr>
          </a:p>
          <a:p>
            <a:pPr marL="457200" indent="-342720">
              <a:lnSpc>
                <a:spcPct val="100000"/>
              </a:lnSpc>
              <a:spcBef>
                <a:spcPts val="1001"/>
              </a:spcBef>
              <a:spcAft>
                <a:spcPts val="1001"/>
              </a:spcAft>
              <a:buClr>
                <a:srgbClr val="000000"/>
              </a:buClr>
              <a:buFont typeface="Arial"/>
              <a:buChar char="●"/>
            </a:pPr>
            <a:r>
              <a:rPr b="0" lang="pt-PT" sz="1800" spc="-1" strike="noStrike">
                <a:solidFill>
                  <a:srgbClr val="1155cc"/>
                </a:solidFill>
                <a:latin typeface="Roboto Mono"/>
                <a:ea typeface="Roboto Mono"/>
              </a:rPr>
              <a:t>failedJobHistoryLimit: </a:t>
            </a:r>
            <a:r>
              <a:rPr b="0" lang="pt-PT" sz="1800" spc="-1" strike="noStrike">
                <a:solidFill>
                  <a:srgbClr val="000000"/>
                </a:solidFill>
                <a:latin typeface="Arial"/>
                <a:ea typeface="Arial"/>
              </a:rPr>
              <a:t>The number of failed jobs to retain.</a:t>
            </a:r>
            <a:endParaRPr b="0" lang="pt-PT" sz="1800" spc="-1" strike="noStrike">
              <a:solidFill>
                <a:srgbClr val="000000"/>
              </a:solidFill>
              <a:latin typeface="Arial"/>
            </a:endParaRPr>
          </a:p>
        </p:txBody>
      </p:sp>
      <p:sp>
        <p:nvSpPr>
          <p:cNvPr id="554" name="TextShape 3"/>
          <p:cNvSpPr txBox="1"/>
          <p:nvPr/>
        </p:nvSpPr>
        <p:spPr>
          <a:xfrm>
            <a:off x="4915800" y="1244160"/>
            <a:ext cx="3771000" cy="3637440"/>
          </a:xfrm>
          <a:prstGeom prst="rect">
            <a:avLst/>
          </a:prstGeom>
          <a:noFill/>
          <a:ln w="19080">
            <a:solidFill>
              <a:srgbClr val="000000"/>
            </a:solidFill>
            <a:round/>
          </a:ln>
        </p:spPr>
        <p:txBody>
          <a:bodyPr tIns="91440" bIns="91440">
            <a:noAutofit/>
          </a:bodyPr>
          <a:p>
            <a:pPr>
              <a:lnSpc>
                <a:spcPct val="100000"/>
              </a:lnSpc>
            </a:pPr>
            <a:r>
              <a:rPr b="0" lang="pt-PT" sz="1500" spc="-1" strike="noStrike">
                <a:solidFill>
                  <a:srgbClr val="1155cc"/>
                </a:solidFill>
                <a:latin typeface="Roboto Mono"/>
                <a:ea typeface="Roboto Mono"/>
              </a:rPr>
              <a:t>apiVersion: </a:t>
            </a:r>
            <a:r>
              <a:rPr b="0" lang="pt-PT" sz="1500" spc="-1" strike="noStrike">
                <a:solidFill>
                  <a:srgbClr val="cc0000"/>
                </a:solidFill>
                <a:latin typeface="Roboto Mono"/>
                <a:ea typeface="Roboto Mono"/>
              </a:rPr>
              <a:t>batch/v1beta1</a:t>
            </a:r>
            <a:endParaRPr b="0" lang="pt-PT" sz="1500" spc="-1" strike="noStrike">
              <a:solidFill>
                <a:srgbClr val="000000"/>
              </a:solidFill>
              <a:latin typeface="Arial"/>
            </a:endParaRPr>
          </a:p>
          <a:p>
            <a:pPr>
              <a:lnSpc>
                <a:spcPct val="100000"/>
              </a:lnSpc>
            </a:pPr>
            <a:r>
              <a:rPr b="0" lang="pt-PT" sz="1500" spc="-1" strike="noStrike">
                <a:solidFill>
                  <a:srgbClr val="1155cc"/>
                </a:solidFill>
                <a:latin typeface="Roboto Mono"/>
                <a:ea typeface="Roboto Mono"/>
              </a:rPr>
              <a:t>kind: </a:t>
            </a:r>
            <a:r>
              <a:rPr b="0" lang="pt-PT" sz="1500" spc="-1" strike="noStrike">
                <a:solidFill>
                  <a:srgbClr val="cc0000"/>
                </a:solidFill>
                <a:latin typeface="Roboto Mono"/>
                <a:ea typeface="Roboto Mono"/>
              </a:rPr>
              <a:t>CronJob</a:t>
            </a:r>
            <a:endParaRPr b="0" lang="pt-PT" sz="1500" spc="-1" strike="noStrike">
              <a:solidFill>
                <a:srgbClr val="000000"/>
              </a:solidFill>
              <a:latin typeface="Arial"/>
            </a:endParaRPr>
          </a:p>
          <a:p>
            <a:pPr>
              <a:lnSpc>
                <a:spcPct val="100000"/>
              </a:lnSpc>
            </a:pPr>
            <a:r>
              <a:rPr b="0" lang="pt-PT" sz="1500" spc="-1" strike="noStrike">
                <a:solidFill>
                  <a:srgbClr val="1155cc"/>
                </a:solidFill>
                <a:latin typeface="Roboto Mono"/>
                <a:ea typeface="Roboto Mono"/>
              </a:rPr>
              <a:t>metadata:</a:t>
            </a:r>
            <a:endParaRPr b="0" lang="pt-PT" sz="1500" spc="-1" strike="noStrike">
              <a:solidFill>
                <a:srgbClr val="000000"/>
              </a:solidFill>
              <a:latin typeface="Arial"/>
            </a:endParaRPr>
          </a:p>
          <a:p>
            <a:pPr>
              <a:lnSpc>
                <a:spcPct val="100000"/>
              </a:lnSpc>
            </a:pPr>
            <a:r>
              <a:rPr b="0" lang="pt-PT" sz="1500" spc="-1" strike="noStrike">
                <a:solidFill>
                  <a:srgbClr val="1155cc"/>
                </a:solidFill>
                <a:latin typeface="Roboto Mono"/>
                <a:ea typeface="Roboto Mono"/>
              </a:rPr>
              <a:t>  </a:t>
            </a:r>
            <a:r>
              <a:rPr b="0" lang="pt-PT" sz="1500" spc="-1" strike="noStrike">
                <a:solidFill>
                  <a:srgbClr val="1155cc"/>
                </a:solidFill>
                <a:latin typeface="Roboto Mono"/>
                <a:ea typeface="Roboto Mono"/>
              </a:rPr>
              <a:t>name:</a:t>
            </a:r>
            <a:r>
              <a:rPr b="0" lang="pt-PT" sz="1500" spc="-1" strike="noStrike">
                <a:solidFill>
                  <a:srgbClr val="000000"/>
                </a:solidFill>
                <a:latin typeface="Roboto Mono"/>
                <a:ea typeface="Roboto Mono"/>
              </a:rPr>
              <a:t> </a:t>
            </a:r>
            <a:r>
              <a:rPr b="0" lang="pt-PT" sz="1500" spc="-1" strike="noStrike">
                <a:solidFill>
                  <a:srgbClr val="cc0000"/>
                </a:solidFill>
                <a:latin typeface="Roboto Mono"/>
                <a:ea typeface="Roboto Mono"/>
              </a:rPr>
              <a:t>cronjob-example</a:t>
            </a:r>
            <a:endParaRPr b="0" lang="pt-PT" sz="1500" spc="-1" strike="noStrike">
              <a:solidFill>
                <a:srgbClr val="000000"/>
              </a:solidFill>
              <a:latin typeface="Arial"/>
            </a:endParaRPr>
          </a:p>
          <a:p>
            <a:pPr>
              <a:lnSpc>
                <a:spcPct val="100000"/>
              </a:lnSpc>
            </a:pPr>
            <a:r>
              <a:rPr b="0" lang="pt-PT" sz="1500" spc="-1" strike="noStrike">
                <a:solidFill>
                  <a:srgbClr val="1155cc"/>
                </a:solidFill>
                <a:latin typeface="Roboto Mono"/>
                <a:ea typeface="Roboto Mono"/>
              </a:rPr>
              <a:t>spec:</a:t>
            </a:r>
            <a:endParaRPr b="0" lang="pt-PT" sz="1500" spc="-1" strike="noStrike">
              <a:solidFill>
                <a:srgbClr val="000000"/>
              </a:solidFill>
              <a:latin typeface="Arial"/>
            </a:endParaRPr>
          </a:p>
          <a:p>
            <a:pPr>
              <a:lnSpc>
                <a:spcPct val="100000"/>
              </a:lnSpc>
            </a:pPr>
            <a:r>
              <a:rPr b="0" lang="pt-PT" sz="1500" spc="-1" strike="noStrike">
                <a:solidFill>
                  <a:srgbClr val="1155cc"/>
                </a:solidFill>
                <a:latin typeface="Roboto Mono"/>
                <a:ea typeface="Roboto Mono"/>
              </a:rPr>
              <a:t>  </a:t>
            </a:r>
            <a:r>
              <a:rPr b="0" lang="pt-PT" sz="1500" spc="-1" strike="noStrike">
                <a:solidFill>
                  <a:srgbClr val="1155cc"/>
                </a:solidFill>
                <a:latin typeface="Roboto Mono"/>
                <a:ea typeface="Roboto Mono"/>
              </a:rPr>
              <a:t>schedule: </a:t>
            </a:r>
            <a:r>
              <a:rPr b="0" lang="pt-PT" sz="1500" spc="-1" strike="noStrike">
                <a:solidFill>
                  <a:srgbClr val="cc0000"/>
                </a:solidFill>
                <a:latin typeface="Roboto Mono"/>
                <a:ea typeface="Roboto Mono"/>
              </a:rPr>
              <a:t>"*/1 * * * *"</a:t>
            </a:r>
            <a:endParaRPr b="0" lang="pt-PT" sz="1500" spc="-1" strike="noStrike">
              <a:solidFill>
                <a:srgbClr val="000000"/>
              </a:solidFill>
              <a:latin typeface="Arial"/>
            </a:endParaRPr>
          </a:p>
          <a:p>
            <a:pPr>
              <a:lnSpc>
                <a:spcPct val="100000"/>
              </a:lnSpc>
            </a:pPr>
            <a:r>
              <a:rPr b="0" lang="pt-PT" sz="1500" spc="-1" strike="noStrike">
                <a:solidFill>
                  <a:srgbClr val="cc0000"/>
                </a:solidFill>
                <a:latin typeface="Roboto Mono"/>
                <a:ea typeface="Roboto Mono"/>
              </a:rPr>
              <a:t>  </a:t>
            </a:r>
            <a:r>
              <a:rPr b="0" lang="pt-PT" sz="1500" spc="-1" strike="noStrike">
                <a:solidFill>
                  <a:srgbClr val="1155cc"/>
                </a:solidFill>
                <a:latin typeface="Roboto Mono"/>
                <a:ea typeface="Roboto Mono"/>
              </a:rPr>
              <a:t>successfulJobsHistoryLimit: </a:t>
            </a:r>
            <a:r>
              <a:rPr b="0" lang="pt-PT" sz="1500" spc="-1" strike="noStrike">
                <a:solidFill>
                  <a:srgbClr val="cc0000"/>
                </a:solidFill>
                <a:latin typeface="Roboto Mono"/>
                <a:ea typeface="Roboto Mono"/>
              </a:rPr>
              <a:t>3</a:t>
            </a:r>
            <a:endParaRPr b="0" lang="pt-PT" sz="1500" spc="-1" strike="noStrike">
              <a:solidFill>
                <a:srgbClr val="000000"/>
              </a:solidFill>
              <a:latin typeface="Arial"/>
            </a:endParaRPr>
          </a:p>
          <a:p>
            <a:pPr>
              <a:lnSpc>
                <a:spcPct val="100000"/>
              </a:lnSpc>
            </a:pPr>
            <a:r>
              <a:rPr b="0" lang="pt-PT" sz="1500" spc="-1" strike="noStrike">
                <a:solidFill>
                  <a:srgbClr val="1155cc"/>
                </a:solidFill>
                <a:latin typeface="Roboto Mono"/>
                <a:ea typeface="Roboto Mono"/>
              </a:rPr>
              <a:t>  </a:t>
            </a:r>
            <a:r>
              <a:rPr b="0" lang="pt-PT" sz="1500" spc="-1" strike="noStrike">
                <a:solidFill>
                  <a:srgbClr val="1155cc"/>
                </a:solidFill>
                <a:latin typeface="Roboto Mono"/>
                <a:ea typeface="Roboto Mono"/>
              </a:rPr>
              <a:t>failedJobsHistoryLimit: </a:t>
            </a:r>
            <a:r>
              <a:rPr b="0" lang="pt-PT" sz="1500" spc="-1" strike="noStrike">
                <a:solidFill>
                  <a:srgbClr val="cc0000"/>
                </a:solidFill>
                <a:latin typeface="Roboto Mono"/>
                <a:ea typeface="Roboto Mono"/>
              </a:rPr>
              <a:t>1</a:t>
            </a:r>
            <a:endParaRPr b="0" lang="pt-PT" sz="1500" spc="-1" strike="noStrike">
              <a:solidFill>
                <a:srgbClr val="000000"/>
              </a:solidFill>
              <a:latin typeface="Arial"/>
            </a:endParaRPr>
          </a:p>
          <a:p>
            <a:pPr>
              <a:lnSpc>
                <a:spcPct val="100000"/>
              </a:lnSpc>
            </a:pPr>
            <a:r>
              <a:rPr b="0" lang="pt-PT" sz="1500" spc="-1" strike="noStrike">
                <a:solidFill>
                  <a:srgbClr val="1155cc"/>
                </a:solidFill>
                <a:latin typeface="Roboto Mono"/>
                <a:ea typeface="Roboto Mono"/>
              </a:rPr>
              <a:t>  </a:t>
            </a:r>
            <a:r>
              <a:rPr b="0" lang="pt-PT" sz="1500" spc="-1" strike="noStrike">
                <a:solidFill>
                  <a:srgbClr val="1155cc"/>
                </a:solidFill>
                <a:latin typeface="Roboto Mono"/>
                <a:ea typeface="Roboto Mono"/>
              </a:rPr>
              <a:t>jobTemplate:</a:t>
            </a:r>
            <a:endParaRPr b="0" lang="pt-PT" sz="1500" spc="-1" strike="noStrike">
              <a:solidFill>
                <a:srgbClr val="000000"/>
              </a:solidFill>
              <a:latin typeface="Arial"/>
            </a:endParaRPr>
          </a:p>
          <a:p>
            <a:pPr>
              <a:lnSpc>
                <a:spcPct val="100000"/>
              </a:lnSpc>
            </a:pPr>
            <a:r>
              <a:rPr b="0" lang="pt-PT" sz="1500" spc="-1" strike="noStrike">
                <a:solidFill>
                  <a:srgbClr val="1155cc"/>
                </a:solidFill>
                <a:latin typeface="Roboto Mono"/>
                <a:ea typeface="Roboto Mono"/>
              </a:rPr>
              <a:t>    </a:t>
            </a:r>
            <a:r>
              <a:rPr b="0" lang="pt-PT" sz="1500" spc="-1" strike="noStrike">
                <a:solidFill>
                  <a:srgbClr val="1155cc"/>
                </a:solidFill>
                <a:latin typeface="Roboto Mono"/>
                <a:ea typeface="Roboto Mono"/>
              </a:rPr>
              <a:t>spec:</a:t>
            </a:r>
            <a:endParaRPr b="0" lang="pt-PT" sz="1500" spc="-1" strike="noStrike">
              <a:solidFill>
                <a:srgbClr val="000000"/>
              </a:solidFill>
              <a:latin typeface="Arial"/>
            </a:endParaRPr>
          </a:p>
          <a:p>
            <a:pPr>
              <a:lnSpc>
                <a:spcPct val="100000"/>
              </a:lnSpc>
            </a:pPr>
            <a:r>
              <a:rPr b="0" lang="pt-PT" sz="1500" spc="-1" strike="noStrike">
                <a:solidFill>
                  <a:srgbClr val="1155cc"/>
                </a:solidFill>
                <a:latin typeface="Roboto Mono"/>
                <a:ea typeface="Roboto Mono"/>
              </a:rPr>
              <a:t>      </a:t>
            </a:r>
            <a:r>
              <a:rPr b="0" lang="pt-PT" sz="1500" spc="-1" strike="noStrike">
                <a:solidFill>
                  <a:srgbClr val="1155cc"/>
                </a:solidFill>
                <a:latin typeface="Roboto Mono"/>
                <a:ea typeface="Roboto Mono"/>
              </a:rPr>
              <a:t>completions: </a:t>
            </a:r>
            <a:r>
              <a:rPr b="0" lang="pt-PT" sz="1500" spc="-1" strike="noStrike">
                <a:solidFill>
                  <a:srgbClr val="cc0000"/>
                </a:solidFill>
                <a:latin typeface="Roboto Mono"/>
                <a:ea typeface="Roboto Mono"/>
              </a:rPr>
              <a:t>4</a:t>
            </a:r>
            <a:endParaRPr b="0" lang="pt-PT" sz="1500" spc="-1" strike="noStrike">
              <a:solidFill>
                <a:srgbClr val="000000"/>
              </a:solidFill>
              <a:latin typeface="Arial"/>
            </a:endParaRPr>
          </a:p>
          <a:p>
            <a:pPr>
              <a:lnSpc>
                <a:spcPct val="100000"/>
              </a:lnSpc>
            </a:pPr>
            <a:r>
              <a:rPr b="0" lang="pt-PT" sz="1500" spc="-1" strike="noStrike">
                <a:solidFill>
                  <a:srgbClr val="1155cc"/>
                </a:solidFill>
                <a:latin typeface="Roboto Mono"/>
                <a:ea typeface="Roboto Mono"/>
              </a:rPr>
              <a:t>      </a:t>
            </a:r>
            <a:r>
              <a:rPr b="0" lang="pt-PT" sz="1500" spc="-1" strike="noStrike">
                <a:solidFill>
                  <a:srgbClr val="1155cc"/>
                </a:solidFill>
                <a:latin typeface="Roboto Mono"/>
                <a:ea typeface="Roboto Mono"/>
              </a:rPr>
              <a:t>parallelism: </a:t>
            </a:r>
            <a:r>
              <a:rPr b="0" lang="pt-PT" sz="1500" spc="-1" strike="noStrike">
                <a:solidFill>
                  <a:srgbClr val="cc0000"/>
                </a:solidFill>
                <a:latin typeface="Roboto Mono"/>
                <a:ea typeface="Roboto Mono"/>
              </a:rPr>
              <a:t>2</a:t>
            </a:r>
            <a:endParaRPr b="0" lang="pt-PT" sz="1500" spc="-1" strike="noStrike">
              <a:solidFill>
                <a:srgbClr val="000000"/>
              </a:solidFill>
              <a:latin typeface="Arial"/>
            </a:endParaRPr>
          </a:p>
          <a:p>
            <a:pPr>
              <a:lnSpc>
                <a:spcPct val="100000"/>
              </a:lnSpc>
            </a:pPr>
            <a:r>
              <a:rPr b="0" lang="pt-PT" sz="1500" spc="-1" strike="noStrike">
                <a:solidFill>
                  <a:srgbClr val="1155cc"/>
                </a:solidFill>
                <a:latin typeface="Roboto Mono"/>
                <a:ea typeface="Roboto Mono"/>
              </a:rPr>
              <a:t>      </a:t>
            </a:r>
            <a:r>
              <a:rPr b="0" lang="pt-PT" sz="1500" spc="-1" strike="noStrike">
                <a:solidFill>
                  <a:srgbClr val="1155cc"/>
                </a:solidFill>
                <a:latin typeface="Roboto Mono"/>
                <a:ea typeface="Roboto Mono"/>
              </a:rPr>
              <a:t>template:</a:t>
            </a:r>
            <a:endParaRPr b="0" lang="pt-PT" sz="1500" spc="-1" strike="noStrike">
              <a:solidFill>
                <a:srgbClr val="000000"/>
              </a:solidFill>
              <a:latin typeface="Arial"/>
            </a:endParaRPr>
          </a:p>
          <a:p>
            <a:pPr>
              <a:lnSpc>
                <a:spcPct val="100000"/>
              </a:lnSpc>
            </a:pPr>
            <a:r>
              <a:rPr b="0" lang="pt-PT" sz="1500" spc="-1" strike="noStrike">
                <a:solidFill>
                  <a:srgbClr val="38761d"/>
                </a:solidFill>
                <a:latin typeface="Roboto Mono"/>
                <a:ea typeface="Roboto Mono"/>
              </a:rPr>
              <a:t>        </a:t>
            </a:r>
            <a:r>
              <a:rPr b="0" lang="pt-PT" sz="1500" spc="-1" strike="noStrike">
                <a:solidFill>
                  <a:srgbClr val="38761d"/>
                </a:solidFill>
                <a:latin typeface="Roboto Mono"/>
                <a:ea typeface="Roboto Mono"/>
              </a:rPr>
              <a:t>&lt;pod template&gt;</a:t>
            </a:r>
            <a:endParaRPr b="0" lang="pt-PT" sz="1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CronJob</a:t>
            </a:r>
            <a:endParaRPr b="0" lang="pt-PT" sz="3600" spc="-1" strike="noStrike">
              <a:solidFill>
                <a:srgbClr val="000000"/>
              </a:solidFill>
              <a:latin typeface="Arial"/>
            </a:endParaRPr>
          </a:p>
        </p:txBody>
      </p:sp>
      <p:sp>
        <p:nvSpPr>
          <p:cNvPr id="556" name="TextShape 2"/>
          <p:cNvSpPr txBox="1"/>
          <p:nvPr/>
        </p:nvSpPr>
        <p:spPr>
          <a:xfrm>
            <a:off x="3945600" y="1244160"/>
            <a:ext cx="4740840" cy="3681360"/>
          </a:xfrm>
          <a:prstGeom prst="rect">
            <a:avLst/>
          </a:prstGeom>
          <a:noFill/>
          <a:ln w="19080">
            <a:solidFill>
              <a:srgbClr val="000000"/>
            </a:solidFill>
            <a:round/>
          </a:ln>
        </p:spPr>
        <p:txBody>
          <a:bodyPr tIns="91440" bIns="91440">
            <a:noAutofit/>
          </a:bodyPr>
          <a:p>
            <a:pPr>
              <a:lnSpc>
                <a:spcPct val="100000"/>
              </a:lnSpc>
            </a:pPr>
            <a:r>
              <a:rPr b="0" lang="pt-PT" sz="600" spc="-1" strike="noStrike">
                <a:solidFill>
                  <a:srgbClr val="783f04"/>
                </a:solidFill>
                <a:latin typeface="Roboto Mono"/>
                <a:ea typeface="Roboto Mono"/>
              </a:rPr>
              <a:t>$ kubectl describe cronjob cronjob-example</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Name:                       cronjob-example</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Namespace:                  default</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Labels:                     &lt;none&gt;</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Annotations:                &lt;none&gt;</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Schedule:                   */1 * * * *</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Concurrency Policy:         Allow</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Suspend:                    False</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Starting Deadline Seconds:  &lt;unset&gt;</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Selector:                   &lt;unset&gt;</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Parallelism:                2</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Completions:                4</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Pod Template:</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Labels:  &lt;none&gt;</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Containers:</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hello:</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Image:  alpine:latest</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Port:   &lt;none&gt;</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Command:</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/bin/sh</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-c</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Args:</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echo hello from $HOSTNAME!</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Environment:     &lt;none&gt;</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Mounts:          &lt;none&gt;</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Volumes:           &lt;none&gt;</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Last Schedule Time:  Mon, 19 Feb 2018 09:54:00 -0500</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Active Jobs:         cronjob-example-1519052040</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Events:</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Type    Reason            Age   From                Message</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    ------            ----  ----                -------</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Normal  SuccessfulCreate  3m    cronjob-controller  Created job cronjob-example-1519051860</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Normal  SawCompletedJob   2m    cronjob-controller  Saw completed job: cronjob-example-1519051860</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Normal  SuccessfulCreate  2m    cronjob-controller  Created job cronjob-example-1519051920</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Normal  SawCompletedJob   1m    cronjob-controller  Saw completed job: cronjob-example-1519051920</a:t>
            </a:r>
            <a:endParaRPr b="0" lang="pt-PT" sz="600" spc="-1" strike="noStrike">
              <a:solidFill>
                <a:srgbClr val="000000"/>
              </a:solidFill>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Normal  SuccessfulCreate  1m    cronjob-controller  Created job cronjob-example-1519051980</a:t>
            </a:r>
            <a:endParaRPr b="0" lang="pt-PT" sz="600" spc="-1" strike="noStrike">
              <a:solidFill>
                <a:srgbClr val="000000"/>
              </a:solidFill>
              <a:latin typeface="Arial"/>
            </a:endParaRPr>
          </a:p>
          <a:p>
            <a:pPr>
              <a:lnSpc>
                <a:spcPct val="100000"/>
              </a:lnSpc>
            </a:pPr>
            <a:endParaRPr b="0" lang="pt-PT" sz="600" spc="-1" strike="noStrike">
              <a:solidFill>
                <a:srgbClr val="000000"/>
              </a:solidFill>
              <a:latin typeface="Arial"/>
            </a:endParaRPr>
          </a:p>
          <a:p>
            <a:pPr>
              <a:lnSpc>
                <a:spcPct val="100000"/>
              </a:lnSpc>
            </a:pPr>
            <a:endParaRPr b="0" lang="pt-PT" sz="600" spc="-1" strike="noStrike">
              <a:solidFill>
                <a:srgbClr val="000000"/>
              </a:solidFill>
              <a:latin typeface="Arial"/>
            </a:endParaRPr>
          </a:p>
        </p:txBody>
      </p:sp>
      <p:sp>
        <p:nvSpPr>
          <p:cNvPr id="557" name="TextShape 3"/>
          <p:cNvSpPr txBox="1"/>
          <p:nvPr/>
        </p:nvSpPr>
        <p:spPr>
          <a:xfrm>
            <a:off x="457200" y="1266120"/>
            <a:ext cx="3182040" cy="2569320"/>
          </a:xfrm>
          <a:prstGeom prst="rect">
            <a:avLst/>
          </a:prstGeom>
          <a:noFill/>
          <a:ln w="19080">
            <a:solidFill>
              <a:srgbClr val="000000"/>
            </a:solidFill>
            <a:round/>
          </a:ln>
        </p:spPr>
        <p:txBody>
          <a:bodyPr tIns="91440" bIns="91440" anchor="ctr">
            <a:noAutofit/>
          </a:bodyPr>
          <a:p>
            <a:pPr>
              <a:lnSpc>
                <a:spcPct val="100000"/>
              </a:lnSpc>
            </a:pPr>
            <a:r>
              <a:rPr b="0" lang="pt-PT" sz="800" spc="-1" strike="noStrike">
                <a:solidFill>
                  <a:srgbClr val="1155cc"/>
                </a:solidFill>
                <a:latin typeface="Roboto Mono"/>
                <a:ea typeface="Roboto Mono"/>
              </a:rPr>
              <a:t>apiVersion: </a:t>
            </a:r>
            <a:r>
              <a:rPr b="0" lang="pt-PT" sz="800" spc="-1" strike="noStrike">
                <a:solidFill>
                  <a:srgbClr val="cc0000"/>
                </a:solidFill>
                <a:latin typeface="Roboto Mono"/>
                <a:ea typeface="Roboto Mono"/>
              </a:rPr>
              <a:t>batch/v1beta1</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kind: </a:t>
            </a:r>
            <a:r>
              <a:rPr b="0" lang="pt-PT" sz="800" spc="-1" strike="noStrike">
                <a:solidFill>
                  <a:srgbClr val="cc0000"/>
                </a:solidFill>
                <a:latin typeface="Roboto Mono"/>
                <a:ea typeface="Roboto Mono"/>
              </a:rPr>
              <a:t>CronJob</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metadata:</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name:</a:t>
            </a:r>
            <a:r>
              <a:rPr b="0" lang="pt-PT" sz="800" spc="-1" strike="noStrike">
                <a:solidFill>
                  <a:srgbClr val="000000"/>
                </a:solidFill>
                <a:latin typeface="Roboto Mono"/>
                <a:ea typeface="Roboto Mono"/>
              </a:rPr>
              <a:t> </a:t>
            </a:r>
            <a:r>
              <a:rPr b="0" lang="pt-PT" sz="800" spc="-1" strike="noStrike">
                <a:solidFill>
                  <a:srgbClr val="cc0000"/>
                </a:solidFill>
                <a:latin typeface="Roboto Mono"/>
                <a:ea typeface="Roboto Mono"/>
              </a:rPr>
              <a:t>cronjob-example</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spec:</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schedule: </a:t>
            </a:r>
            <a:r>
              <a:rPr b="0" lang="pt-PT" sz="800" spc="-1" strike="noStrike">
                <a:solidFill>
                  <a:srgbClr val="cc0000"/>
                </a:solidFill>
                <a:latin typeface="Roboto Mono"/>
                <a:ea typeface="Roboto Mono"/>
              </a:rPr>
              <a:t>"*/1 * * * *"</a:t>
            </a:r>
            <a:endParaRPr b="0" lang="pt-PT" sz="800" spc="-1" strike="noStrike">
              <a:solidFill>
                <a:srgbClr val="000000"/>
              </a:solidFill>
              <a:latin typeface="Arial"/>
            </a:endParaRPr>
          </a:p>
          <a:p>
            <a:pPr>
              <a:lnSpc>
                <a:spcPct val="100000"/>
              </a:lnSpc>
            </a:pPr>
            <a:r>
              <a:rPr b="0" lang="pt-PT" sz="800" spc="-1" strike="noStrike">
                <a:solidFill>
                  <a:srgbClr val="cc0000"/>
                </a:solidFill>
                <a:latin typeface="Roboto Mono"/>
                <a:ea typeface="Roboto Mono"/>
              </a:rPr>
              <a:t>  </a:t>
            </a:r>
            <a:r>
              <a:rPr b="0" lang="pt-PT" sz="800" spc="-1" strike="noStrike">
                <a:solidFill>
                  <a:srgbClr val="1155cc"/>
                </a:solidFill>
                <a:latin typeface="Roboto Mono"/>
                <a:ea typeface="Roboto Mono"/>
              </a:rPr>
              <a:t>successfulJobsHistoryLimit: </a:t>
            </a:r>
            <a:r>
              <a:rPr b="0" lang="pt-PT" sz="800" spc="-1" strike="noStrike">
                <a:solidFill>
                  <a:srgbClr val="cc0000"/>
                </a:solidFill>
                <a:latin typeface="Roboto Mono"/>
                <a:ea typeface="Roboto Mono"/>
              </a:rPr>
              <a:t>3</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failedJobsHistoryLimit: </a:t>
            </a:r>
            <a:r>
              <a:rPr b="0" lang="pt-PT" sz="800" spc="-1" strike="noStrike">
                <a:solidFill>
                  <a:srgbClr val="cc0000"/>
                </a:solidFill>
                <a:latin typeface="Roboto Mono"/>
                <a:ea typeface="Roboto Mono"/>
              </a:rPr>
              <a:t>1</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jobTemplate:</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spec:</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completions: </a:t>
            </a:r>
            <a:r>
              <a:rPr b="0" lang="pt-PT" sz="800" spc="-1" strike="noStrike">
                <a:solidFill>
                  <a:srgbClr val="cc0000"/>
                </a:solidFill>
                <a:latin typeface="Roboto Mono"/>
                <a:ea typeface="Roboto Mono"/>
              </a:rPr>
              <a:t>4</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parallelism: </a:t>
            </a:r>
            <a:r>
              <a:rPr b="0" lang="pt-PT" sz="800" spc="-1" strike="noStrike">
                <a:solidFill>
                  <a:srgbClr val="cc0000"/>
                </a:solidFill>
                <a:latin typeface="Roboto Mono"/>
                <a:ea typeface="Roboto Mono"/>
              </a:rPr>
              <a:t>2</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template:</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spec:</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containers:</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 name: </a:t>
            </a:r>
            <a:r>
              <a:rPr b="0" lang="pt-PT" sz="800" spc="-1" strike="noStrike">
                <a:solidFill>
                  <a:srgbClr val="cc0000"/>
                </a:solidFill>
                <a:latin typeface="Roboto Mono"/>
                <a:ea typeface="Roboto Mono"/>
              </a:rPr>
              <a:t>hello</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image: </a:t>
            </a:r>
            <a:r>
              <a:rPr b="0" lang="pt-PT" sz="800" spc="-1" strike="noStrike">
                <a:solidFill>
                  <a:srgbClr val="cc0000"/>
                </a:solidFill>
                <a:latin typeface="Roboto Mono"/>
                <a:ea typeface="Roboto Mono"/>
              </a:rPr>
              <a:t>alpine:latest</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command: </a:t>
            </a:r>
            <a:r>
              <a:rPr b="0" lang="pt-PT" sz="800" spc="-1" strike="noStrike">
                <a:solidFill>
                  <a:srgbClr val="cc0000"/>
                </a:solidFill>
                <a:latin typeface="Roboto Mono"/>
                <a:ea typeface="Roboto Mono"/>
              </a:rPr>
              <a:t>["/bin/sh", "-c"]</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args: </a:t>
            </a:r>
            <a:r>
              <a:rPr b="0" lang="pt-PT" sz="800" spc="-1" strike="noStrike">
                <a:solidFill>
                  <a:srgbClr val="cc0000"/>
                </a:solidFill>
                <a:latin typeface="Roboto Mono"/>
                <a:ea typeface="Roboto Mono"/>
              </a:rPr>
              <a:t>["echo hello from $HOSTNAME!"]</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restartPolicy: </a:t>
            </a:r>
            <a:r>
              <a:rPr b="0" lang="pt-PT" sz="800" spc="-1" strike="noStrike">
                <a:solidFill>
                  <a:srgbClr val="cc0000"/>
                </a:solidFill>
                <a:latin typeface="Roboto Mono"/>
                <a:ea typeface="Roboto Mono"/>
              </a:rPr>
              <a:t>Never</a:t>
            </a:r>
            <a:endParaRPr b="0" lang="pt-PT" sz="800" spc="-1" strike="noStrike">
              <a:solidFill>
                <a:srgbClr val="000000"/>
              </a:solidFill>
              <a:latin typeface="Arial"/>
            </a:endParaRPr>
          </a:p>
        </p:txBody>
      </p:sp>
      <p:sp>
        <p:nvSpPr>
          <p:cNvPr id="558" name="TextShape 4"/>
          <p:cNvSpPr txBox="1"/>
          <p:nvPr/>
        </p:nvSpPr>
        <p:spPr>
          <a:xfrm>
            <a:off x="457200" y="4097160"/>
            <a:ext cx="3182040" cy="828360"/>
          </a:xfrm>
          <a:prstGeom prst="rect">
            <a:avLst/>
          </a:prstGeom>
          <a:noFill/>
          <a:ln w="19080">
            <a:solidFill>
              <a:srgbClr val="000000"/>
            </a:solidFill>
            <a:round/>
          </a:ln>
        </p:spPr>
        <p:txBody>
          <a:bodyPr tIns="91440" bIns="91440">
            <a:noAutofit/>
          </a:bodyPr>
          <a:p>
            <a:pPr>
              <a:lnSpc>
                <a:spcPct val="100000"/>
              </a:lnSpc>
            </a:pPr>
            <a:r>
              <a:rPr b="0" lang="pt-PT" sz="700" spc="-1" strike="noStrike">
                <a:solidFill>
                  <a:srgbClr val="783f04"/>
                </a:solidFill>
                <a:latin typeface="Roboto Mono"/>
                <a:ea typeface="Roboto Mono"/>
              </a:rPr>
              <a:t>$ kubectl get jobs</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NAME                         DESIRED   SUCCESSFUL   AGE</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cronjob-example-1519053240   4         4            2m</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cronjob-example-1519053300   4         4            1m</a:t>
            </a:r>
            <a:endParaRPr b="0" lang="pt-PT" sz="700" spc="-1" strike="noStrike">
              <a:solidFill>
                <a:srgbClr val="000000"/>
              </a:solidFill>
              <a:latin typeface="Arial"/>
            </a:endParaRPr>
          </a:p>
          <a:p>
            <a:pPr>
              <a:lnSpc>
                <a:spcPct val="100000"/>
              </a:lnSpc>
            </a:pPr>
            <a:r>
              <a:rPr b="0" lang="pt-PT" sz="700" spc="-1" strike="noStrike">
                <a:solidFill>
                  <a:srgbClr val="783f04"/>
                </a:solidFill>
                <a:latin typeface="Roboto Mono"/>
                <a:ea typeface="Roboto Mono"/>
              </a:rPr>
              <a:t>cronjob-example-1519053360   4         4            26s</a:t>
            </a:r>
            <a:endParaRPr b="0" lang="pt-PT" sz="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Health checks</a:t>
            </a:r>
            <a:endParaRPr b="0" lang="pt-PT" sz="3600" spc="-1" strike="noStrike">
              <a:solidFill>
                <a:srgbClr val="000000"/>
              </a:solidFill>
              <a:latin typeface="Arial"/>
            </a:endParaRPr>
          </a:p>
        </p:txBody>
      </p:sp>
      <p:sp>
        <p:nvSpPr>
          <p:cNvPr id="560" name="TextShape 2"/>
          <p:cNvSpPr txBox="1"/>
          <p:nvPr/>
        </p:nvSpPr>
        <p:spPr>
          <a:xfrm>
            <a:off x="3945600" y="1244160"/>
            <a:ext cx="4740840" cy="3681360"/>
          </a:xfrm>
          <a:prstGeom prst="rect">
            <a:avLst/>
          </a:prstGeom>
          <a:noFill/>
          <a:ln w="19080">
            <a:solidFill>
              <a:srgbClr val="000000"/>
            </a:solidFill>
            <a:round/>
          </a:ln>
        </p:spPr>
        <p:txBody>
          <a:bodyPr tIns="91440" bIns="91440">
            <a:noAutofit/>
          </a:bodyPr>
          <a:p>
            <a:pPr marL="457200" indent="-418680">
              <a:lnSpc>
                <a:spcPct val="100000"/>
              </a:lnSpc>
              <a:spcBef>
                <a:spcPts val="601"/>
              </a:spcBef>
              <a:buClr>
                <a:srgbClr val="000000"/>
              </a:buClr>
              <a:buFont typeface="Arial"/>
              <a:buChar char="•"/>
            </a:pPr>
            <a:r>
              <a:rPr b="0" lang="pt-PT" sz="1200" spc="-1" strike="noStrike">
                <a:solidFill>
                  <a:srgbClr val="000000"/>
                </a:solidFill>
                <a:latin typeface="Arial"/>
                <a:ea typeface="Arial"/>
              </a:rPr>
              <a:t>initialDelaySeconds: Number of seconds after the container has started before liveness or readiness probes are initiated.</a:t>
            </a:r>
            <a:endParaRPr b="0" lang="pt-PT" sz="1200" spc="-1" strike="noStrike">
              <a:solidFill>
                <a:srgbClr val="000000"/>
              </a:solidFill>
              <a:latin typeface="Arial"/>
            </a:endParaRPr>
          </a:p>
          <a:p>
            <a:pPr marL="457200" indent="-418680">
              <a:lnSpc>
                <a:spcPct val="100000"/>
              </a:lnSpc>
              <a:spcBef>
                <a:spcPts val="601"/>
              </a:spcBef>
              <a:buClr>
                <a:srgbClr val="000000"/>
              </a:buClr>
              <a:buFont typeface="Arial"/>
              <a:buChar char="•"/>
            </a:pPr>
            <a:r>
              <a:rPr b="0" lang="pt-PT" sz="1200" spc="-1" strike="noStrike">
                <a:solidFill>
                  <a:srgbClr val="000000"/>
                </a:solidFill>
                <a:latin typeface="Arial"/>
                <a:ea typeface="Arial"/>
              </a:rPr>
              <a:t>periodSeconds: How often (in seconds) to perform the probe. Default to 10 seconds. Minimum value is 1.</a:t>
            </a:r>
            <a:endParaRPr b="0" lang="pt-PT" sz="1200" spc="-1" strike="noStrike">
              <a:solidFill>
                <a:srgbClr val="000000"/>
              </a:solidFill>
              <a:latin typeface="Arial"/>
            </a:endParaRPr>
          </a:p>
          <a:p>
            <a:pPr marL="457200" indent="-418680">
              <a:lnSpc>
                <a:spcPct val="100000"/>
              </a:lnSpc>
              <a:spcBef>
                <a:spcPts val="601"/>
              </a:spcBef>
              <a:buClr>
                <a:srgbClr val="000000"/>
              </a:buClr>
              <a:buFont typeface="Arial"/>
              <a:buChar char="•"/>
            </a:pPr>
            <a:r>
              <a:rPr b="0" lang="pt-PT" sz="1200" spc="-1" strike="noStrike">
                <a:solidFill>
                  <a:srgbClr val="000000"/>
                </a:solidFill>
                <a:latin typeface="Arial"/>
                <a:ea typeface="Arial"/>
              </a:rPr>
              <a:t>timeoutSeconds: Number of seconds after which the probe times out. Defaults to 1 second. Minimum value is 1.</a:t>
            </a:r>
            <a:endParaRPr b="0" lang="pt-PT" sz="1200" spc="-1" strike="noStrike">
              <a:solidFill>
                <a:srgbClr val="000000"/>
              </a:solidFill>
              <a:latin typeface="Arial"/>
            </a:endParaRPr>
          </a:p>
          <a:p>
            <a:pPr marL="457200" indent="-418680">
              <a:lnSpc>
                <a:spcPct val="100000"/>
              </a:lnSpc>
              <a:spcBef>
                <a:spcPts val="601"/>
              </a:spcBef>
              <a:buClr>
                <a:srgbClr val="000000"/>
              </a:buClr>
              <a:buFont typeface="Arial"/>
              <a:buChar char="•"/>
            </a:pPr>
            <a:r>
              <a:rPr b="0" lang="pt-PT" sz="1200" spc="-1" strike="noStrike">
                <a:solidFill>
                  <a:srgbClr val="000000"/>
                </a:solidFill>
                <a:latin typeface="Arial"/>
                <a:ea typeface="Arial"/>
              </a:rPr>
              <a:t>successThreshold: Minimum consecutive successes for the probe to be considered successful after having failed. Defaults to 1. Must be 1 for liveness. Minimum value is 1.</a:t>
            </a:r>
            <a:endParaRPr b="0" lang="pt-PT" sz="1200" spc="-1" strike="noStrike">
              <a:solidFill>
                <a:srgbClr val="000000"/>
              </a:solidFill>
              <a:latin typeface="Arial"/>
            </a:endParaRPr>
          </a:p>
          <a:p>
            <a:pPr marL="457200" indent="-418680">
              <a:lnSpc>
                <a:spcPct val="100000"/>
              </a:lnSpc>
              <a:spcBef>
                <a:spcPts val="601"/>
              </a:spcBef>
              <a:buClr>
                <a:srgbClr val="000000"/>
              </a:buClr>
              <a:buFont typeface="Arial"/>
              <a:buChar char="•"/>
            </a:pPr>
            <a:r>
              <a:rPr b="0" lang="pt-PT" sz="1200" spc="-1" strike="noStrike">
                <a:solidFill>
                  <a:srgbClr val="000000"/>
                </a:solidFill>
                <a:latin typeface="Arial"/>
                <a:ea typeface="Arial"/>
              </a:rPr>
              <a:t>failureThreshold: When a Pod starts and the probe fails, Kubernetes will try failureThreshold times before giving up. Giving up in case of liveness probe means restarting the Pod. In case of readiness probe the Pod will be marked Unready. Defaults to 3. Minimum value is 1.</a:t>
            </a:r>
            <a:endParaRPr b="0" lang="pt-PT" sz="1200" spc="-1" strike="noStrike">
              <a:solidFill>
                <a:srgbClr val="000000"/>
              </a:solidFill>
              <a:latin typeface="Arial"/>
            </a:endParaRPr>
          </a:p>
          <a:p>
            <a:pPr>
              <a:lnSpc>
                <a:spcPct val="100000"/>
              </a:lnSpc>
            </a:pPr>
            <a:endParaRPr b="0" lang="pt-PT" sz="1200" spc="-1" strike="noStrike">
              <a:solidFill>
                <a:srgbClr val="000000"/>
              </a:solidFill>
              <a:latin typeface="Arial"/>
            </a:endParaRPr>
          </a:p>
        </p:txBody>
      </p:sp>
      <p:sp>
        <p:nvSpPr>
          <p:cNvPr id="561" name="TextShape 3"/>
          <p:cNvSpPr txBox="1"/>
          <p:nvPr/>
        </p:nvSpPr>
        <p:spPr>
          <a:xfrm>
            <a:off x="457200" y="1266120"/>
            <a:ext cx="3182040" cy="3659400"/>
          </a:xfrm>
          <a:prstGeom prst="rect">
            <a:avLst/>
          </a:prstGeom>
          <a:noFill/>
          <a:ln w="19080">
            <a:solidFill>
              <a:srgbClr val="000000"/>
            </a:solidFill>
            <a:round/>
          </a:ln>
        </p:spPr>
        <p:txBody>
          <a:bodyPr tIns="91440" bIns="91440" anchor="ctr">
            <a:noAutofit/>
          </a:bodyPr>
          <a:p>
            <a:pPr>
              <a:lnSpc>
                <a:spcPct val="100000"/>
              </a:lnSpc>
            </a:pPr>
            <a:r>
              <a:rPr b="0" lang="pt-PT" sz="800" spc="-1" strike="noStrike">
                <a:solidFill>
                  <a:srgbClr val="1155cc"/>
                </a:solidFill>
                <a:latin typeface="Roboto Mono"/>
                <a:ea typeface="Roboto Mono"/>
              </a:rPr>
              <a:t>apiVersion: v1</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kind: Pod</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metadata:</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labels:</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test: liveness</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name: liveness-readiness-http</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spec:</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containers:</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 name: liveness-readiness-http</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image: k8s.gcr.io/ liveness-readiness-http</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livenessProbe:</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httpGet:</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path: /healthz</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port: 8080</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initialDelaySeconds: 5</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periodSeconds: 10</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timeoutSeconds: 4</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failureThreshold: 5</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readinessProbe:</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httpGet:</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path: /healthz</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port: 8080</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initialDelaySeconds: 100</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periodSeconds: 10</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timeoutSeconds: 4</a:t>
            </a:r>
            <a:endParaRPr b="0" lang="pt-PT" sz="800" spc="-1" strike="noStrike">
              <a:solidFill>
                <a:srgbClr val="000000"/>
              </a:solidFill>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failureThreshold: 2</a:t>
            </a:r>
            <a:endParaRPr b="0" lang="pt-PT" sz="800" spc="-1" strike="noStrike">
              <a:solidFill>
                <a:srgbClr val="000000"/>
              </a:solidFill>
              <a:latin typeface="Arial"/>
            </a:endParaRPr>
          </a:p>
          <a:p>
            <a:pPr>
              <a:lnSpc>
                <a:spcPct val="100000"/>
              </a:lnSpc>
            </a:pPr>
            <a:endParaRPr b="0" lang="pt-PT" sz="800" spc="-1" strike="noStrike">
              <a:solidFill>
                <a:srgbClr val="000000"/>
              </a:solidFill>
              <a:latin typeface="Arial"/>
            </a:endParaRPr>
          </a:p>
          <a:p>
            <a:pPr>
              <a:lnSpc>
                <a:spcPct val="100000"/>
              </a:lnSpc>
            </a:pPr>
            <a:endParaRPr b="0" lang="pt-PT" sz="800" spc="-1" strike="noStrike">
              <a:solidFill>
                <a:srgbClr val="000000"/>
              </a:solidFill>
              <a:latin typeface="Arial"/>
            </a:endParaRPr>
          </a:p>
          <a:p>
            <a:pPr>
              <a:lnSpc>
                <a:spcPct val="100000"/>
              </a:lnSpc>
            </a:pPr>
            <a:endParaRPr b="0" lang="pt-PT" sz="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CustomShape 1"/>
          <p:cNvSpPr/>
          <p:nvPr/>
        </p:nvSpPr>
        <p:spPr>
          <a:xfrm>
            <a:off x="757800" y="1398600"/>
            <a:ext cx="3903840" cy="658440"/>
          </a:xfrm>
          <a:prstGeom prst="rect">
            <a:avLst/>
          </a:prstGeom>
          <a:noFill/>
          <a:ln>
            <a:noFill/>
          </a:ln>
        </p:spPr>
        <p:style>
          <a:lnRef idx="0"/>
          <a:fillRef idx="0"/>
          <a:effectRef idx="0"/>
          <a:fontRef idx="minor"/>
        </p:style>
      </p:sp>
      <p:pic>
        <p:nvPicPr>
          <p:cNvPr id="563" name="Picture 3" descr=""/>
          <p:cNvPicPr/>
          <p:nvPr/>
        </p:nvPicPr>
        <p:blipFill>
          <a:blip r:embed="rId1"/>
          <a:stretch/>
        </p:blipFill>
        <p:spPr>
          <a:xfrm>
            <a:off x="623520" y="0"/>
            <a:ext cx="7896600" cy="514332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Services</a:t>
            </a:r>
            <a:endParaRPr b="0" lang="pt-PT" sz="3600" spc="-1" strike="noStrike">
              <a:solidFill>
                <a:srgbClr val="000000"/>
              </a:solidFill>
              <a:latin typeface="Arial"/>
            </a:endParaRPr>
          </a:p>
        </p:txBody>
      </p:sp>
      <p:sp>
        <p:nvSpPr>
          <p:cNvPr id="312" name="TextShape 2"/>
          <p:cNvSpPr txBox="1"/>
          <p:nvPr/>
        </p:nvSpPr>
        <p:spPr>
          <a:xfrm>
            <a:off x="457200" y="1200240"/>
            <a:ext cx="5171400" cy="857160"/>
          </a:xfrm>
          <a:prstGeom prst="rect">
            <a:avLst/>
          </a:prstGeom>
          <a:noFill/>
          <a:ln>
            <a:noFill/>
          </a:ln>
        </p:spPr>
        <p:txBody>
          <a:bodyPr tIns="91440" bIns="91440">
            <a:noAutofit/>
          </a:bodyPr>
          <a:p>
            <a:pPr marL="457200" indent="-380520">
              <a:lnSpc>
                <a:spcPct val="100000"/>
              </a:lnSpc>
              <a:spcAft>
                <a:spcPts val="1001"/>
              </a:spcAft>
              <a:buClr>
                <a:srgbClr val="000000"/>
              </a:buClr>
              <a:buFont typeface="Arial"/>
              <a:buChar char="●"/>
            </a:pPr>
            <a:r>
              <a:rPr b="1" lang="pt-PT" sz="2400" spc="-1" strike="noStrike">
                <a:solidFill>
                  <a:srgbClr val="000000"/>
                </a:solidFill>
                <a:latin typeface="Arial"/>
                <a:ea typeface="Arial"/>
              </a:rPr>
              <a:t>Unified method of accessing</a:t>
            </a:r>
            <a:r>
              <a:rPr b="0" lang="pt-PT" sz="2400" spc="-1" strike="noStrike">
                <a:solidFill>
                  <a:srgbClr val="000000"/>
                </a:solidFill>
                <a:latin typeface="Arial"/>
                <a:ea typeface="Arial"/>
              </a:rPr>
              <a:t> the exposed workloads of Pods. </a:t>
            </a:r>
            <a:endParaRPr b="0" lang="pt-PT" sz="2400" spc="-1" strike="noStrike">
              <a:solidFill>
                <a:srgbClr val="000000"/>
              </a:solidFill>
              <a:latin typeface="Arial"/>
            </a:endParaRPr>
          </a:p>
        </p:txBody>
      </p:sp>
      <p:pic>
        <p:nvPicPr>
          <p:cNvPr id="313" name="Google Shape;206;p31" descr=""/>
          <p:cNvPicPr/>
          <p:nvPr/>
        </p:nvPicPr>
        <p:blipFill>
          <a:blip r:embed="rId1"/>
          <a:srcRect l="2880" t="2555" r="2709" b="3477"/>
          <a:stretch/>
        </p:blipFill>
        <p:spPr>
          <a:xfrm>
            <a:off x="4345560" y="1139040"/>
            <a:ext cx="4672800" cy="3953160"/>
          </a:xfrm>
          <a:prstGeom prst="rect">
            <a:avLst/>
          </a:prstGeom>
          <a:ln>
            <a:noFill/>
          </a:ln>
        </p:spPr>
      </p:pic>
      <p:sp>
        <p:nvSpPr>
          <p:cNvPr id="314" name="CustomShape 3"/>
          <p:cNvSpPr/>
          <p:nvPr/>
        </p:nvSpPr>
        <p:spPr>
          <a:xfrm>
            <a:off x="457200" y="1955880"/>
            <a:ext cx="4075560" cy="1617480"/>
          </a:xfrm>
          <a:prstGeom prst="rect">
            <a:avLst/>
          </a:prstGeom>
          <a:noFill/>
          <a:ln>
            <a:noFill/>
          </a:ln>
        </p:spPr>
        <p:style>
          <a:lnRef idx="0"/>
          <a:fillRef idx="0"/>
          <a:effectRef idx="0"/>
          <a:fontRef idx="minor"/>
        </p:style>
        <p:txBody>
          <a:bodyPr tIns="91440" bIns="91440">
            <a:noAutofit/>
          </a:bodyPr>
          <a:p>
            <a:pPr marL="457200" indent="-380520">
              <a:lnSpc>
                <a:spcPct val="100000"/>
              </a:lnSpc>
              <a:buClr>
                <a:srgbClr val="000000"/>
              </a:buClr>
              <a:buFont typeface="Arial"/>
              <a:buChar char="●"/>
            </a:pPr>
            <a:r>
              <a:rPr b="1" lang="pt-PT" sz="2400" spc="-1" strike="noStrike">
                <a:solidFill>
                  <a:srgbClr val="000000"/>
                </a:solidFill>
                <a:latin typeface="Arial"/>
                <a:ea typeface="Arial"/>
              </a:rPr>
              <a:t>Durable resource</a:t>
            </a:r>
            <a:endParaRPr b="0" lang="pt-PT" sz="2400" spc="-1" strike="noStrike">
              <a:latin typeface="Arial"/>
            </a:endParaRPr>
          </a:p>
          <a:p>
            <a:pPr lvl="1" marL="9144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static cluster IP</a:t>
            </a:r>
            <a:endParaRPr b="0" lang="pt-PT" sz="2400" spc="-1" strike="noStrike">
              <a:latin typeface="Arial"/>
            </a:endParaRPr>
          </a:p>
          <a:p>
            <a:pPr lvl="1" marL="914400" indent="-380520">
              <a:lnSpc>
                <a:spcPct val="100000"/>
              </a:lnSpc>
              <a:buClr>
                <a:srgbClr val="000000"/>
              </a:buClr>
              <a:buFont typeface="Arial"/>
              <a:buChar char="○"/>
            </a:pPr>
            <a:r>
              <a:rPr b="0" lang="pt-PT" sz="2400" spc="-1" strike="noStrike">
                <a:solidFill>
                  <a:srgbClr val="000000"/>
                </a:solidFill>
                <a:latin typeface="Arial"/>
                <a:ea typeface="Arial"/>
              </a:rPr>
              <a:t>static namespaced DNS name</a:t>
            </a:r>
            <a:endParaRPr b="0" lang="pt-PT" sz="2400" spc="-1" strike="noStrike">
              <a:latin typeface="Arial"/>
            </a:endParaRPr>
          </a:p>
        </p:txBody>
      </p:sp>
      <p:sp>
        <p:nvSpPr>
          <p:cNvPr id="315" name="TextShape 4"/>
          <p:cNvSpPr txBox="1"/>
          <p:nvPr/>
        </p:nvSpPr>
        <p:spPr>
          <a:xfrm>
            <a:off x="457200" y="3754080"/>
            <a:ext cx="5946480" cy="948600"/>
          </a:xfrm>
          <a:prstGeom prst="rect">
            <a:avLst/>
          </a:prstGeom>
          <a:noFill/>
          <a:ln>
            <a:noFill/>
          </a:ln>
        </p:spPr>
        <p:txBody>
          <a:bodyPr tIns="91440" bIns="91440">
            <a:noAutofit/>
          </a:bodyPr>
          <a:p>
            <a:pPr>
              <a:lnSpc>
                <a:spcPct val="100000"/>
              </a:lnSpc>
              <a:spcBef>
                <a:spcPts val="601"/>
              </a:spcBef>
            </a:pPr>
            <a:r>
              <a:rPr b="1" lang="pt-PT" sz="5400" spc="-1" strike="noStrike">
                <a:solidFill>
                  <a:srgbClr val="000000"/>
                </a:solidFill>
                <a:latin typeface="Arial"/>
                <a:ea typeface="Arial"/>
              </a:rPr>
              <a:t>NOT Ephemeral!</a:t>
            </a:r>
            <a:endParaRPr b="0" lang="pt-PT"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TextShape 1"/>
          <p:cNvSpPr txBox="1"/>
          <p:nvPr/>
        </p:nvSpPr>
        <p:spPr>
          <a:xfrm>
            <a:off x="457200" y="4406400"/>
            <a:ext cx="8229240" cy="519120"/>
          </a:xfrm>
          <a:prstGeom prst="rect">
            <a:avLst/>
          </a:prstGeom>
          <a:noFill/>
          <a:ln>
            <a:noFill/>
          </a:ln>
        </p:spPr>
        <p:txBody>
          <a:bodyPr tIns="91440" bIns="91440">
            <a:noAutofit/>
          </a:bodyPr>
          <a:p>
            <a:pPr>
              <a:lnSpc>
                <a:spcPct val="100000"/>
              </a:lnSpc>
            </a:pPr>
            <a:r>
              <a:rPr b="0" lang="pt-PT" sz="1800" spc="-1" strike="noStrike">
                <a:solidFill>
                  <a:srgbClr val="2388db"/>
                </a:solidFill>
                <a:latin typeface="Arial"/>
                <a:ea typeface="Arial"/>
              </a:rPr>
              <a:t>Concepts and Resources</a:t>
            </a:r>
            <a:endParaRPr b="0" lang="pt-PT" sz="1800" spc="-1" strike="noStrike">
              <a:solidFill>
                <a:srgbClr val="000000"/>
              </a:solidFill>
              <a:latin typeface="Arial"/>
            </a:endParaRPr>
          </a:p>
        </p:txBody>
      </p:sp>
      <p:sp>
        <p:nvSpPr>
          <p:cNvPr id="565" name="TextShape 2"/>
          <p:cNvSpPr txBox="1"/>
          <p:nvPr/>
        </p:nvSpPr>
        <p:spPr>
          <a:xfrm>
            <a:off x="457200" y="1549440"/>
            <a:ext cx="4332240" cy="1542600"/>
          </a:xfrm>
          <a:prstGeom prst="rect">
            <a:avLst/>
          </a:prstGeom>
          <a:noFill/>
          <a:ln>
            <a:noFill/>
          </a:ln>
        </p:spPr>
        <p:txBody>
          <a:bodyPr tIns="91440" bIns="91440" anchor="ctr">
            <a:noAutofit/>
          </a:bodyPr>
          <a:p>
            <a:pPr algn="ctr">
              <a:lnSpc>
                <a:spcPct val="100000"/>
              </a:lnSpc>
            </a:pPr>
            <a:r>
              <a:rPr b="1" lang="pt-PT" sz="3600" spc="-1" strike="noStrike">
                <a:solidFill>
                  <a:srgbClr val="ffffff"/>
                </a:solidFill>
                <a:latin typeface="Arial"/>
                <a:ea typeface="Arial"/>
              </a:rPr>
              <a:t>Storage</a:t>
            </a:r>
            <a:endParaRPr b="0" lang="pt-PT" sz="3600" spc="-1" strike="noStrike">
              <a:solidFill>
                <a:srgbClr val="000000"/>
              </a:solidFill>
              <a:latin typeface="Arial"/>
            </a:endParaRPr>
          </a:p>
        </p:txBody>
      </p:sp>
      <p:sp>
        <p:nvSpPr>
          <p:cNvPr id="566" name="TextShape 3"/>
          <p:cNvSpPr txBox="1"/>
          <p:nvPr/>
        </p:nvSpPr>
        <p:spPr>
          <a:xfrm>
            <a:off x="4789800" y="892440"/>
            <a:ext cx="3087360" cy="2944800"/>
          </a:xfrm>
          <a:prstGeom prst="rect">
            <a:avLst/>
          </a:prstGeom>
          <a:noFill/>
          <a:ln>
            <a:noFill/>
          </a:ln>
        </p:spPr>
        <p:txBody>
          <a:bodyPr tIns="91440" bIns="91440" anchor="ctr">
            <a:noAutofit/>
          </a:bodyPr>
          <a:p>
            <a:pPr marL="457200" indent="-380520">
              <a:lnSpc>
                <a:spcPct val="100000"/>
              </a:lnSpc>
              <a:buClr>
                <a:srgbClr val="ffffff"/>
              </a:buClr>
              <a:buFont typeface="Arial"/>
              <a:buChar char="●"/>
            </a:pPr>
            <a:r>
              <a:rPr b="1" lang="pt-PT" sz="2400" spc="-1" strike="noStrike">
                <a:solidFill>
                  <a:srgbClr val="ffffff"/>
                </a:solidFill>
                <a:latin typeface="Arial"/>
                <a:ea typeface="Arial"/>
              </a:rPr>
              <a:t>Volumes</a:t>
            </a:r>
            <a:br/>
            <a:r>
              <a:rPr b="1" lang="pt-PT" sz="2400" spc="-1" strike="noStrike">
                <a:solidFill>
                  <a:srgbClr val="ffffff"/>
                </a:solidFill>
                <a:latin typeface="Arial"/>
                <a:ea typeface="Arial"/>
              </a:rPr>
              <a:t>Persistent Volumes</a:t>
            </a:r>
            <a:br/>
            <a:r>
              <a:rPr b="1" lang="pt-PT" sz="2400" spc="-1" strike="noStrike">
                <a:solidFill>
                  <a:srgbClr val="ffffff"/>
                </a:solidFill>
                <a:latin typeface="Arial"/>
                <a:ea typeface="Arial"/>
              </a:rPr>
              <a:t>Persistent Volume Claims</a:t>
            </a:r>
            <a:br/>
            <a:r>
              <a:rPr b="1" lang="pt-PT" sz="2400" spc="-1" strike="noStrike">
                <a:solidFill>
                  <a:srgbClr val="ffffff"/>
                </a:solidFill>
                <a:latin typeface="Arial"/>
                <a:ea typeface="Arial"/>
              </a:rPr>
              <a:t>StorageClass</a:t>
            </a: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Storage</a:t>
            </a:r>
            <a:endParaRPr b="0" lang="pt-PT" sz="3600" spc="-1" strike="noStrike">
              <a:solidFill>
                <a:srgbClr val="000000"/>
              </a:solidFill>
              <a:latin typeface="Arial"/>
            </a:endParaRPr>
          </a:p>
        </p:txBody>
      </p:sp>
      <p:sp>
        <p:nvSpPr>
          <p:cNvPr id="568" name="TextShape 2"/>
          <p:cNvSpPr txBox="1"/>
          <p:nvPr/>
        </p:nvSpPr>
        <p:spPr>
          <a:xfrm>
            <a:off x="457200" y="1200240"/>
            <a:ext cx="8229240" cy="3725280"/>
          </a:xfrm>
          <a:prstGeom prst="rect">
            <a:avLst/>
          </a:prstGeom>
          <a:noFill/>
          <a:ln>
            <a:noFill/>
          </a:ln>
        </p:spPr>
        <p:txBody>
          <a:bodyPr tIns="91440" bIns="91440">
            <a:noAutofit/>
          </a:bodyPr>
          <a:p>
            <a:pPr>
              <a:lnSpc>
                <a:spcPct val="100000"/>
              </a:lnSpc>
              <a:spcBef>
                <a:spcPts val="601"/>
              </a:spcBef>
            </a:pPr>
            <a:r>
              <a:rPr b="0" lang="pt-PT" sz="2400" spc="-1" strike="noStrike">
                <a:solidFill>
                  <a:srgbClr val="000000"/>
                </a:solidFill>
                <a:latin typeface="Arial"/>
                <a:ea typeface="Arial"/>
              </a:rPr>
              <a:t>Pods by themselves are useful, but many workloads require exchanging data between containers, or persisting some form of data.</a:t>
            </a:r>
            <a:endParaRPr b="0" lang="pt-PT" sz="2400" spc="-1" strike="noStrike">
              <a:solidFill>
                <a:srgbClr val="000000"/>
              </a:solidFill>
              <a:latin typeface="Arial"/>
            </a:endParaRPr>
          </a:p>
          <a:p>
            <a:pPr>
              <a:lnSpc>
                <a:spcPct val="100000"/>
              </a:lnSpc>
              <a:spcBef>
                <a:spcPts val="601"/>
              </a:spcBef>
            </a:pPr>
            <a:endParaRPr b="0" lang="pt-PT" sz="2400" spc="-1" strike="noStrike">
              <a:solidFill>
                <a:srgbClr val="000000"/>
              </a:solidFill>
              <a:latin typeface="Arial"/>
            </a:endParaRPr>
          </a:p>
          <a:p>
            <a:pPr>
              <a:lnSpc>
                <a:spcPct val="100000"/>
              </a:lnSpc>
              <a:spcBef>
                <a:spcPts val="601"/>
              </a:spcBef>
            </a:pPr>
            <a:r>
              <a:rPr b="0" lang="pt-PT" sz="2400" spc="-1" strike="noStrike">
                <a:solidFill>
                  <a:srgbClr val="000000"/>
                </a:solidFill>
                <a:latin typeface="Arial"/>
                <a:ea typeface="Arial"/>
              </a:rPr>
              <a:t>For this we have </a:t>
            </a:r>
            <a:r>
              <a:rPr b="1" lang="pt-PT" sz="2400" spc="-1" strike="noStrike">
                <a:solidFill>
                  <a:srgbClr val="000000"/>
                </a:solidFill>
                <a:latin typeface="Arial"/>
                <a:ea typeface="Arial"/>
              </a:rPr>
              <a:t>Volumes</a:t>
            </a:r>
            <a:r>
              <a:rPr b="0" lang="pt-PT" sz="2400" spc="-1" strike="noStrike">
                <a:solidFill>
                  <a:srgbClr val="000000"/>
                </a:solidFill>
                <a:latin typeface="Arial"/>
                <a:ea typeface="Arial"/>
              </a:rPr>
              <a:t>, </a:t>
            </a:r>
            <a:r>
              <a:rPr b="1" lang="pt-PT" sz="2400" spc="-1" strike="noStrike">
                <a:solidFill>
                  <a:srgbClr val="000000"/>
                </a:solidFill>
                <a:latin typeface="Arial"/>
                <a:ea typeface="Arial"/>
              </a:rPr>
              <a:t>PersistentVolumes</a:t>
            </a:r>
            <a:r>
              <a:rPr b="0" lang="pt-PT" sz="2400" spc="-1" strike="noStrike">
                <a:solidFill>
                  <a:srgbClr val="000000"/>
                </a:solidFill>
                <a:latin typeface="Arial"/>
                <a:ea typeface="Arial"/>
              </a:rPr>
              <a:t>, </a:t>
            </a:r>
            <a:r>
              <a:rPr b="1" lang="pt-PT" sz="2400" spc="-1" strike="noStrike">
                <a:solidFill>
                  <a:srgbClr val="000000"/>
                </a:solidFill>
                <a:latin typeface="Arial"/>
                <a:ea typeface="Arial"/>
              </a:rPr>
              <a:t>PersistentVolumeClaims</a:t>
            </a:r>
            <a:r>
              <a:rPr b="0" lang="pt-PT" sz="2400" spc="-1" strike="noStrike">
                <a:solidFill>
                  <a:srgbClr val="000000"/>
                </a:solidFill>
                <a:latin typeface="Arial"/>
                <a:ea typeface="Arial"/>
              </a:rPr>
              <a:t>, and </a:t>
            </a:r>
            <a:r>
              <a:rPr b="1" lang="pt-PT" sz="2400" spc="-1" strike="noStrike">
                <a:solidFill>
                  <a:srgbClr val="000000"/>
                </a:solidFill>
                <a:latin typeface="Arial"/>
                <a:ea typeface="Arial"/>
              </a:rPr>
              <a:t>StorageClasses</a:t>
            </a:r>
            <a:r>
              <a:rPr b="0" lang="pt-PT" sz="2400" spc="-1" strike="noStrike">
                <a:solidFill>
                  <a:srgbClr val="000000"/>
                </a:solidFill>
                <a:latin typeface="Arial"/>
                <a:ea typeface="Arial"/>
              </a:rPr>
              <a:t>. </a:t>
            </a: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StorageClass</a:t>
            </a:r>
            <a:endParaRPr b="0" lang="pt-PT" sz="3600" spc="-1" strike="noStrike">
              <a:solidFill>
                <a:srgbClr val="000000"/>
              </a:solidFill>
              <a:latin typeface="Arial"/>
            </a:endParaRPr>
          </a:p>
        </p:txBody>
      </p:sp>
      <p:sp>
        <p:nvSpPr>
          <p:cNvPr id="570" name="TextShape 2"/>
          <p:cNvSpPr txBox="1"/>
          <p:nvPr/>
        </p:nvSpPr>
        <p:spPr>
          <a:xfrm>
            <a:off x="457200" y="1200240"/>
            <a:ext cx="8229240" cy="3725280"/>
          </a:xfrm>
          <a:prstGeom prst="rect">
            <a:avLst/>
          </a:prstGeom>
          <a:noFill/>
          <a:ln>
            <a:noFill/>
          </a:ln>
        </p:spPr>
        <p:txBody>
          <a:bodyPr tIns="91440" bIns="91440">
            <a:noAutofit/>
          </a:bodyPr>
          <a:p>
            <a:pPr marL="457200" indent="-380520">
              <a:lnSpc>
                <a:spcPct val="100000"/>
              </a:lnSpc>
              <a:spcBef>
                <a:spcPts val="601"/>
              </a:spcBef>
              <a:buClr>
                <a:srgbClr val="000000"/>
              </a:buClr>
              <a:buFont typeface="Arial"/>
              <a:buChar char="●"/>
            </a:pPr>
            <a:r>
              <a:rPr b="0" lang="pt-PT" sz="2400" spc="-1" strike="noStrike">
                <a:solidFill>
                  <a:srgbClr val="000000"/>
                </a:solidFill>
                <a:latin typeface="Arial"/>
                <a:ea typeface="Arial"/>
              </a:rPr>
              <a:t>Storage classes are an abstraction on top of an external storage resource (PV) </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Work hand-in-hand with the external storage system to enable </a:t>
            </a:r>
            <a:r>
              <a:rPr b="1" lang="pt-PT" sz="2400" spc="-1" strike="noStrike">
                <a:solidFill>
                  <a:srgbClr val="000000"/>
                </a:solidFill>
                <a:latin typeface="Arial"/>
                <a:ea typeface="Arial"/>
              </a:rPr>
              <a:t>dynamic provisioning</a:t>
            </a:r>
            <a:r>
              <a:rPr b="0" lang="pt-PT" sz="2400" spc="-1" strike="noStrike">
                <a:solidFill>
                  <a:srgbClr val="000000"/>
                </a:solidFill>
                <a:latin typeface="Arial"/>
                <a:ea typeface="Arial"/>
              </a:rPr>
              <a:t> of storage by eliminating the need for the cluster admin to pre-provision a PV</a:t>
            </a:r>
            <a:endParaRPr b="0" lang="pt-PT" sz="2400" spc="-1" strike="noStrike">
              <a:solidFill>
                <a:srgbClr val="000000"/>
              </a:solidFill>
              <a:latin typeface="Arial"/>
            </a:endParaRPr>
          </a:p>
          <a:p>
            <a:pPr>
              <a:lnSpc>
                <a:spcPct val="100000"/>
              </a:lnSpc>
              <a:spcBef>
                <a:spcPts val="1001"/>
              </a:spcBef>
            </a:pP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StorageClass</a:t>
            </a:r>
            <a:endParaRPr b="0" lang="pt-PT" sz="3600" spc="-1" strike="noStrike">
              <a:solidFill>
                <a:srgbClr val="000000"/>
              </a:solidFill>
              <a:latin typeface="Arial"/>
            </a:endParaRPr>
          </a:p>
        </p:txBody>
      </p:sp>
      <p:sp>
        <p:nvSpPr>
          <p:cNvPr id="572" name="TextShape 2"/>
          <p:cNvSpPr txBox="1"/>
          <p:nvPr/>
        </p:nvSpPr>
        <p:spPr>
          <a:xfrm>
            <a:off x="457200" y="1200240"/>
            <a:ext cx="4569480" cy="3725280"/>
          </a:xfrm>
          <a:prstGeom prst="rect">
            <a:avLst/>
          </a:prstGeom>
          <a:noFill/>
          <a:ln>
            <a:noFill/>
          </a:ln>
        </p:spPr>
        <p:txBody>
          <a:bodyPr tIns="91440" bIns="91440">
            <a:noAutofit/>
          </a:bodyPr>
          <a:p>
            <a:pPr marL="457200" indent="-342720">
              <a:lnSpc>
                <a:spcPct val="100000"/>
              </a:lnSpc>
              <a:buClr>
                <a:srgbClr val="000000"/>
              </a:buClr>
              <a:buFont typeface="Arial"/>
              <a:buChar char="●"/>
            </a:pPr>
            <a:r>
              <a:rPr b="0" lang="pt-PT" sz="1800" spc="-1" strike="noStrike">
                <a:solidFill>
                  <a:srgbClr val="1155cc"/>
                </a:solidFill>
                <a:latin typeface="Roboto Mono"/>
                <a:ea typeface="Roboto Mono"/>
              </a:rPr>
              <a:t>provisioner: </a:t>
            </a:r>
            <a:r>
              <a:rPr b="0" lang="pt-PT" sz="1800" spc="-1" strike="noStrike">
                <a:solidFill>
                  <a:srgbClr val="000000"/>
                </a:solidFill>
                <a:latin typeface="Arial"/>
                <a:ea typeface="Arial"/>
              </a:rPr>
              <a:t>Defines the ‘</a:t>
            </a:r>
            <a:r>
              <a:rPr b="0" i="1" lang="pt-PT" sz="1800" spc="-1" strike="noStrike">
                <a:solidFill>
                  <a:srgbClr val="000000"/>
                </a:solidFill>
                <a:latin typeface="Arial"/>
                <a:ea typeface="Arial"/>
              </a:rPr>
              <a:t>driver</a:t>
            </a:r>
            <a:r>
              <a:rPr b="0" lang="pt-PT" sz="1800" spc="-1" strike="noStrike">
                <a:solidFill>
                  <a:srgbClr val="000000"/>
                </a:solidFill>
                <a:latin typeface="Arial"/>
                <a:ea typeface="Arial"/>
              </a:rPr>
              <a:t>’ to be used for provisioning of the external storage.</a:t>
            </a:r>
            <a:endParaRPr b="0" lang="pt-PT" sz="1800" spc="-1" strike="noStrike">
              <a:solidFill>
                <a:srgbClr val="000000"/>
              </a:solidFill>
              <a:latin typeface="Arial"/>
            </a:endParaRPr>
          </a:p>
          <a:p>
            <a:pPr marL="457200" indent="-342720">
              <a:lnSpc>
                <a:spcPct val="100000"/>
              </a:lnSpc>
              <a:buClr>
                <a:srgbClr val="000000"/>
              </a:buClr>
              <a:buFont typeface="Arial"/>
              <a:buChar char="●"/>
            </a:pPr>
            <a:r>
              <a:rPr b="0" lang="pt-PT" sz="1800" spc="-1" strike="noStrike">
                <a:solidFill>
                  <a:srgbClr val="1155cc"/>
                </a:solidFill>
                <a:latin typeface="Roboto Mono"/>
                <a:ea typeface="Roboto Mono"/>
              </a:rPr>
              <a:t>parameters: </a:t>
            </a:r>
            <a:r>
              <a:rPr b="0" lang="pt-PT" sz="1800" spc="-1" strike="noStrike">
                <a:solidFill>
                  <a:srgbClr val="000000"/>
                </a:solidFill>
                <a:latin typeface="Arial"/>
                <a:ea typeface="Arial"/>
              </a:rPr>
              <a:t>A hash of the various configuration parameters for the provisioner.</a:t>
            </a:r>
            <a:endParaRPr b="0" lang="pt-PT" sz="1800" spc="-1" strike="noStrike">
              <a:solidFill>
                <a:srgbClr val="000000"/>
              </a:solidFill>
              <a:latin typeface="Arial"/>
            </a:endParaRPr>
          </a:p>
          <a:p>
            <a:pPr marL="457200" indent="-342720">
              <a:lnSpc>
                <a:spcPct val="100000"/>
              </a:lnSpc>
              <a:buClr>
                <a:srgbClr val="000000"/>
              </a:buClr>
              <a:buFont typeface="Arial"/>
              <a:buChar char="●"/>
            </a:pPr>
            <a:r>
              <a:rPr b="0" lang="pt-PT" sz="1800" spc="-1" strike="noStrike">
                <a:solidFill>
                  <a:srgbClr val="1155cc"/>
                </a:solidFill>
                <a:latin typeface="Roboto Mono"/>
                <a:ea typeface="Roboto Mono"/>
              </a:rPr>
              <a:t>reclaimPolicy: </a:t>
            </a:r>
            <a:r>
              <a:rPr b="0" lang="pt-PT" sz="1800" spc="-1" strike="noStrike">
                <a:solidFill>
                  <a:srgbClr val="000000"/>
                </a:solidFill>
                <a:latin typeface="Arial"/>
                <a:ea typeface="Arial"/>
              </a:rPr>
              <a:t>The behaviour for the backing storage when the PVC is deleted.</a:t>
            </a:r>
            <a:endParaRPr b="0" lang="pt-PT" sz="1800" spc="-1" strike="noStrike">
              <a:solidFill>
                <a:srgbClr val="000000"/>
              </a:solidFill>
              <a:latin typeface="Arial"/>
            </a:endParaRPr>
          </a:p>
          <a:p>
            <a:pPr lvl="1" marL="914400" indent="-342720">
              <a:lnSpc>
                <a:spcPct val="100000"/>
              </a:lnSpc>
              <a:buClr>
                <a:srgbClr val="000000"/>
              </a:buClr>
              <a:buFont typeface="Arial"/>
              <a:buChar char="○"/>
            </a:pPr>
            <a:r>
              <a:rPr b="0" lang="pt-PT" sz="1600" spc="-1" strike="noStrike">
                <a:solidFill>
                  <a:srgbClr val="cc0000"/>
                </a:solidFill>
                <a:latin typeface="Roboto Mono"/>
                <a:ea typeface="Roboto Mono"/>
              </a:rPr>
              <a:t>Retain</a:t>
            </a:r>
            <a:r>
              <a:rPr b="0" lang="pt-PT" sz="1600" spc="-1" strike="noStrike">
                <a:solidFill>
                  <a:srgbClr val="000000"/>
                </a:solidFill>
                <a:latin typeface="Arial"/>
                <a:ea typeface="Arial"/>
              </a:rPr>
              <a:t> - manual clean-up</a:t>
            </a:r>
            <a:endParaRPr b="0" lang="pt-PT" sz="1600" spc="-1" strike="noStrike">
              <a:solidFill>
                <a:srgbClr val="000000"/>
              </a:solidFill>
              <a:latin typeface="Arial"/>
            </a:endParaRPr>
          </a:p>
          <a:p>
            <a:pPr lvl="1" marL="914400" indent="-342720">
              <a:lnSpc>
                <a:spcPct val="100000"/>
              </a:lnSpc>
              <a:buClr>
                <a:srgbClr val="000000"/>
              </a:buClr>
              <a:buFont typeface="Arial"/>
              <a:buChar char="○"/>
            </a:pPr>
            <a:r>
              <a:rPr b="0" lang="pt-PT" sz="1600" spc="-1" strike="noStrike">
                <a:solidFill>
                  <a:srgbClr val="cc0000"/>
                </a:solidFill>
                <a:latin typeface="Roboto Mono"/>
                <a:ea typeface="Roboto Mono"/>
              </a:rPr>
              <a:t>Delete</a:t>
            </a:r>
            <a:r>
              <a:rPr b="0" lang="pt-PT" sz="1600" spc="-1" strike="noStrike">
                <a:solidFill>
                  <a:srgbClr val="000000"/>
                </a:solidFill>
                <a:latin typeface="Arial"/>
                <a:ea typeface="Arial"/>
              </a:rPr>
              <a:t> - storage asset deleted by provider</a:t>
            </a:r>
            <a:endParaRPr b="0" lang="pt-PT" sz="1600" spc="-1" strike="noStrike">
              <a:solidFill>
                <a:srgbClr val="000000"/>
              </a:solidFill>
              <a:latin typeface="Arial"/>
            </a:endParaRPr>
          </a:p>
        </p:txBody>
      </p:sp>
      <p:sp>
        <p:nvSpPr>
          <p:cNvPr id="573" name="TextShape 3"/>
          <p:cNvSpPr txBox="1"/>
          <p:nvPr/>
        </p:nvSpPr>
        <p:spPr>
          <a:xfrm>
            <a:off x="5089320" y="1200240"/>
            <a:ext cx="3597120" cy="3725280"/>
          </a:xfrm>
          <a:prstGeom prst="rect">
            <a:avLst/>
          </a:prstGeom>
          <a:noFill/>
          <a:ln w="19080">
            <a:solidFill>
              <a:srgbClr val="000000"/>
            </a:solidFill>
            <a:round/>
          </a:ln>
        </p:spPr>
        <p:txBody>
          <a:bodyPr tIns="91440" bIns="91440">
            <a:noAutofit/>
          </a:bodyPr>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StorageClass</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storage.k8s.io/v1</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standard</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provisioner: </a:t>
            </a:r>
            <a:r>
              <a:rPr b="0" lang="pt-PT" sz="1200" spc="-1" strike="noStrike">
                <a:solidFill>
                  <a:srgbClr val="cc0000"/>
                </a:solidFill>
                <a:latin typeface="Roboto Mono"/>
                <a:ea typeface="Roboto Mono"/>
              </a:rPr>
              <a:t>kubernetes.io/gce-pd</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parameters:</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type: </a:t>
            </a:r>
            <a:r>
              <a:rPr b="0" lang="pt-PT" sz="1200" spc="-1" strike="noStrike">
                <a:solidFill>
                  <a:srgbClr val="cc0000"/>
                </a:solidFill>
                <a:latin typeface="Roboto Mono"/>
                <a:ea typeface="Roboto Mono"/>
              </a:rPr>
              <a:t>pd-standard</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zones: </a:t>
            </a:r>
            <a:r>
              <a:rPr b="0" lang="pt-PT" sz="1200" spc="-1" strike="noStrike">
                <a:solidFill>
                  <a:srgbClr val="cc0000"/>
                </a:solidFill>
                <a:latin typeface="Roboto Mono"/>
                <a:ea typeface="Roboto Mono"/>
              </a:rPr>
              <a:t>us-central1-a, us-central1-b</a:t>
            </a:r>
            <a:endParaRPr b="0" lang="pt-PT" sz="1200" spc="-1" strike="noStrike">
              <a:solidFill>
                <a:srgbClr val="000000"/>
              </a:solidFill>
              <a:latin typeface="Arial"/>
            </a:endParaRPr>
          </a:p>
          <a:p>
            <a:pPr>
              <a:lnSpc>
                <a:spcPct val="100000"/>
              </a:lnSpc>
            </a:pPr>
            <a:r>
              <a:rPr b="0" lang="pt-PT" sz="1200" spc="-1" strike="noStrike">
                <a:solidFill>
                  <a:srgbClr val="1155cc"/>
                </a:solidFill>
                <a:latin typeface="Roboto Mono"/>
                <a:ea typeface="Roboto Mono"/>
              </a:rPr>
              <a:t>reclaimPolicy: </a:t>
            </a:r>
            <a:r>
              <a:rPr b="0" lang="pt-PT" sz="1200" spc="-1" strike="noStrike">
                <a:solidFill>
                  <a:srgbClr val="cc0000"/>
                </a:solidFill>
                <a:latin typeface="Roboto Mono"/>
                <a:ea typeface="Roboto Mono"/>
              </a:rPr>
              <a:t>Delete</a:t>
            </a:r>
            <a:endParaRPr b="0" lang="pt-PT" sz="1200" spc="-1" strike="noStrike">
              <a:solidFill>
                <a:srgbClr val="000000"/>
              </a:solidFill>
              <a:latin typeface="Arial"/>
            </a:endParaRPr>
          </a:p>
          <a:p>
            <a:pPr>
              <a:lnSpc>
                <a:spcPct val="100000"/>
              </a:lnSpc>
            </a:pPr>
            <a:endParaRPr b="0" lang="pt-PT" sz="1200" spc="-1" strike="noStrike">
              <a:solidFill>
                <a:srgbClr val="000000"/>
              </a:solidFill>
              <a:latin typeface="Arial"/>
            </a:endParaRPr>
          </a:p>
          <a:p>
            <a:pPr>
              <a:lnSpc>
                <a:spcPct val="100000"/>
              </a:lnSpc>
            </a:pPr>
            <a:endParaRPr b="0" lang="pt-PT"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Available StorageClasses</a:t>
            </a:r>
            <a:endParaRPr b="0" lang="pt-PT" sz="3600" spc="-1" strike="noStrike">
              <a:solidFill>
                <a:srgbClr val="000000"/>
              </a:solidFill>
              <a:latin typeface="Arial"/>
            </a:endParaRPr>
          </a:p>
        </p:txBody>
      </p:sp>
      <p:sp>
        <p:nvSpPr>
          <p:cNvPr id="575" name="CustomShape 2"/>
          <p:cNvSpPr/>
          <p:nvPr/>
        </p:nvSpPr>
        <p:spPr>
          <a:xfrm>
            <a:off x="1491120" y="1490760"/>
            <a:ext cx="3048480" cy="2966400"/>
          </a:xfrm>
          <a:prstGeom prst="rect">
            <a:avLst/>
          </a:prstGeom>
          <a:noFill/>
          <a:ln>
            <a:noFill/>
          </a:ln>
        </p:spPr>
        <p:style>
          <a:lnRef idx="0"/>
          <a:fillRef idx="0"/>
          <a:effectRef idx="0"/>
          <a:fontRef idx="minor"/>
        </p:style>
        <p:txBody>
          <a:bodyPr tIns="91440" bIns="91440">
            <a:noAutofit/>
          </a:bodyPr>
          <a:p>
            <a:pPr marL="457200" indent="-342720">
              <a:lnSpc>
                <a:spcPct val="100000"/>
              </a:lnSpc>
              <a:buClr>
                <a:srgbClr val="1155cc"/>
              </a:buClr>
              <a:buFont typeface="Arial"/>
              <a:buChar char="●"/>
            </a:pPr>
            <a:r>
              <a:rPr b="0" lang="pt-PT" sz="1800" spc="-1" strike="noStrike">
                <a:solidFill>
                  <a:srgbClr val="1155cc"/>
                </a:solidFill>
                <a:latin typeface="Arial"/>
                <a:ea typeface="Arial"/>
              </a:rPr>
              <a:t>AWSElasticBlockStore</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AzureFile</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AzureDisk</a:t>
            </a:r>
            <a:endParaRPr b="0" lang="pt-PT" sz="1800" spc="-1" strike="noStrike">
              <a:latin typeface="Arial"/>
            </a:endParaRPr>
          </a:p>
          <a:p>
            <a:pPr marL="457200" indent="-342720">
              <a:lnSpc>
                <a:spcPct val="100000"/>
              </a:lnSpc>
              <a:buClr>
                <a:srgbClr val="000000"/>
              </a:buClr>
              <a:buFont typeface="Arial"/>
              <a:buChar char="●"/>
            </a:pPr>
            <a:r>
              <a:rPr b="0" lang="pt-PT" sz="1800" spc="-1" strike="noStrike">
                <a:solidFill>
                  <a:srgbClr val="000000"/>
                </a:solidFill>
                <a:latin typeface="Arial"/>
                <a:ea typeface="Arial"/>
              </a:rPr>
              <a:t>CephFS</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Cinder</a:t>
            </a:r>
            <a:endParaRPr b="0" lang="pt-PT" sz="1800" spc="-1" strike="noStrike">
              <a:latin typeface="Arial"/>
            </a:endParaRPr>
          </a:p>
          <a:p>
            <a:pPr marL="457200" indent="-342720">
              <a:lnSpc>
                <a:spcPct val="100000"/>
              </a:lnSpc>
              <a:buClr>
                <a:srgbClr val="000000"/>
              </a:buClr>
              <a:buFont typeface="Arial"/>
              <a:buChar char="●"/>
            </a:pPr>
            <a:r>
              <a:rPr b="0" lang="pt-PT" sz="1800" spc="-1" strike="noStrike">
                <a:solidFill>
                  <a:srgbClr val="000000"/>
                </a:solidFill>
                <a:latin typeface="Arial"/>
                <a:ea typeface="Arial"/>
              </a:rPr>
              <a:t>FC</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Flocker</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GCEPersistentDisk</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Glusterfs</a:t>
            </a:r>
            <a:endParaRPr b="0" lang="pt-PT" sz="1800" spc="-1" strike="noStrike">
              <a:latin typeface="Arial"/>
            </a:endParaRPr>
          </a:p>
        </p:txBody>
      </p:sp>
      <p:sp>
        <p:nvSpPr>
          <p:cNvPr id="576" name="CustomShape 3"/>
          <p:cNvSpPr/>
          <p:nvPr/>
        </p:nvSpPr>
        <p:spPr>
          <a:xfrm>
            <a:off x="4923360" y="1490760"/>
            <a:ext cx="2955600" cy="2966400"/>
          </a:xfrm>
          <a:prstGeom prst="rect">
            <a:avLst/>
          </a:prstGeom>
          <a:noFill/>
          <a:ln>
            <a:noFill/>
          </a:ln>
        </p:spPr>
        <p:style>
          <a:lnRef idx="0"/>
          <a:fillRef idx="0"/>
          <a:effectRef idx="0"/>
          <a:fontRef idx="minor"/>
        </p:style>
        <p:txBody>
          <a:bodyPr tIns="91440" bIns="91440">
            <a:noAutofit/>
          </a:bodyPr>
          <a:p>
            <a:pPr marL="457200" indent="-342720">
              <a:lnSpc>
                <a:spcPct val="100000"/>
              </a:lnSpc>
              <a:buClr>
                <a:srgbClr val="1155cc"/>
              </a:buClr>
              <a:buFont typeface="Arial"/>
              <a:buChar char="●"/>
            </a:pPr>
            <a:r>
              <a:rPr b="0" lang="pt-PT" sz="1800" spc="-1" strike="noStrike">
                <a:solidFill>
                  <a:srgbClr val="000000"/>
                </a:solidFill>
                <a:latin typeface="Arial"/>
                <a:ea typeface="Arial"/>
              </a:rPr>
              <a:t>iSCSI</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Quobyte</a:t>
            </a:r>
            <a:endParaRPr b="0" lang="pt-PT" sz="1800" spc="-1" strike="noStrike">
              <a:latin typeface="Arial"/>
            </a:endParaRPr>
          </a:p>
          <a:p>
            <a:pPr marL="457200" indent="-342720">
              <a:lnSpc>
                <a:spcPct val="100000"/>
              </a:lnSpc>
              <a:buClr>
                <a:srgbClr val="000000"/>
              </a:buClr>
              <a:buFont typeface="Arial"/>
              <a:buChar char="●"/>
            </a:pPr>
            <a:r>
              <a:rPr b="0" lang="pt-PT" sz="1800" spc="-1" strike="noStrike">
                <a:solidFill>
                  <a:srgbClr val="000000"/>
                </a:solidFill>
                <a:latin typeface="Arial"/>
                <a:ea typeface="Arial"/>
              </a:rPr>
              <a:t>NFS</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RBD</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VsphereVolume</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PortworxVolume</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ScaleIO</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StorageOS</a:t>
            </a:r>
            <a:endParaRPr b="0" lang="pt-PT" sz="1800" spc="-1" strike="noStrike">
              <a:latin typeface="Arial"/>
            </a:endParaRPr>
          </a:p>
          <a:p>
            <a:pPr marL="457200" indent="-342720">
              <a:lnSpc>
                <a:spcPct val="100000"/>
              </a:lnSpc>
              <a:buClr>
                <a:srgbClr val="000000"/>
              </a:buClr>
              <a:buFont typeface="Arial"/>
              <a:buChar char="●"/>
            </a:pPr>
            <a:r>
              <a:rPr b="0" lang="pt-PT" sz="1800" spc="-1" strike="noStrike">
                <a:solidFill>
                  <a:srgbClr val="000000"/>
                </a:solidFill>
                <a:latin typeface="Arial"/>
                <a:ea typeface="Arial"/>
              </a:rPr>
              <a:t>Local</a:t>
            </a:r>
            <a:endParaRPr b="0" lang="pt-PT" sz="1800" spc="-1" strike="noStrike">
              <a:latin typeface="Arial"/>
            </a:endParaRPr>
          </a:p>
        </p:txBody>
      </p:sp>
      <p:sp>
        <p:nvSpPr>
          <p:cNvPr id="577" name="CustomShape 4"/>
          <p:cNvSpPr/>
          <p:nvPr/>
        </p:nvSpPr>
        <p:spPr>
          <a:xfrm>
            <a:off x="1639800" y="4624560"/>
            <a:ext cx="268200" cy="260640"/>
          </a:xfrm>
          <a:prstGeom prst="rect">
            <a:avLst/>
          </a:prstGeom>
          <a:solidFill>
            <a:srgbClr val="1155cc"/>
          </a:solidFill>
          <a:ln w="9360">
            <a:solidFill>
              <a:srgbClr val="000000"/>
            </a:solidFill>
            <a:round/>
          </a:ln>
        </p:spPr>
        <p:style>
          <a:lnRef idx="0"/>
          <a:fillRef idx="0"/>
          <a:effectRef idx="0"/>
          <a:fontRef idx="minor"/>
        </p:style>
      </p:sp>
      <p:sp>
        <p:nvSpPr>
          <p:cNvPr id="578" name="CustomShape 5"/>
          <p:cNvSpPr/>
          <p:nvPr/>
        </p:nvSpPr>
        <p:spPr>
          <a:xfrm>
            <a:off x="1908360" y="4561200"/>
            <a:ext cx="1721520" cy="387360"/>
          </a:xfrm>
          <a:prstGeom prst="rect">
            <a:avLst/>
          </a:prstGeom>
          <a:noFill/>
          <a:ln>
            <a:noFill/>
          </a:ln>
        </p:spPr>
        <p:style>
          <a:lnRef idx="0"/>
          <a:fillRef idx="0"/>
          <a:effectRef idx="0"/>
          <a:fontRef idx="minor"/>
        </p:style>
        <p:txBody>
          <a:bodyPr tIns="91440" bIns="91440">
            <a:noAutofit/>
          </a:bodyPr>
          <a:p>
            <a:pPr>
              <a:lnSpc>
                <a:spcPct val="100000"/>
              </a:lnSpc>
            </a:pPr>
            <a:r>
              <a:rPr b="0" lang="pt-PT" sz="1400" spc="-1" strike="noStrike">
                <a:solidFill>
                  <a:srgbClr val="000000"/>
                </a:solidFill>
                <a:latin typeface="Arial"/>
                <a:ea typeface="Arial"/>
              </a:rPr>
              <a:t>Internal Provisioner</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Volumes</a:t>
            </a:r>
            <a:endParaRPr b="0" lang="pt-PT" sz="3600" spc="-1" strike="noStrike">
              <a:solidFill>
                <a:srgbClr val="000000"/>
              </a:solidFill>
              <a:latin typeface="Arial"/>
            </a:endParaRPr>
          </a:p>
        </p:txBody>
      </p:sp>
      <p:sp>
        <p:nvSpPr>
          <p:cNvPr id="580" name="TextShape 2"/>
          <p:cNvSpPr txBox="1"/>
          <p:nvPr/>
        </p:nvSpPr>
        <p:spPr>
          <a:xfrm>
            <a:off x="457200" y="1200240"/>
            <a:ext cx="8229240" cy="3725280"/>
          </a:xfrm>
          <a:prstGeom prst="rect">
            <a:avLst/>
          </a:prstGeom>
          <a:noFill/>
          <a:ln>
            <a:noFill/>
          </a:ln>
        </p:spPr>
        <p:txBody>
          <a:bodyPr tIns="91440" bIns="91440">
            <a:noAutofit/>
          </a:bodyPr>
          <a:p>
            <a:pPr marL="457200" indent="-380520">
              <a:lnSpc>
                <a:spcPct val="100000"/>
              </a:lnSpc>
              <a:buClr>
                <a:srgbClr val="000000"/>
              </a:buClr>
              <a:buFont typeface="Arial"/>
              <a:buChar char="●"/>
            </a:pPr>
            <a:r>
              <a:rPr b="0" lang="pt-PT" sz="2400" spc="-1" strike="noStrike">
                <a:solidFill>
                  <a:srgbClr val="000000"/>
                </a:solidFill>
                <a:latin typeface="Arial"/>
                <a:ea typeface="Arial"/>
              </a:rPr>
              <a:t>Storage that is tied to the </a:t>
            </a:r>
            <a:r>
              <a:rPr b="1" lang="pt-PT" sz="2400" spc="-1" strike="noStrike">
                <a:solidFill>
                  <a:srgbClr val="000000"/>
                </a:solidFill>
                <a:latin typeface="Arial"/>
                <a:ea typeface="Arial"/>
              </a:rPr>
              <a:t>Pod’s Lifecycle</a:t>
            </a:r>
            <a:r>
              <a:rPr b="0" lang="pt-PT" sz="2400" spc="-1" strike="noStrike">
                <a:solidFill>
                  <a:srgbClr val="000000"/>
                </a:solidFill>
                <a:latin typeface="Arial"/>
                <a:ea typeface="Arial"/>
              </a:rPr>
              <a:t>.</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A pod can have one or more types of volumes attached to it.</a:t>
            </a:r>
            <a:endParaRPr b="0" lang="pt-PT" sz="2400" spc="-1" strike="noStrike">
              <a:solidFill>
                <a:srgbClr val="000000"/>
              </a:solidFill>
              <a:latin typeface="Arial"/>
            </a:endParaRPr>
          </a:p>
          <a:p>
            <a:pPr marL="457200" indent="-380520">
              <a:lnSpc>
                <a:spcPct val="100000"/>
              </a:lnSpc>
              <a:spcBef>
                <a:spcPts val="1001"/>
              </a:spcBef>
              <a:buClr>
                <a:srgbClr val="000000"/>
              </a:buClr>
              <a:buFont typeface="Arial"/>
              <a:buChar char="●"/>
            </a:pPr>
            <a:r>
              <a:rPr b="0" lang="pt-PT" sz="2400" spc="-1" strike="noStrike">
                <a:solidFill>
                  <a:srgbClr val="000000"/>
                </a:solidFill>
                <a:latin typeface="Arial"/>
                <a:ea typeface="Arial"/>
              </a:rPr>
              <a:t>Can be consumed by any of the containers within the pod.</a:t>
            </a:r>
            <a:endParaRPr b="0" lang="pt-PT" sz="2400" spc="-1" strike="noStrike">
              <a:solidFill>
                <a:srgbClr val="000000"/>
              </a:solidFill>
              <a:latin typeface="Arial"/>
            </a:endParaRPr>
          </a:p>
          <a:p>
            <a:pPr marL="457200" indent="-380520">
              <a:lnSpc>
                <a:spcPct val="100000"/>
              </a:lnSpc>
              <a:spcBef>
                <a:spcPts val="1001"/>
              </a:spcBef>
              <a:spcAft>
                <a:spcPts val="1001"/>
              </a:spcAft>
              <a:buClr>
                <a:srgbClr val="000000"/>
              </a:buClr>
              <a:buFont typeface="Arial"/>
              <a:buChar char="●"/>
            </a:pPr>
            <a:r>
              <a:rPr b="0" lang="pt-PT" sz="2400" spc="-1" strike="noStrike">
                <a:solidFill>
                  <a:srgbClr val="000000"/>
                </a:solidFill>
                <a:latin typeface="Arial"/>
                <a:ea typeface="Arial"/>
              </a:rPr>
              <a:t>Survive Pod restarts; however their durability beyond that is dependent on the Volume Type.</a:t>
            </a:r>
            <a:endParaRPr b="0" lang="pt-PT"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Volume Types</a:t>
            </a:r>
            <a:endParaRPr b="0" lang="pt-PT" sz="3600" spc="-1" strike="noStrike">
              <a:solidFill>
                <a:srgbClr val="000000"/>
              </a:solidFill>
              <a:latin typeface="Arial"/>
            </a:endParaRPr>
          </a:p>
        </p:txBody>
      </p:sp>
      <p:sp>
        <p:nvSpPr>
          <p:cNvPr id="582" name="CustomShape 2"/>
          <p:cNvSpPr/>
          <p:nvPr/>
        </p:nvSpPr>
        <p:spPr>
          <a:xfrm>
            <a:off x="457200" y="1535400"/>
            <a:ext cx="2874600" cy="2733840"/>
          </a:xfrm>
          <a:prstGeom prst="rect">
            <a:avLst/>
          </a:prstGeom>
          <a:noFill/>
          <a:ln>
            <a:noFill/>
          </a:ln>
        </p:spPr>
        <p:style>
          <a:lnRef idx="0"/>
          <a:fillRef idx="0"/>
          <a:effectRef idx="0"/>
          <a:fontRef idx="minor"/>
        </p:style>
        <p:txBody>
          <a:bodyPr tIns="91440" bIns="91440">
            <a:noAutofit/>
          </a:bodyPr>
          <a:p>
            <a:pPr marL="457200" indent="-342720">
              <a:lnSpc>
                <a:spcPct val="100000"/>
              </a:lnSpc>
              <a:buClr>
                <a:srgbClr val="1155cc"/>
              </a:buClr>
              <a:buFont typeface="Arial"/>
              <a:buChar char="●"/>
            </a:pPr>
            <a:r>
              <a:rPr b="0" lang="pt-PT" sz="1800" spc="-1" strike="noStrike">
                <a:solidFill>
                  <a:srgbClr val="1155cc"/>
                </a:solidFill>
                <a:latin typeface="Arial"/>
                <a:ea typeface="Arial"/>
              </a:rPr>
              <a:t>awsElasticBlockStore</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azureDisk</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azureFile</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cephfs</a:t>
            </a:r>
            <a:endParaRPr b="0" lang="pt-PT" sz="1800" spc="-1" strike="noStrike">
              <a:latin typeface="Arial"/>
            </a:endParaRPr>
          </a:p>
          <a:p>
            <a:pPr marL="457200" indent="-342720">
              <a:lnSpc>
                <a:spcPct val="100000"/>
              </a:lnSpc>
              <a:buClr>
                <a:srgbClr val="000000"/>
              </a:buClr>
              <a:buFont typeface="Arial"/>
              <a:buChar char="●"/>
            </a:pPr>
            <a:r>
              <a:rPr b="0" lang="pt-PT" sz="1800" spc="-1" strike="noStrike">
                <a:solidFill>
                  <a:srgbClr val="000000"/>
                </a:solidFill>
                <a:latin typeface="Arial"/>
                <a:ea typeface="Arial"/>
              </a:rPr>
              <a:t>configMap</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csi</a:t>
            </a:r>
            <a:endParaRPr b="0" lang="pt-PT" sz="1800" spc="-1" strike="noStrike">
              <a:latin typeface="Arial"/>
            </a:endParaRPr>
          </a:p>
          <a:p>
            <a:pPr marL="457200" indent="-342720">
              <a:lnSpc>
                <a:spcPct val="100000"/>
              </a:lnSpc>
              <a:buClr>
                <a:srgbClr val="000000"/>
              </a:buClr>
              <a:buFont typeface="Arial"/>
              <a:buChar char="●"/>
            </a:pPr>
            <a:r>
              <a:rPr b="0" lang="pt-PT" sz="1800" spc="-1" strike="noStrike">
                <a:solidFill>
                  <a:srgbClr val="000000"/>
                </a:solidFill>
                <a:latin typeface="Arial"/>
                <a:ea typeface="Arial"/>
              </a:rPr>
              <a:t>downwardAPI</a:t>
            </a:r>
            <a:endParaRPr b="0" lang="pt-PT" sz="1800" spc="-1" strike="noStrike">
              <a:latin typeface="Arial"/>
            </a:endParaRPr>
          </a:p>
          <a:p>
            <a:pPr marL="457200" indent="-342720">
              <a:lnSpc>
                <a:spcPct val="100000"/>
              </a:lnSpc>
              <a:buClr>
                <a:srgbClr val="000000"/>
              </a:buClr>
              <a:buFont typeface="Arial"/>
              <a:buChar char="●"/>
            </a:pPr>
            <a:r>
              <a:rPr b="0" lang="pt-PT" sz="1800" spc="-1" strike="noStrike">
                <a:solidFill>
                  <a:srgbClr val="000000"/>
                </a:solidFill>
                <a:latin typeface="Arial"/>
                <a:ea typeface="Arial"/>
              </a:rPr>
              <a:t>emptyDir</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fc (fibre channel)</a:t>
            </a:r>
            <a:endParaRPr b="0" lang="pt-PT" sz="1800" spc="-1" strike="noStrike">
              <a:latin typeface="Arial"/>
            </a:endParaRPr>
          </a:p>
        </p:txBody>
      </p:sp>
      <p:sp>
        <p:nvSpPr>
          <p:cNvPr id="583" name="CustomShape 3"/>
          <p:cNvSpPr/>
          <p:nvPr/>
        </p:nvSpPr>
        <p:spPr>
          <a:xfrm>
            <a:off x="3257640" y="1535400"/>
            <a:ext cx="2519280" cy="2827440"/>
          </a:xfrm>
          <a:prstGeom prst="rect">
            <a:avLst/>
          </a:prstGeom>
          <a:noFill/>
          <a:ln>
            <a:noFill/>
          </a:ln>
        </p:spPr>
        <p:style>
          <a:lnRef idx="0"/>
          <a:fillRef idx="0"/>
          <a:effectRef idx="0"/>
          <a:fontRef idx="minor"/>
        </p:style>
        <p:txBody>
          <a:bodyPr tIns="91440" bIns="91440">
            <a:noAutofit/>
          </a:bodyPr>
          <a:p>
            <a:pPr marL="457200" indent="-342720">
              <a:lnSpc>
                <a:spcPct val="100000"/>
              </a:lnSpc>
              <a:buClr>
                <a:srgbClr val="1155cc"/>
              </a:buClr>
              <a:buFont typeface="Arial"/>
              <a:buChar char="●"/>
            </a:pPr>
            <a:r>
              <a:rPr b="0" lang="pt-PT" sz="1800" spc="-1" strike="noStrike">
                <a:solidFill>
                  <a:srgbClr val="1155cc"/>
                </a:solidFill>
                <a:latin typeface="Arial"/>
                <a:ea typeface="Arial"/>
              </a:rPr>
              <a:t>flocker</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gcePersistentDisk</a:t>
            </a:r>
            <a:endParaRPr b="0" lang="pt-PT" sz="1800" spc="-1" strike="noStrike">
              <a:latin typeface="Arial"/>
            </a:endParaRPr>
          </a:p>
          <a:p>
            <a:pPr marL="457200" indent="-342720">
              <a:lnSpc>
                <a:spcPct val="100000"/>
              </a:lnSpc>
              <a:buClr>
                <a:srgbClr val="000000"/>
              </a:buClr>
              <a:buFont typeface="Arial"/>
              <a:buChar char="●"/>
            </a:pPr>
            <a:r>
              <a:rPr b="0" lang="pt-PT" sz="1800" spc="-1" strike="noStrike">
                <a:solidFill>
                  <a:srgbClr val="000000"/>
                </a:solidFill>
                <a:latin typeface="Arial"/>
                <a:ea typeface="Arial"/>
              </a:rPr>
              <a:t>gitRepo</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glusterfs</a:t>
            </a:r>
            <a:endParaRPr b="0" lang="pt-PT" sz="1800" spc="-1" strike="noStrike">
              <a:latin typeface="Arial"/>
            </a:endParaRPr>
          </a:p>
          <a:p>
            <a:pPr marL="457200" indent="-342720">
              <a:lnSpc>
                <a:spcPct val="100000"/>
              </a:lnSpc>
              <a:buClr>
                <a:srgbClr val="000000"/>
              </a:buClr>
              <a:buFont typeface="Arial"/>
              <a:buChar char="●"/>
            </a:pPr>
            <a:r>
              <a:rPr b="0" lang="pt-PT" sz="1800" spc="-1" strike="noStrike">
                <a:solidFill>
                  <a:srgbClr val="000000"/>
                </a:solidFill>
                <a:latin typeface="Arial"/>
                <a:ea typeface="Arial"/>
              </a:rPr>
              <a:t>hostPath</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iscsi</a:t>
            </a:r>
            <a:endParaRPr b="0" lang="pt-PT" sz="1800" spc="-1" strike="noStrike">
              <a:latin typeface="Arial"/>
            </a:endParaRPr>
          </a:p>
          <a:p>
            <a:pPr marL="457200" indent="-342720">
              <a:lnSpc>
                <a:spcPct val="100000"/>
              </a:lnSpc>
              <a:buClr>
                <a:srgbClr val="000000"/>
              </a:buClr>
              <a:buFont typeface="Arial"/>
              <a:buChar char="●"/>
            </a:pPr>
            <a:r>
              <a:rPr b="0" lang="pt-PT" sz="1800" spc="-1" strike="noStrike">
                <a:solidFill>
                  <a:srgbClr val="000000"/>
                </a:solidFill>
                <a:latin typeface="Arial"/>
                <a:ea typeface="Arial"/>
              </a:rPr>
              <a:t>local</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nfs</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persistentVolumeClaim</a:t>
            </a:r>
            <a:endParaRPr b="0" lang="pt-PT" sz="1800" spc="-1" strike="noStrike">
              <a:latin typeface="Arial"/>
            </a:endParaRPr>
          </a:p>
        </p:txBody>
      </p:sp>
      <p:sp>
        <p:nvSpPr>
          <p:cNvPr id="584" name="CustomShape 4"/>
          <p:cNvSpPr/>
          <p:nvPr/>
        </p:nvSpPr>
        <p:spPr>
          <a:xfrm>
            <a:off x="5660280" y="1535400"/>
            <a:ext cx="3026160" cy="3107160"/>
          </a:xfrm>
          <a:prstGeom prst="rect">
            <a:avLst/>
          </a:prstGeom>
          <a:noFill/>
          <a:ln>
            <a:noFill/>
          </a:ln>
        </p:spPr>
        <p:style>
          <a:lnRef idx="0"/>
          <a:fillRef idx="0"/>
          <a:effectRef idx="0"/>
          <a:fontRef idx="minor"/>
        </p:style>
        <p:txBody>
          <a:bodyPr tIns="91440" bIns="91440">
            <a:noAutofit/>
          </a:bodyPr>
          <a:p>
            <a:pPr marL="457200" indent="-342720">
              <a:lnSpc>
                <a:spcPct val="100000"/>
              </a:lnSpc>
              <a:buClr>
                <a:srgbClr val="000000"/>
              </a:buClr>
              <a:buFont typeface="Arial"/>
              <a:buChar char="●"/>
            </a:pPr>
            <a:r>
              <a:rPr b="0" lang="pt-PT" sz="1800" spc="-1" strike="noStrike">
                <a:solidFill>
                  <a:srgbClr val="000000"/>
                </a:solidFill>
                <a:latin typeface="Arial"/>
                <a:ea typeface="Arial"/>
              </a:rPr>
              <a:t>projected</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portworxVolume</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quobyte</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rbd</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scaleIO</a:t>
            </a:r>
            <a:endParaRPr b="0" lang="pt-PT" sz="1800" spc="-1" strike="noStrike">
              <a:latin typeface="Arial"/>
            </a:endParaRPr>
          </a:p>
          <a:p>
            <a:pPr marL="457200" indent="-342720">
              <a:lnSpc>
                <a:spcPct val="100000"/>
              </a:lnSpc>
              <a:buClr>
                <a:srgbClr val="000000"/>
              </a:buClr>
              <a:buFont typeface="Arial"/>
              <a:buChar char="●"/>
            </a:pPr>
            <a:r>
              <a:rPr b="0" lang="pt-PT" sz="1800" spc="-1" strike="noStrike">
                <a:solidFill>
                  <a:srgbClr val="000000"/>
                </a:solidFill>
                <a:latin typeface="Arial"/>
                <a:ea typeface="Arial"/>
              </a:rPr>
              <a:t>secret</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storageos</a:t>
            </a:r>
            <a:endParaRPr b="0" lang="pt-PT" sz="1800" spc="-1" strike="noStrike">
              <a:latin typeface="Arial"/>
            </a:endParaRPr>
          </a:p>
          <a:p>
            <a:pPr marL="457200" indent="-342720">
              <a:lnSpc>
                <a:spcPct val="100000"/>
              </a:lnSpc>
              <a:buClr>
                <a:srgbClr val="1155cc"/>
              </a:buClr>
              <a:buFont typeface="Arial"/>
              <a:buChar char="●"/>
            </a:pPr>
            <a:r>
              <a:rPr b="0" lang="pt-PT" sz="1800" spc="-1" strike="noStrike">
                <a:solidFill>
                  <a:srgbClr val="1155cc"/>
                </a:solidFill>
                <a:latin typeface="Arial"/>
                <a:ea typeface="Arial"/>
              </a:rPr>
              <a:t>vsphereVolume</a:t>
            </a:r>
            <a:endParaRPr b="0" lang="pt-PT" sz="1800" spc="-1" strike="noStrike">
              <a:latin typeface="Arial"/>
            </a:endParaRPr>
          </a:p>
          <a:p>
            <a:pPr>
              <a:lnSpc>
                <a:spcPct val="100000"/>
              </a:lnSpc>
            </a:pPr>
            <a:endParaRPr b="0" lang="pt-PT" sz="1800" spc="-1" strike="noStrike">
              <a:latin typeface="Arial"/>
            </a:endParaRPr>
          </a:p>
        </p:txBody>
      </p:sp>
      <p:sp>
        <p:nvSpPr>
          <p:cNvPr id="585" name="CustomShape 5"/>
          <p:cNvSpPr/>
          <p:nvPr/>
        </p:nvSpPr>
        <p:spPr>
          <a:xfrm>
            <a:off x="573840" y="4609800"/>
            <a:ext cx="268200" cy="260640"/>
          </a:xfrm>
          <a:prstGeom prst="rect">
            <a:avLst/>
          </a:prstGeom>
          <a:solidFill>
            <a:srgbClr val="1155cc"/>
          </a:solidFill>
          <a:ln w="9360">
            <a:solidFill>
              <a:srgbClr val="000000"/>
            </a:solidFill>
            <a:round/>
          </a:ln>
        </p:spPr>
        <p:style>
          <a:lnRef idx="0"/>
          <a:fillRef idx="0"/>
          <a:effectRef idx="0"/>
          <a:fontRef idx="minor"/>
        </p:style>
      </p:sp>
      <p:sp>
        <p:nvSpPr>
          <p:cNvPr id="586" name="CustomShape 6"/>
          <p:cNvSpPr/>
          <p:nvPr/>
        </p:nvSpPr>
        <p:spPr>
          <a:xfrm>
            <a:off x="842400" y="4546440"/>
            <a:ext cx="2489400" cy="387360"/>
          </a:xfrm>
          <a:prstGeom prst="rect">
            <a:avLst/>
          </a:prstGeom>
          <a:noFill/>
          <a:ln>
            <a:noFill/>
          </a:ln>
        </p:spPr>
        <p:style>
          <a:lnRef idx="0"/>
          <a:fillRef idx="0"/>
          <a:effectRef idx="0"/>
          <a:fontRef idx="minor"/>
        </p:style>
        <p:txBody>
          <a:bodyPr tIns="91440" bIns="91440">
            <a:noAutofit/>
          </a:bodyPr>
          <a:p>
            <a:pPr>
              <a:lnSpc>
                <a:spcPct val="100000"/>
              </a:lnSpc>
            </a:pPr>
            <a:r>
              <a:rPr b="0" lang="pt-PT" sz="1400" spc="-1" strike="noStrike">
                <a:solidFill>
                  <a:srgbClr val="000000"/>
                </a:solidFill>
                <a:latin typeface="Arial"/>
                <a:ea typeface="Arial"/>
              </a:rPr>
              <a:t>Persistent Volume Supported</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Volumes</a:t>
            </a:r>
            <a:endParaRPr b="0" lang="pt-PT" sz="3600" spc="-1" strike="noStrike">
              <a:solidFill>
                <a:srgbClr val="000000"/>
              </a:solidFill>
              <a:latin typeface="Arial"/>
            </a:endParaRPr>
          </a:p>
        </p:txBody>
      </p:sp>
      <p:sp>
        <p:nvSpPr>
          <p:cNvPr id="588" name="TextShape 2"/>
          <p:cNvSpPr txBox="1"/>
          <p:nvPr/>
        </p:nvSpPr>
        <p:spPr>
          <a:xfrm>
            <a:off x="457200" y="1200240"/>
            <a:ext cx="4582440" cy="3725280"/>
          </a:xfrm>
          <a:prstGeom prst="rect">
            <a:avLst/>
          </a:prstGeom>
          <a:noFill/>
          <a:ln>
            <a:noFill/>
          </a:ln>
        </p:spPr>
        <p:txBody>
          <a:bodyPr tIns="91440" bIns="91440">
            <a:noAutofit/>
          </a:bodyPr>
          <a:p>
            <a:pPr marL="457200" indent="-342720">
              <a:lnSpc>
                <a:spcPct val="100000"/>
              </a:lnSpc>
              <a:buClr>
                <a:srgbClr val="000000"/>
              </a:buClr>
              <a:buFont typeface="Arial"/>
              <a:buChar char="●"/>
            </a:pPr>
            <a:r>
              <a:rPr b="0" lang="pt-PT" sz="1800" spc="-1" strike="noStrike">
                <a:solidFill>
                  <a:srgbClr val="1155cc"/>
                </a:solidFill>
                <a:latin typeface="Roboto Mono"/>
                <a:ea typeface="Roboto Mono"/>
              </a:rPr>
              <a:t>volumes: </a:t>
            </a:r>
            <a:r>
              <a:rPr b="0" lang="pt-PT" sz="1800" spc="-1" strike="noStrike">
                <a:solidFill>
                  <a:srgbClr val="000000"/>
                </a:solidFill>
                <a:latin typeface="Arial"/>
                <a:ea typeface="Arial"/>
              </a:rPr>
              <a:t>A list of volume objects to be attached to the Pod. Every object within the list must have it’s own unique </a:t>
            </a:r>
            <a:r>
              <a:rPr b="0" lang="pt-PT" sz="1800" spc="-1" strike="noStrike">
                <a:solidFill>
                  <a:srgbClr val="1155cc"/>
                </a:solidFill>
                <a:latin typeface="Roboto Mono"/>
                <a:ea typeface="Roboto Mono"/>
              </a:rPr>
              <a:t>name</a:t>
            </a:r>
            <a:r>
              <a:rPr b="0" lang="pt-PT" sz="1800" spc="-1" strike="noStrike">
                <a:solidFill>
                  <a:srgbClr val="000000"/>
                </a:solidFill>
                <a:latin typeface="Roboto Mono"/>
                <a:ea typeface="Roboto Mono"/>
              </a:rPr>
              <a:t>.</a:t>
            </a:r>
            <a:endParaRPr b="0" lang="pt-PT" sz="1800" spc="-1" strike="noStrike">
              <a:solidFill>
                <a:srgbClr val="000000"/>
              </a:solidFill>
              <a:latin typeface="Arial"/>
            </a:endParaRPr>
          </a:p>
          <a:p>
            <a:pPr marL="457200" indent="-342720">
              <a:lnSpc>
                <a:spcPct val="100000"/>
              </a:lnSpc>
              <a:spcBef>
                <a:spcPts val="1001"/>
              </a:spcBef>
              <a:spcAft>
                <a:spcPts val="1001"/>
              </a:spcAft>
              <a:buClr>
                <a:srgbClr val="000000"/>
              </a:buClr>
              <a:buFont typeface="Arial"/>
              <a:buChar char="●"/>
            </a:pPr>
            <a:r>
              <a:rPr b="0" lang="pt-PT" sz="1800" spc="-1" strike="noStrike">
                <a:solidFill>
                  <a:srgbClr val="1155cc"/>
                </a:solidFill>
                <a:latin typeface="Roboto Mono"/>
                <a:ea typeface="Roboto Mono"/>
              </a:rPr>
              <a:t>volumeMounts: </a:t>
            </a:r>
            <a:r>
              <a:rPr b="0" lang="pt-PT" sz="1800" spc="-1" strike="noStrike">
                <a:solidFill>
                  <a:srgbClr val="000000"/>
                </a:solidFill>
                <a:latin typeface="Arial"/>
                <a:ea typeface="Arial"/>
              </a:rPr>
              <a:t>A container specific list referencing the Pod volumes by </a:t>
            </a:r>
            <a:r>
              <a:rPr b="0" lang="pt-PT" sz="1800" spc="-1" strike="noStrike">
                <a:solidFill>
                  <a:srgbClr val="1155cc"/>
                </a:solidFill>
                <a:latin typeface="Roboto Mono"/>
                <a:ea typeface="Roboto Mono"/>
              </a:rPr>
              <a:t>name</a:t>
            </a:r>
            <a:r>
              <a:rPr b="0" lang="pt-PT" sz="1800" spc="-1" strike="noStrike">
                <a:solidFill>
                  <a:srgbClr val="000000"/>
                </a:solidFill>
                <a:latin typeface="Arial"/>
                <a:ea typeface="Arial"/>
              </a:rPr>
              <a:t>, along with their desired </a:t>
            </a:r>
            <a:r>
              <a:rPr b="0" lang="pt-PT" sz="1800" spc="-1" strike="noStrike">
                <a:solidFill>
                  <a:srgbClr val="1155cc"/>
                </a:solidFill>
                <a:latin typeface="Roboto Mono"/>
                <a:ea typeface="Roboto Mono"/>
              </a:rPr>
              <a:t>mountPath</a:t>
            </a:r>
            <a:r>
              <a:rPr b="0" lang="pt-PT" sz="1800" spc="-1" strike="noStrike">
                <a:solidFill>
                  <a:srgbClr val="000000"/>
                </a:solidFill>
                <a:latin typeface="Arial"/>
                <a:ea typeface="Arial"/>
              </a:rPr>
              <a:t>.</a:t>
            </a:r>
            <a:endParaRPr b="0" lang="pt-PT" sz="1800" spc="-1" strike="noStrike">
              <a:solidFill>
                <a:srgbClr val="000000"/>
              </a:solidFill>
              <a:latin typeface="Arial"/>
            </a:endParaRPr>
          </a:p>
        </p:txBody>
      </p:sp>
      <p:sp>
        <p:nvSpPr>
          <p:cNvPr id="589" name="TextShape 3"/>
          <p:cNvSpPr txBox="1"/>
          <p:nvPr/>
        </p:nvSpPr>
        <p:spPr>
          <a:xfrm>
            <a:off x="5376240" y="1200240"/>
            <a:ext cx="3310560" cy="3725280"/>
          </a:xfrm>
          <a:prstGeom prst="rect">
            <a:avLst/>
          </a:prstGeom>
          <a:noFill/>
          <a:ln w="19080">
            <a:solidFill>
              <a:srgbClr val="000000"/>
            </a:solidFill>
            <a:round/>
          </a:ln>
        </p:spPr>
        <p:txBody>
          <a:bodyPr tIns="91440" bIns="91440">
            <a:noAutofit/>
          </a:bodyPr>
          <a:p>
            <a:pPr>
              <a:lnSpc>
                <a:spcPct val="100000"/>
              </a:lnSpc>
            </a:pPr>
            <a:r>
              <a:rPr b="0" lang="pt-PT" sz="900" spc="-1" strike="noStrike">
                <a:solidFill>
                  <a:srgbClr val="1155cc"/>
                </a:solidFill>
                <a:latin typeface="Roboto Mono"/>
                <a:ea typeface="Roboto Mono"/>
              </a:rPr>
              <a:t>apiVersion: </a:t>
            </a:r>
            <a:r>
              <a:rPr b="0" lang="pt-PT" sz="900" spc="-1" strike="noStrike">
                <a:solidFill>
                  <a:srgbClr val="cc0000"/>
                </a:solidFill>
                <a:latin typeface="Roboto Mono"/>
                <a:ea typeface="Roboto Mono"/>
              </a:rPr>
              <a:t>v1</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kind: </a:t>
            </a:r>
            <a:r>
              <a:rPr b="0" lang="pt-PT" sz="900" spc="-1" strike="noStrike">
                <a:solidFill>
                  <a:srgbClr val="cc0000"/>
                </a:solidFill>
                <a:latin typeface="Roboto Mono"/>
                <a:ea typeface="Roboto Mono"/>
              </a:rPr>
              <a:t>Pod</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metadata:</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name: </a:t>
            </a:r>
            <a:r>
              <a:rPr b="0" lang="pt-PT" sz="900" spc="-1" strike="noStrike">
                <a:solidFill>
                  <a:srgbClr val="cc0000"/>
                </a:solidFill>
                <a:latin typeface="Roboto Mono"/>
                <a:ea typeface="Roboto Mono"/>
              </a:rPr>
              <a:t>volume-example</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spec:</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containers:</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nginx</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image: </a:t>
            </a:r>
            <a:r>
              <a:rPr b="0" lang="pt-PT" sz="900" spc="-1" strike="noStrike">
                <a:solidFill>
                  <a:srgbClr val="cc0000"/>
                </a:solidFill>
                <a:latin typeface="Roboto Mono"/>
                <a:ea typeface="Roboto Mono"/>
              </a:rPr>
              <a:t>nginx:stable-alpine</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volumeMounts:</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html</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mountPath: </a:t>
            </a:r>
            <a:r>
              <a:rPr b="0" lang="pt-PT" sz="900" spc="-1" strike="noStrike">
                <a:solidFill>
                  <a:srgbClr val="cc0000"/>
                </a:solidFill>
                <a:latin typeface="Roboto Mono"/>
                <a:ea typeface="Roboto Mono"/>
              </a:rPr>
              <a:t>/usr/share/nginx/html</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ReadOnly: </a:t>
            </a:r>
            <a:r>
              <a:rPr b="0" lang="pt-PT" sz="900" spc="-1" strike="noStrike">
                <a:solidFill>
                  <a:srgbClr val="cc0000"/>
                </a:solidFill>
                <a:latin typeface="Roboto Mono"/>
                <a:ea typeface="Roboto Mono"/>
              </a:rPr>
              <a:t>true</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content</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image: </a:t>
            </a:r>
            <a:r>
              <a:rPr b="0" lang="pt-PT" sz="900" spc="-1" strike="noStrike">
                <a:solidFill>
                  <a:srgbClr val="cc0000"/>
                </a:solidFill>
                <a:latin typeface="Roboto Mono"/>
                <a:ea typeface="Roboto Mono"/>
              </a:rPr>
              <a:t>alpine:latest</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command: </a:t>
            </a:r>
            <a:r>
              <a:rPr b="0" lang="pt-PT" sz="900" spc="-1" strike="noStrike">
                <a:solidFill>
                  <a:srgbClr val="cc0000"/>
                </a:solidFill>
                <a:latin typeface="Roboto Mono"/>
                <a:ea typeface="Roboto Mono"/>
              </a:rPr>
              <a:t>["/bin/sh", "-c"]</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args:</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a:t>
            </a:r>
            <a:r>
              <a:rPr b="0" lang="pt-PT" sz="900" spc="-1" strike="noStrike">
                <a:solidFill>
                  <a:srgbClr val="cc0000"/>
                </a:solidFill>
                <a:latin typeface="Roboto Mono"/>
                <a:ea typeface="Roboto Mono"/>
              </a:rPr>
              <a:t>while true; do</a:t>
            </a:r>
            <a:endParaRPr b="0" lang="pt-PT" sz="900" spc="-1" strike="noStrike">
              <a:solidFill>
                <a:srgbClr val="000000"/>
              </a:solidFill>
              <a:latin typeface="Arial"/>
            </a:endParaRPr>
          </a:p>
          <a:p>
            <a:pPr>
              <a:lnSpc>
                <a:spcPct val="100000"/>
              </a:lnSpc>
            </a:pPr>
            <a:r>
              <a:rPr b="0" lang="pt-PT" sz="900" spc="-1" strike="noStrike">
                <a:solidFill>
                  <a:srgbClr val="cc0000"/>
                </a:solidFill>
                <a:latin typeface="Roboto Mono"/>
                <a:ea typeface="Roboto Mono"/>
              </a:rPr>
              <a:t>          </a:t>
            </a:r>
            <a:r>
              <a:rPr b="0" lang="pt-PT" sz="900" spc="-1" strike="noStrike">
                <a:solidFill>
                  <a:srgbClr val="cc0000"/>
                </a:solidFill>
                <a:latin typeface="Roboto Mono"/>
                <a:ea typeface="Roboto Mono"/>
              </a:rPr>
              <a:t>date &gt;&gt; /html/index.html;</a:t>
            </a:r>
            <a:endParaRPr b="0" lang="pt-PT" sz="900" spc="-1" strike="noStrike">
              <a:solidFill>
                <a:srgbClr val="000000"/>
              </a:solidFill>
              <a:latin typeface="Arial"/>
            </a:endParaRPr>
          </a:p>
          <a:p>
            <a:pPr>
              <a:lnSpc>
                <a:spcPct val="100000"/>
              </a:lnSpc>
            </a:pPr>
            <a:r>
              <a:rPr b="0" lang="pt-PT" sz="900" spc="-1" strike="noStrike">
                <a:solidFill>
                  <a:srgbClr val="cc0000"/>
                </a:solidFill>
                <a:latin typeface="Roboto Mono"/>
                <a:ea typeface="Roboto Mono"/>
              </a:rPr>
              <a:t>          </a:t>
            </a:r>
            <a:r>
              <a:rPr b="0" lang="pt-PT" sz="900" spc="-1" strike="noStrike">
                <a:solidFill>
                  <a:srgbClr val="cc0000"/>
                </a:solidFill>
                <a:latin typeface="Roboto Mono"/>
                <a:ea typeface="Roboto Mono"/>
              </a:rPr>
              <a:t>sleep 5;</a:t>
            </a:r>
            <a:endParaRPr b="0" lang="pt-PT" sz="900" spc="-1" strike="noStrike">
              <a:solidFill>
                <a:srgbClr val="000000"/>
              </a:solidFill>
              <a:latin typeface="Arial"/>
            </a:endParaRPr>
          </a:p>
          <a:p>
            <a:pPr>
              <a:lnSpc>
                <a:spcPct val="100000"/>
              </a:lnSpc>
            </a:pPr>
            <a:r>
              <a:rPr b="0" lang="pt-PT" sz="900" spc="-1" strike="noStrike">
                <a:solidFill>
                  <a:srgbClr val="cc0000"/>
                </a:solidFill>
                <a:latin typeface="Roboto Mono"/>
                <a:ea typeface="Roboto Mono"/>
              </a:rPr>
              <a:t>        </a:t>
            </a:r>
            <a:r>
              <a:rPr b="0" lang="pt-PT" sz="900" spc="-1" strike="noStrike">
                <a:solidFill>
                  <a:srgbClr val="cc0000"/>
                </a:solidFill>
                <a:latin typeface="Roboto Mono"/>
                <a:ea typeface="Roboto Mono"/>
              </a:rPr>
              <a:t>done</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volumeMounts:</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html</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mountPath: </a:t>
            </a:r>
            <a:r>
              <a:rPr b="0" lang="pt-PT" sz="900" spc="-1" strike="noStrike">
                <a:solidFill>
                  <a:srgbClr val="cc0000"/>
                </a:solidFill>
                <a:latin typeface="Roboto Mono"/>
                <a:ea typeface="Roboto Mono"/>
              </a:rPr>
              <a:t>/html</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volumes:</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html</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emptyDir: </a:t>
            </a:r>
            <a:r>
              <a:rPr b="0" lang="pt-PT" sz="900" spc="-1" strike="noStrike">
                <a:solidFill>
                  <a:srgbClr val="cc0000"/>
                </a:solidFill>
                <a:latin typeface="Roboto Mono"/>
                <a:ea typeface="Roboto Mono"/>
              </a:rPr>
              <a:t>{}</a:t>
            </a:r>
            <a:endParaRPr b="0" lang="pt-PT" sz="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Volumes</a:t>
            </a:r>
            <a:endParaRPr b="0" lang="pt-PT" sz="3600" spc="-1" strike="noStrike">
              <a:solidFill>
                <a:srgbClr val="000000"/>
              </a:solidFill>
              <a:latin typeface="Arial"/>
            </a:endParaRPr>
          </a:p>
        </p:txBody>
      </p:sp>
      <p:sp>
        <p:nvSpPr>
          <p:cNvPr id="591" name="TextShape 2"/>
          <p:cNvSpPr txBox="1"/>
          <p:nvPr/>
        </p:nvSpPr>
        <p:spPr>
          <a:xfrm>
            <a:off x="457200" y="1200240"/>
            <a:ext cx="4582440" cy="3725280"/>
          </a:xfrm>
          <a:prstGeom prst="rect">
            <a:avLst/>
          </a:prstGeom>
          <a:noFill/>
          <a:ln>
            <a:noFill/>
          </a:ln>
        </p:spPr>
        <p:txBody>
          <a:bodyPr tIns="91440" bIns="91440">
            <a:noAutofit/>
          </a:bodyPr>
          <a:p>
            <a:pPr marL="457200" indent="-342720">
              <a:lnSpc>
                <a:spcPct val="100000"/>
              </a:lnSpc>
              <a:buClr>
                <a:srgbClr val="000000"/>
              </a:buClr>
              <a:buFont typeface="Arial"/>
              <a:buChar char="●"/>
            </a:pPr>
            <a:r>
              <a:rPr b="0" lang="pt-PT" sz="1800" spc="-1" strike="noStrike">
                <a:solidFill>
                  <a:srgbClr val="1155cc"/>
                </a:solidFill>
                <a:latin typeface="Roboto Mono"/>
                <a:ea typeface="Roboto Mono"/>
              </a:rPr>
              <a:t>volumes: </a:t>
            </a:r>
            <a:r>
              <a:rPr b="0" lang="pt-PT" sz="1800" spc="-1" strike="noStrike">
                <a:solidFill>
                  <a:srgbClr val="000000"/>
                </a:solidFill>
                <a:latin typeface="Arial"/>
                <a:ea typeface="Arial"/>
              </a:rPr>
              <a:t>A list of volume objects to be attached to the Pod. Every object within the list must have it’s own unique </a:t>
            </a:r>
            <a:r>
              <a:rPr b="0" lang="pt-PT" sz="1800" spc="-1" strike="noStrike">
                <a:solidFill>
                  <a:srgbClr val="1155cc"/>
                </a:solidFill>
                <a:latin typeface="Roboto Mono"/>
                <a:ea typeface="Roboto Mono"/>
              </a:rPr>
              <a:t>name</a:t>
            </a:r>
            <a:r>
              <a:rPr b="0" lang="pt-PT" sz="1800" spc="-1" strike="noStrike">
                <a:solidFill>
                  <a:srgbClr val="000000"/>
                </a:solidFill>
                <a:latin typeface="Roboto Mono"/>
                <a:ea typeface="Roboto Mono"/>
              </a:rPr>
              <a:t>.</a:t>
            </a:r>
            <a:endParaRPr b="0" lang="pt-PT" sz="1800" spc="-1" strike="noStrike">
              <a:solidFill>
                <a:srgbClr val="000000"/>
              </a:solidFill>
              <a:latin typeface="Arial"/>
            </a:endParaRPr>
          </a:p>
          <a:p>
            <a:pPr marL="457200" indent="-342720">
              <a:lnSpc>
                <a:spcPct val="100000"/>
              </a:lnSpc>
              <a:spcBef>
                <a:spcPts val="1001"/>
              </a:spcBef>
              <a:buClr>
                <a:srgbClr val="000000"/>
              </a:buClr>
              <a:buFont typeface="Arial"/>
              <a:buChar char="●"/>
            </a:pPr>
            <a:r>
              <a:rPr b="0" lang="pt-PT" sz="1800" spc="-1" strike="noStrike">
                <a:solidFill>
                  <a:srgbClr val="1155cc"/>
                </a:solidFill>
                <a:latin typeface="Roboto Mono"/>
                <a:ea typeface="Roboto Mono"/>
              </a:rPr>
              <a:t>volumeMounts: </a:t>
            </a:r>
            <a:r>
              <a:rPr b="0" lang="pt-PT" sz="1800" spc="-1" strike="noStrike">
                <a:solidFill>
                  <a:srgbClr val="000000"/>
                </a:solidFill>
                <a:latin typeface="Arial"/>
                <a:ea typeface="Arial"/>
              </a:rPr>
              <a:t>A container specific list referencing the Pod volumes by </a:t>
            </a:r>
            <a:r>
              <a:rPr b="0" lang="pt-PT" sz="1800" spc="-1" strike="noStrike">
                <a:solidFill>
                  <a:srgbClr val="1155cc"/>
                </a:solidFill>
                <a:latin typeface="Roboto Mono"/>
                <a:ea typeface="Roboto Mono"/>
              </a:rPr>
              <a:t>name</a:t>
            </a:r>
            <a:r>
              <a:rPr b="0" lang="pt-PT" sz="1800" spc="-1" strike="noStrike">
                <a:solidFill>
                  <a:srgbClr val="000000"/>
                </a:solidFill>
                <a:latin typeface="Arial"/>
                <a:ea typeface="Arial"/>
              </a:rPr>
              <a:t>, along with their desired </a:t>
            </a:r>
            <a:r>
              <a:rPr b="0" lang="pt-PT" sz="1800" spc="-1" strike="noStrike">
                <a:solidFill>
                  <a:srgbClr val="1155cc"/>
                </a:solidFill>
                <a:latin typeface="Roboto Mono"/>
                <a:ea typeface="Roboto Mono"/>
              </a:rPr>
              <a:t>mountPath</a:t>
            </a:r>
            <a:r>
              <a:rPr b="0" lang="pt-PT" sz="1800" spc="-1" strike="noStrike">
                <a:solidFill>
                  <a:srgbClr val="000000"/>
                </a:solidFill>
                <a:latin typeface="Arial"/>
                <a:ea typeface="Arial"/>
              </a:rPr>
              <a:t>.</a:t>
            </a:r>
            <a:endParaRPr b="0" lang="pt-PT" sz="1800" spc="-1" strike="noStrike">
              <a:solidFill>
                <a:srgbClr val="000000"/>
              </a:solidFill>
              <a:latin typeface="Arial"/>
            </a:endParaRPr>
          </a:p>
          <a:p>
            <a:pPr>
              <a:lnSpc>
                <a:spcPct val="100000"/>
              </a:lnSpc>
              <a:spcBef>
                <a:spcPts val="1001"/>
              </a:spcBef>
            </a:pPr>
            <a:endParaRPr b="0" lang="pt-PT" sz="1800" spc="-1" strike="noStrike">
              <a:solidFill>
                <a:srgbClr val="000000"/>
              </a:solidFill>
              <a:latin typeface="Arial"/>
            </a:endParaRPr>
          </a:p>
        </p:txBody>
      </p:sp>
      <p:sp>
        <p:nvSpPr>
          <p:cNvPr id="592" name="TextShape 3"/>
          <p:cNvSpPr txBox="1"/>
          <p:nvPr/>
        </p:nvSpPr>
        <p:spPr>
          <a:xfrm>
            <a:off x="5376240" y="1200240"/>
            <a:ext cx="3310560" cy="3725280"/>
          </a:xfrm>
          <a:prstGeom prst="rect">
            <a:avLst/>
          </a:prstGeom>
          <a:noFill/>
          <a:ln w="19080">
            <a:solidFill>
              <a:srgbClr val="000000"/>
            </a:solidFill>
            <a:round/>
          </a:ln>
        </p:spPr>
        <p:txBody>
          <a:bodyPr tIns="91440" bIns="91440">
            <a:noAutofit/>
          </a:bodyPr>
          <a:p>
            <a:pPr>
              <a:lnSpc>
                <a:spcPct val="100000"/>
              </a:lnSpc>
            </a:pPr>
            <a:r>
              <a:rPr b="0" lang="pt-PT" sz="900" spc="-1" strike="noStrike">
                <a:solidFill>
                  <a:srgbClr val="1155cc"/>
                </a:solidFill>
                <a:latin typeface="Roboto Mono"/>
                <a:ea typeface="Roboto Mono"/>
              </a:rPr>
              <a:t>apiVersion: </a:t>
            </a:r>
            <a:r>
              <a:rPr b="0" lang="pt-PT" sz="900" spc="-1" strike="noStrike">
                <a:solidFill>
                  <a:srgbClr val="cc0000"/>
                </a:solidFill>
                <a:latin typeface="Roboto Mono"/>
                <a:ea typeface="Roboto Mono"/>
              </a:rPr>
              <a:t>v1</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kind: </a:t>
            </a:r>
            <a:r>
              <a:rPr b="0" lang="pt-PT" sz="900" spc="-1" strike="noStrike">
                <a:solidFill>
                  <a:srgbClr val="cc0000"/>
                </a:solidFill>
                <a:latin typeface="Roboto Mono"/>
                <a:ea typeface="Roboto Mono"/>
              </a:rPr>
              <a:t>Pod</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metadata:</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name: </a:t>
            </a:r>
            <a:r>
              <a:rPr b="0" lang="pt-PT" sz="900" spc="-1" strike="noStrike">
                <a:solidFill>
                  <a:srgbClr val="cc0000"/>
                </a:solidFill>
                <a:latin typeface="Roboto Mono"/>
                <a:ea typeface="Roboto Mono"/>
              </a:rPr>
              <a:t>volume-example</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spec:</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containers:</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nginx</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image: </a:t>
            </a:r>
            <a:r>
              <a:rPr b="0" lang="pt-PT" sz="900" spc="-1" strike="noStrike">
                <a:solidFill>
                  <a:srgbClr val="cc0000"/>
                </a:solidFill>
                <a:latin typeface="Roboto Mono"/>
                <a:ea typeface="Roboto Mono"/>
              </a:rPr>
              <a:t>nginx:stable-alpine</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volumeMounts:</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html</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mountPath: </a:t>
            </a:r>
            <a:r>
              <a:rPr b="0" lang="pt-PT" sz="900" spc="-1" strike="noStrike">
                <a:solidFill>
                  <a:srgbClr val="cc0000"/>
                </a:solidFill>
                <a:latin typeface="Roboto Mono"/>
                <a:ea typeface="Roboto Mono"/>
              </a:rPr>
              <a:t>/usr/share/nginx/html</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ReadOnly: </a:t>
            </a:r>
            <a:r>
              <a:rPr b="0" lang="pt-PT" sz="900" spc="-1" strike="noStrike">
                <a:solidFill>
                  <a:srgbClr val="cc0000"/>
                </a:solidFill>
                <a:latin typeface="Roboto Mono"/>
                <a:ea typeface="Roboto Mono"/>
              </a:rPr>
              <a:t>true</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content</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image: </a:t>
            </a:r>
            <a:r>
              <a:rPr b="0" lang="pt-PT" sz="900" spc="-1" strike="noStrike">
                <a:solidFill>
                  <a:srgbClr val="cc0000"/>
                </a:solidFill>
                <a:latin typeface="Roboto Mono"/>
                <a:ea typeface="Roboto Mono"/>
              </a:rPr>
              <a:t>alpine:latest</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command: </a:t>
            </a:r>
            <a:r>
              <a:rPr b="0" lang="pt-PT" sz="900" spc="-1" strike="noStrike">
                <a:solidFill>
                  <a:srgbClr val="cc0000"/>
                </a:solidFill>
                <a:latin typeface="Roboto Mono"/>
                <a:ea typeface="Roboto Mono"/>
              </a:rPr>
              <a:t>["/bin/sh", "-c"]</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args:</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a:t>
            </a:r>
            <a:r>
              <a:rPr b="0" lang="pt-PT" sz="900" spc="-1" strike="noStrike">
                <a:solidFill>
                  <a:srgbClr val="cc0000"/>
                </a:solidFill>
                <a:latin typeface="Roboto Mono"/>
                <a:ea typeface="Roboto Mono"/>
              </a:rPr>
              <a:t>while true; do</a:t>
            </a:r>
            <a:endParaRPr b="0" lang="pt-PT" sz="900" spc="-1" strike="noStrike">
              <a:solidFill>
                <a:srgbClr val="000000"/>
              </a:solidFill>
              <a:latin typeface="Arial"/>
            </a:endParaRPr>
          </a:p>
          <a:p>
            <a:pPr>
              <a:lnSpc>
                <a:spcPct val="100000"/>
              </a:lnSpc>
            </a:pPr>
            <a:r>
              <a:rPr b="0" lang="pt-PT" sz="900" spc="-1" strike="noStrike">
                <a:solidFill>
                  <a:srgbClr val="cc0000"/>
                </a:solidFill>
                <a:latin typeface="Roboto Mono"/>
                <a:ea typeface="Roboto Mono"/>
              </a:rPr>
              <a:t>          </a:t>
            </a:r>
            <a:r>
              <a:rPr b="0" lang="pt-PT" sz="900" spc="-1" strike="noStrike">
                <a:solidFill>
                  <a:srgbClr val="cc0000"/>
                </a:solidFill>
                <a:latin typeface="Roboto Mono"/>
                <a:ea typeface="Roboto Mono"/>
              </a:rPr>
              <a:t>date &gt;&gt; /html/index.html;</a:t>
            </a:r>
            <a:endParaRPr b="0" lang="pt-PT" sz="900" spc="-1" strike="noStrike">
              <a:solidFill>
                <a:srgbClr val="000000"/>
              </a:solidFill>
              <a:latin typeface="Arial"/>
            </a:endParaRPr>
          </a:p>
          <a:p>
            <a:pPr>
              <a:lnSpc>
                <a:spcPct val="100000"/>
              </a:lnSpc>
            </a:pPr>
            <a:r>
              <a:rPr b="0" lang="pt-PT" sz="900" spc="-1" strike="noStrike">
                <a:solidFill>
                  <a:srgbClr val="cc0000"/>
                </a:solidFill>
                <a:latin typeface="Roboto Mono"/>
                <a:ea typeface="Roboto Mono"/>
              </a:rPr>
              <a:t>          </a:t>
            </a:r>
            <a:r>
              <a:rPr b="0" lang="pt-PT" sz="900" spc="-1" strike="noStrike">
                <a:solidFill>
                  <a:srgbClr val="cc0000"/>
                </a:solidFill>
                <a:latin typeface="Roboto Mono"/>
                <a:ea typeface="Roboto Mono"/>
              </a:rPr>
              <a:t>sleep 5;</a:t>
            </a:r>
            <a:endParaRPr b="0" lang="pt-PT" sz="900" spc="-1" strike="noStrike">
              <a:solidFill>
                <a:srgbClr val="000000"/>
              </a:solidFill>
              <a:latin typeface="Arial"/>
            </a:endParaRPr>
          </a:p>
          <a:p>
            <a:pPr>
              <a:lnSpc>
                <a:spcPct val="100000"/>
              </a:lnSpc>
            </a:pPr>
            <a:r>
              <a:rPr b="0" lang="pt-PT" sz="900" spc="-1" strike="noStrike">
                <a:solidFill>
                  <a:srgbClr val="cc0000"/>
                </a:solidFill>
                <a:latin typeface="Roboto Mono"/>
                <a:ea typeface="Roboto Mono"/>
              </a:rPr>
              <a:t>        </a:t>
            </a:r>
            <a:r>
              <a:rPr b="0" lang="pt-PT" sz="900" spc="-1" strike="noStrike">
                <a:solidFill>
                  <a:srgbClr val="cc0000"/>
                </a:solidFill>
                <a:latin typeface="Roboto Mono"/>
                <a:ea typeface="Roboto Mono"/>
              </a:rPr>
              <a:t>done</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volumeMounts:</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html</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mountPath: </a:t>
            </a:r>
            <a:r>
              <a:rPr b="0" lang="pt-PT" sz="900" spc="-1" strike="noStrike">
                <a:solidFill>
                  <a:srgbClr val="cc0000"/>
                </a:solidFill>
                <a:latin typeface="Roboto Mono"/>
                <a:ea typeface="Roboto Mono"/>
              </a:rPr>
              <a:t>/html</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volumes:</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html</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emptyDir: </a:t>
            </a:r>
            <a:r>
              <a:rPr b="0" lang="pt-PT" sz="900" spc="-1" strike="noStrike">
                <a:solidFill>
                  <a:srgbClr val="cc0000"/>
                </a:solidFill>
                <a:latin typeface="Roboto Mono"/>
                <a:ea typeface="Roboto Mono"/>
              </a:rPr>
              <a:t>{}</a:t>
            </a:r>
            <a:endParaRPr b="0" lang="pt-PT" sz="900" spc="-1" strike="noStrike">
              <a:solidFill>
                <a:srgbClr val="000000"/>
              </a:solidFill>
              <a:latin typeface="Arial"/>
            </a:endParaRPr>
          </a:p>
        </p:txBody>
      </p:sp>
      <p:sp>
        <p:nvSpPr>
          <p:cNvPr id="593" name="CustomShape 4"/>
          <p:cNvSpPr/>
          <p:nvPr/>
        </p:nvSpPr>
        <p:spPr>
          <a:xfrm>
            <a:off x="5483520" y="4300200"/>
            <a:ext cx="1280880" cy="501120"/>
          </a:xfrm>
          <a:prstGeom prst="rect">
            <a:avLst/>
          </a:prstGeom>
          <a:noFill/>
          <a:ln w="38160">
            <a:solidFill>
              <a:srgbClr val="cc0000"/>
            </a:solidFill>
            <a:round/>
          </a:ln>
        </p:spPr>
        <p:style>
          <a:lnRef idx="0"/>
          <a:fillRef idx="0"/>
          <a:effectRef idx="0"/>
          <a:fontRef idx="minor"/>
        </p:style>
      </p:sp>
      <p:sp>
        <p:nvSpPr>
          <p:cNvPr id="594" name="CustomShape 5"/>
          <p:cNvSpPr/>
          <p:nvPr/>
        </p:nvSpPr>
        <p:spPr>
          <a:xfrm>
            <a:off x="537840" y="1262520"/>
            <a:ext cx="4501800" cy="126720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TextShape 1"/>
          <p:cNvSpPr txBox="1"/>
          <p:nvPr/>
        </p:nvSpPr>
        <p:spPr>
          <a:xfrm>
            <a:off x="457200" y="205920"/>
            <a:ext cx="8229240" cy="857160"/>
          </a:xfrm>
          <a:prstGeom prst="rect">
            <a:avLst/>
          </a:prstGeom>
          <a:noFill/>
          <a:ln>
            <a:noFill/>
          </a:ln>
        </p:spPr>
        <p:txBody>
          <a:bodyPr tIns="91440" bIns="91440" anchor="b">
            <a:noAutofit/>
          </a:bodyPr>
          <a:p>
            <a:pPr>
              <a:lnSpc>
                <a:spcPct val="100000"/>
              </a:lnSpc>
            </a:pPr>
            <a:r>
              <a:rPr b="1" lang="pt-PT" sz="3600" spc="-1" strike="noStrike">
                <a:solidFill>
                  <a:srgbClr val="ffffff"/>
                </a:solidFill>
                <a:latin typeface="Arial"/>
                <a:ea typeface="Arial"/>
              </a:rPr>
              <a:t>Volumes</a:t>
            </a:r>
            <a:endParaRPr b="0" lang="pt-PT" sz="3600" spc="-1" strike="noStrike">
              <a:solidFill>
                <a:srgbClr val="000000"/>
              </a:solidFill>
              <a:latin typeface="Arial"/>
            </a:endParaRPr>
          </a:p>
        </p:txBody>
      </p:sp>
      <p:sp>
        <p:nvSpPr>
          <p:cNvPr id="596" name="TextShape 2"/>
          <p:cNvSpPr txBox="1"/>
          <p:nvPr/>
        </p:nvSpPr>
        <p:spPr>
          <a:xfrm>
            <a:off x="457200" y="1200240"/>
            <a:ext cx="4582440" cy="3725280"/>
          </a:xfrm>
          <a:prstGeom prst="rect">
            <a:avLst/>
          </a:prstGeom>
          <a:noFill/>
          <a:ln>
            <a:noFill/>
          </a:ln>
        </p:spPr>
        <p:txBody>
          <a:bodyPr tIns="91440" bIns="91440">
            <a:noAutofit/>
          </a:bodyPr>
          <a:p>
            <a:pPr marL="457200" indent="-342720">
              <a:lnSpc>
                <a:spcPct val="100000"/>
              </a:lnSpc>
              <a:buClr>
                <a:srgbClr val="000000"/>
              </a:buClr>
              <a:buFont typeface="Arial"/>
              <a:buChar char="●"/>
            </a:pPr>
            <a:r>
              <a:rPr b="0" lang="pt-PT" sz="1800" spc="-1" strike="noStrike">
                <a:solidFill>
                  <a:srgbClr val="1155cc"/>
                </a:solidFill>
                <a:latin typeface="Roboto Mono"/>
                <a:ea typeface="Roboto Mono"/>
              </a:rPr>
              <a:t>volumes: </a:t>
            </a:r>
            <a:r>
              <a:rPr b="0" lang="pt-PT" sz="1800" spc="-1" strike="noStrike">
                <a:solidFill>
                  <a:srgbClr val="000000"/>
                </a:solidFill>
                <a:latin typeface="Arial"/>
                <a:ea typeface="Arial"/>
              </a:rPr>
              <a:t>A list of volume objects to be attached to the Pod. Every object within the list must have it’s own unique </a:t>
            </a:r>
            <a:r>
              <a:rPr b="0" lang="pt-PT" sz="1800" spc="-1" strike="noStrike">
                <a:solidFill>
                  <a:srgbClr val="1155cc"/>
                </a:solidFill>
                <a:latin typeface="Roboto Mono"/>
                <a:ea typeface="Roboto Mono"/>
              </a:rPr>
              <a:t>name</a:t>
            </a:r>
            <a:r>
              <a:rPr b="0" lang="pt-PT" sz="1800" spc="-1" strike="noStrike">
                <a:solidFill>
                  <a:srgbClr val="000000"/>
                </a:solidFill>
                <a:latin typeface="Roboto Mono"/>
                <a:ea typeface="Roboto Mono"/>
              </a:rPr>
              <a:t>.</a:t>
            </a:r>
            <a:endParaRPr b="0" lang="pt-PT" sz="1800" spc="-1" strike="noStrike">
              <a:solidFill>
                <a:srgbClr val="000000"/>
              </a:solidFill>
              <a:latin typeface="Arial"/>
            </a:endParaRPr>
          </a:p>
          <a:p>
            <a:pPr marL="457200" indent="-342720">
              <a:lnSpc>
                <a:spcPct val="100000"/>
              </a:lnSpc>
              <a:spcBef>
                <a:spcPts val="1001"/>
              </a:spcBef>
              <a:buClr>
                <a:srgbClr val="000000"/>
              </a:buClr>
              <a:buFont typeface="Arial"/>
              <a:buChar char="●"/>
            </a:pPr>
            <a:r>
              <a:rPr b="0" lang="pt-PT" sz="1800" spc="-1" strike="noStrike">
                <a:solidFill>
                  <a:srgbClr val="1155cc"/>
                </a:solidFill>
                <a:latin typeface="Roboto Mono"/>
                <a:ea typeface="Roboto Mono"/>
              </a:rPr>
              <a:t>volumeMounts: </a:t>
            </a:r>
            <a:r>
              <a:rPr b="0" lang="pt-PT" sz="1800" spc="-1" strike="noStrike">
                <a:solidFill>
                  <a:srgbClr val="000000"/>
                </a:solidFill>
                <a:latin typeface="Arial"/>
                <a:ea typeface="Arial"/>
              </a:rPr>
              <a:t>A container specific list referencing the Pod volumes by </a:t>
            </a:r>
            <a:r>
              <a:rPr b="0" lang="pt-PT" sz="1800" spc="-1" strike="noStrike">
                <a:solidFill>
                  <a:srgbClr val="1155cc"/>
                </a:solidFill>
                <a:latin typeface="Roboto Mono"/>
                <a:ea typeface="Roboto Mono"/>
              </a:rPr>
              <a:t>name</a:t>
            </a:r>
            <a:r>
              <a:rPr b="0" lang="pt-PT" sz="1800" spc="-1" strike="noStrike">
                <a:solidFill>
                  <a:srgbClr val="000000"/>
                </a:solidFill>
                <a:latin typeface="Arial"/>
                <a:ea typeface="Arial"/>
              </a:rPr>
              <a:t>, along with their desired </a:t>
            </a:r>
            <a:r>
              <a:rPr b="0" lang="pt-PT" sz="1800" spc="-1" strike="noStrike">
                <a:solidFill>
                  <a:srgbClr val="1155cc"/>
                </a:solidFill>
                <a:latin typeface="Roboto Mono"/>
                <a:ea typeface="Roboto Mono"/>
              </a:rPr>
              <a:t>mountPath</a:t>
            </a:r>
            <a:r>
              <a:rPr b="0" lang="pt-PT" sz="1800" spc="-1" strike="noStrike">
                <a:solidFill>
                  <a:srgbClr val="000000"/>
                </a:solidFill>
                <a:latin typeface="Arial"/>
                <a:ea typeface="Arial"/>
              </a:rPr>
              <a:t>.</a:t>
            </a:r>
            <a:endParaRPr b="0" lang="pt-PT" sz="1800" spc="-1" strike="noStrike">
              <a:solidFill>
                <a:srgbClr val="000000"/>
              </a:solidFill>
              <a:latin typeface="Arial"/>
            </a:endParaRPr>
          </a:p>
          <a:p>
            <a:pPr>
              <a:lnSpc>
                <a:spcPct val="100000"/>
              </a:lnSpc>
              <a:spcBef>
                <a:spcPts val="1001"/>
              </a:spcBef>
            </a:pPr>
            <a:endParaRPr b="0" lang="pt-PT" sz="1800" spc="-1" strike="noStrike">
              <a:solidFill>
                <a:srgbClr val="000000"/>
              </a:solidFill>
              <a:latin typeface="Arial"/>
            </a:endParaRPr>
          </a:p>
        </p:txBody>
      </p:sp>
      <p:sp>
        <p:nvSpPr>
          <p:cNvPr id="597" name="TextShape 3"/>
          <p:cNvSpPr txBox="1"/>
          <p:nvPr/>
        </p:nvSpPr>
        <p:spPr>
          <a:xfrm>
            <a:off x="5376240" y="1200240"/>
            <a:ext cx="3310560" cy="3725280"/>
          </a:xfrm>
          <a:prstGeom prst="rect">
            <a:avLst/>
          </a:prstGeom>
          <a:noFill/>
          <a:ln w="19080">
            <a:solidFill>
              <a:srgbClr val="000000"/>
            </a:solidFill>
            <a:round/>
          </a:ln>
        </p:spPr>
        <p:txBody>
          <a:bodyPr tIns="91440" bIns="91440">
            <a:noAutofit/>
          </a:bodyPr>
          <a:p>
            <a:pPr>
              <a:lnSpc>
                <a:spcPct val="100000"/>
              </a:lnSpc>
            </a:pPr>
            <a:r>
              <a:rPr b="0" lang="pt-PT" sz="900" spc="-1" strike="noStrike">
                <a:solidFill>
                  <a:srgbClr val="1155cc"/>
                </a:solidFill>
                <a:latin typeface="Roboto Mono"/>
                <a:ea typeface="Roboto Mono"/>
              </a:rPr>
              <a:t>apiVersion: </a:t>
            </a:r>
            <a:r>
              <a:rPr b="0" lang="pt-PT" sz="900" spc="-1" strike="noStrike">
                <a:solidFill>
                  <a:srgbClr val="cc0000"/>
                </a:solidFill>
                <a:latin typeface="Roboto Mono"/>
                <a:ea typeface="Roboto Mono"/>
              </a:rPr>
              <a:t>v1</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kind: </a:t>
            </a:r>
            <a:r>
              <a:rPr b="0" lang="pt-PT" sz="900" spc="-1" strike="noStrike">
                <a:solidFill>
                  <a:srgbClr val="cc0000"/>
                </a:solidFill>
                <a:latin typeface="Roboto Mono"/>
                <a:ea typeface="Roboto Mono"/>
              </a:rPr>
              <a:t>Pod</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metadata:</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name: </a:t>
            </a:r>
            <a:r>
              <a:rPr b="0" lang="pt-PT" sz="900" spc="-1" strike="noStrike">
                <a:solidFill>
                  <a:srgbClr val="cc0000"/>
                </a:solidFill>
                <a:latin typeface="Roboto Mono"/>
                <a:ea typeface="Roboto Mono"/>
              </a:rPr>
              <a:t>volume-example</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spec:</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containers:</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nginx</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image: </a:t>
            </a:r>
            <a:r>
              <a:rPr b="0" lang="pt-PT" sz="900" spc="-1" strike="noStrike">
                <a:solidFill>
                  <a:srgbClr val="cc0000"/>
                </a:solidFill>
                <a:latin typeface="Roboto Mono"/>
                <a:ea typeface="Roboto Mono"/>
              </a:rPr>
              <a:t>nginx:stable-alpine</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volumeMounts:</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html</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mountPath: </a:t>
            </a:r>
            <a:r>
              <a:rPr b="0" lang="pt-PT" sz="900" spc="-1" strike="noStrike">
                <a:solidFill>
                  <a:srgbClr val="cc0000"/>
                </a:solidFill>
                <a:latin typeface="Roboto Mono"/>
                <a:ea typeface="Roboto Mono"/>
              </a:rPr>
              <a:t>/usr/share/nginx/html</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ReadOnly: </a:t>
            </a:r>
            <a:r>
              <a:rPr b="0" lang="pt-PT" sz="900" spc="-1" strike="noStrike">
                <a:solidFill>
                  <a:srgbClr val="cc0000"/>
                </a:solidFill>
                <a:latin typeface="Roboto Mono"/>
                <a:ea typeface="Roboto Mono"/>
              </a:rPr>
              <a:t>true</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content</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image: </a:t>
            </a:r>
            <a:r>
              <a:rPr b="0" lang="pt-PT" sz="900" spc="-1" strike="noStrike">
                <a:solidFill>
                  <a:srgbClr val="cc0000"/>
                </a:solidFill>
                <a:latin typeface="Roboto Mono"/>
                <a:ea typeface="Roboto Mono"/>
              </a:rPr>
              <a:t>alpine:latest</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command: </a:t>
            </a:r>
            <a:r>
              <a:rPr b="0" lang="pt-PT" sz="900" spc="-1" strike="noStrike">
                <a:solidFill>
                  <a:srgbClr val="cc0000"/>
                </a:solidFill>
                <a:latin typeface="Roboto Mono"/>
                <a:ea typeface="Roboto Mono"/>
              </a:rPr>
              <a:t>["/bin/sh", "-c"]</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args:</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a:t>
            </a:r>
            <a:r>
              <a:rPr b="0" lang="pt-PT" sz="900" spc="-1" strike="noStrike">
                <a:solidFill>
                  <a:srgbClr val="cc0000"/>
                </a:solidFill>
                <a:latin typeface="Roboto Mono"/>
                <a:ea typeface="Roboto Mono"/>
              </a:rPr>
              <a:t>while true; do</a:t>
            </a:r>
            <a:endParaRPr b="0" lang="pt-PT" sz="900" spc="-1" strike="noStrike">
              <a:solidFill>
                <a:srgbClr val="000000"/>
              </a:solidFill>
              <a:latin typeface="Arial"/>
            </a:endParaRPr>
          </a:p>
          <a:p>
            <a:pPr>
              <a:lnSpc>
                <a:spcPct val="100000"/>
              </a:lnSpc>
            </a:pPr>
            <a:r>
              <a:rPr b="0" lang="pt-PT" sz="900" spc="-1" strike="noStrike">
                <a:solidFill>
                  <a:srgbClr val="cc0000"/>
                </a:solidFill>
                <a:latin typeface="Roboto Mono"/>
                <a:ea typeface="Roboto Mono"/>
              </a:rPr>
              <a:t>          </a:t>
            </a:r>
            <a:r>
              <a:rPr b="0" lang="pt-PT" sz="900" spc="-1" strike="noStrike">
                <a:solidFill>
                  <a:srgbClr val="cc0000"/>
                </a:solidFill>
                <a:latin typeface="Roboto Mono"/>
                <a:ea typeface="Roboto Mono"/>
              </a:rPr>
              <a:t>date &gt;&gt; /html/index.html;</a:t>
            </a:r>
            <a:endParaRPr b="0" lang="pt-PT" sz="900" spc="-1" strike="noStrike">
              <a:solidFill>
                <a:srgbClr val="000000"/>
              </a:solidFill>
              <a:latin typeface="Arial"/>
            </a:endParaRPr>
          </a:p>
          <a:p>
            <a:pPr>
              <a:lnSpc>
                <a:spcPct val="100000"/>
              </a:lnSpc>
            </a:pPr>
            <a:r>
              <a:rPr b="0" lang="pt-PT" sz="900" spc="-1" strike="noStrike">
                <a:solidFill>
                  <a:srgbClr val="cc0000"/>
                </a:solidFill>
                <a:latin typeface="Roboto Mono"/>
                <a:ea typeface="Roboto Mono"/>
              </a:rPr>
              <a:t>          </a:t>
            </a:r>
            <a:r>
              <a:rPr b="0" lang="pt-PT" sz="900" spc="-1" strike="noStrike">
                <a:solidFill>
                  <a:srgbClr val="cc0000"/>
                </a:solidFill>
                <a:latin typeface="Roboto Mono"/>
                <a:ea typeface="Roboto Mono"/>
              </a:rPr>
              <a:t>sleep 5;</a:t>
            </a:r>
            <a:endParaRPr b="0" lang="pt-PT" sz="900" spc="-1" strike="noStrike">
              <a:solidFill>
                <a:srgbClr val="000000"/>
              </a:solidFill>
              <a:latin typeface="Arial"/>
            </a:endParaRPr>
          </a:p>
          <a:p>
            <a:pPr>
              <a:lnSpc>
                <a:spcPct val="100000"/>
              </a:lnSpc>
            </a:pPr>
            <a:r>
              <a:rPr b="0" lang="pt-PT" sz="900" spc="-1" strike="noStrike">
                <a:solidFill>
                  <a:srgbClr val="cc0000"/>
                </a:solidFill>
                <a:latin typeface="Roboto Mono"/>
                <a:ea typeface="Roboto Mono"/>
              </a:rPr>
              <a:t>        </a:t>
            </a:r>
            <a:r>
              <a:rPr b="0" lang="pt-PT" sz="900" spc="-1" strike="noStrike">
                <a:solidFill>
                  <a:srgbClr val="cc0000"/>
                </a:solidFill>
                <a:latin typeface="Roboto Mono"/>
                <a:ea typeface="Roboto Mono"/>
              </a:rPr>
              <a:t>done</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volumeMounts:</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html</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mountPath: </a:t>
            </a:r>
            <a:r>
              <a:rPr b="0" lang="pt-PT" sz="900" spc="-1" strike="noStrike">
                <a:solidFill>
                  <a:srgbClr val="cc0000"/>
                </a:solidFill>
                <a:latin typeface="Roboto Mono"/>
                <a:ea typeface="Roboto Mono"/>
              </a:rPr>
              <a:t>/html</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volumes:</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html</a:t>
            </a:r>
            <a:endParaRPr b="0" lang="pt-PT" sz="900" spc="-1" strike="noStrike">
              <a:solidFill>
                <a:srgbClr val="000000"/>
              </a:solidFill>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emptyDir: </a:t>
            </a:r>
            <a:r>
              <a:rPr b="0" lang="pt-PT" sz="900" spc="-1" strike="noStrike">
                <a:solidFill>
                  <a:srgbClr val="cc0000"/>
                </a:solidFill>
                <a:latin typeface="Roboto Mono"/>
                <a:ea typeface="Roboto Mono"/>
              </a:rPr>
              <a:t>{}</a:t>
            </a:r>
            <a:endParaRPr b="0" lang="pt-PT" sz="900" spc="-1" strike="noStrike">
              <a:solidFill>
                <a:srgbClr val="000000"/>
              </a:solidFill>
              <a:latin typeface="Arial"/>
            </a:endParaRPr>
          </a:p>
        </p:txBody>
      </p:sp>
      <p:sp>
        <p:nvSpPr>
          <p:cNvPr id="598" name="CustomShape 4"/>
          <p:cNvSpPr/>
          <p:nvPr/>
        </p:nvSpPr>
        <p:spPr>
          <a:xfrm>
            <a:off x="5639760" y="3903120"/>
            <a:ext cx="1404720" cy="501120"/>
          </a:xfrm>
          <a:prstGeom prst="rect">
            <a:avLst/>
          </a:prstGeom>
          <a:noFill/>
          <a:ln w="38160">
            <a:solidFill>
              <a:srgbClr val="cc0000"/>
            </a:solidFill>
            <a:round/>
          </a:ln>
        </p:spPr>
        <p:style>
          <a:lnRef idx="0"/>
          <a:fillRef idx="0"/>
          <a:effectRef idx="0"/>
          <a:fontRef idx="minor"/>
        </p:style>
      </p:sp>
      <p:sp>
        <p:nvSpPr>
          <p:cNvPr id="599" name="CustomShape 5"/>
          <p:cNvSpPr/>
          <p:nvPr/>
        </p:nvSpPr>
        <p:spPr>
          <a:xfrm>
            <a:off x="553320" y="2447640"/>
            <a:ext cx="4486320" cy="131256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1889</TotalTime>
  <Application>LibreOffice/6.3.4.2.0$Linux_X86_64 LibreOffice_project/1e2df71cb6a569bbaaffb70308950743964880ae</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pt-PT</dc:language>
  <cp:lastModifiedBy/>
  <dcterms:modified xsi:type="dcterms:W3CDTF">2019-12-17T15:25:11Z</dcterms:modified>
  <cp:revision>157</cp:revision>
  <dc:subject/>
  <dc:title>Kubernetes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16.0012</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141</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146</vt:i4>
  </property>
</Properties>
</file>